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activeX/activeX2.xml" ContentType="application/vnd.ms-office.activeX+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activeX/activeX1.xml" ContentType="application/vnd.ms-office.activeX+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2"/>
  </p:notesMasterIdLst>
  <p:handoutMasterIdLst>
    <p:handoutMasterId r:id="rId83"/>
  </p:handoutMasterIdLst>
  <p:sldIdLst>
    <p:sldId id="256" r:id="rId2"/>
    <p:sldId id="257" r:id="rId3"/>
    <p:sldId id="259" r:id="rId4"/>
    <p:sldId id="258" r:id="rId5"/>
    <p:sldId id="260" r:id="rId6"/>
    <p:sldId id="261" r:id="rId7"/>
    <p:sldId id="262" r:id="rId8"/>
    <p:sldId id="263" r:id="rId9"/>
    <p:sldId id="378" r:id="rId10"/>
    <p:sldId id="380" r:id="rId11"/>
    <p:sldId id="345" r:id="rId12"/>
    <p:sldId id="381" r:id="rId13"/>
    <p:sldId id="379" r:id="rId14"/>
    <p:sldId id="279" r:id="rId15"/>
    <p:sldId id="267" r:id="rId16"/>
    <p:sldId id="268" r:id="rId17"/>
    <p:sldId id="374" r:id="rId18"/>
    <p:sldId id="270" r:id="rId19"/>
    <p:sldId id="342" r:id="rId20"/>
    <p:sldId id="274" r:id="rId21"/>
    <p:sldId id="343" r:id="rId22"/>
    <p:sldId id="344" r:id="rId23"/>
    <p:sldId id="308" r:id="rId24"/>
    <p:sldId id="309" r:id="rId25"/>
    <p:sldId id="307" r:id="rId26"/>
    <p:sldId id="273" r:id="rId27"/>
    <p:sldId id="346" r:id="rId28"/>
    <p:sldId id="310" r:id="rId29"/>
    <p:sldId id="347" r:id="rId30"/>
    <p:sldId id="311" r:id="rId31"/>
    <p:sldId id="275" r:id="rId32"/>
    <p:sldId id="373" r:id="rId33"/>
    <p:sldId id="312" r:id="rId34"/>
    <p:sldId id="362" r:id="rId35"/>
    <p:sldId id="281" r:id="rId36"/>
    <p:sldId id="313" r:id="rId37"/>
    <p:sldId id="376" r:id="rId38"/>
    <p:sldId id="377" r:id="rId39"/>
    <p:sldId id="284" r:id="rId40"/>
    <p:sldId id="315" r:id="rId41"/>
    <p:sldId id="316" r:id="rId42"/>
    <p:sldId id="286" r:id="rId43"/>
    <p:sldId id="296" r:id="rId44"/>
    <p:sldId id="317" r:id="rId45"/>
    <p:sldId id="289" r:id="rId46"/>
    <p:sldId id="355" r:id="rId47"/>
    <p:sldId id="318" r:id="rId48"/>
    <p:sldId id="358" r:id="rId49"/>
    <p:sldId id="359" r:id="rId50"/>
    <p:sldId id="360" r:id="rId51"/>
    <p:sldId id="349" r:id="rId52"/>
    <p:sldId id="321" r:id="rId53"/>
    <p:sldId id="322" r:id="rId54"/>
    <p:sldId id="323" r:id="rId55"/>
    <p:sldId id="324" r:id="rId56"/>
    <p:sldId id="325" r:id="rId57"/>
    <p:sldId id="326" r:id="rId58"/>
    <p:sldId id="327" r:id="rId59"/>
    <p:sldId id="356" r:id="rId60"/>
    <p:sldId id="350" r:id="rId61"/>
    <p:sldId id="338" r:id="rId62"/>
    <p:sldId id="336" r:id="rId63"/>
    <p:sldId id="337" r:id="rId64"/>
    <p:sldId id="351" r:id="rId65"/>
    <p:sldId id="290" r:id="rId66"/>
    <p:sldId id="319" r:id="rId67"/>
    <p:sldId id="298" r:id="rId68"/>
    <p:sldId id="299" r:id="rId69"/>
    <p:sldId id="300" r:id="rId70"/>
    <p:sldId id="328" r:id="rId71"/>
    <p:sldId id="340" r:id="rId72"/>
    <p:sldId id="303" r:id="rId73"/>
    <p:sldId id="304" r:id="rId74"/>
    <p:sldId id="361" r:id="rId75"/>
    <p:sldId id="329" r:id="rId76"/>
    <p:sldId id="330" r:id="rId77"/>
    <p:sldId id="331" r:id="rId78"/>
    <p:sldId id="332" r:id="rId79"/>
    <p:sldId id="333" r:id="rId80"/>
    <p:sldId id="277" r:id="rId81"/>
  </p:sldIdLst>
  <p:sldSz cx="9144000" cy="6858000" type="screen4x3"/>
  <p:notesSz cx="6669088" cy="9928225"/>
  <p:defaultTextStyle>
    <a:defPPr>
      <a:defRPr lang="hu-H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6914"/>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2" autoAdjust="0"/>
    <p:restoredTop sz="82821" autoAdjust="0"/>
  </p:normalViewPr>
  <p:slideViewPr>
    <p:cSldViewPr snapToGrid="0">
      <p:cViewPr varScale="1">
        <p:scale>
          <a:sx n="65" d="100"/>
          <a:sy n="65" d="100"/>
        </p:scale>
        <p:origin x="-1518" y="-96"/>
      </p:cViewPr>
      <p:guideLst>
        <p:guide orient="horz" pos="2160"/>
        <p:guide pos="2880"/>
      </p:guideLst>
    </p:cSldViewPr>
  </p:slideViewPr>
  <p:outlineViewPr>
    <p:cViewPr>
      <p:scale>
        <a:sx n="33" d="100"/>
        <a:sy n="33" d="100"/>
      </p:scale>
      <p:origin x="0" y="3990"/>
    </p:cViewPr>
  </p:outlineViewPr>
  <p:notesTextViewPr>
    <p:cViewPr>
      <p:scale>
        <a:sx n="100" d="100"/>
        <a:sy n="100" d="100"/>
      </p:scale>
      <p:origin x="0" y="0"/>
    </p:cViewPr>
  </p:notesTextViewPr>
  <p:notesViewPr>
    <p:cSldViewPr snapToGrid="0">
      <p:cViewPr varScale="1">
        <p:scale>
          <a:sx n="56" d="100"/>
          <a:sy n="56" d="100"/>
        </p:scale>
        <p:origin x="-1866" y="-96"/>
      </p:cViewPr>
      <p:guideLst>
        <p:guide orient="horz" pos="3127"/>
        <p:guide pos="2101"/>
      </p:guideLst>
    </p:cSldViewPr>
  </p:notesViewPr>
  <p:gridSpacing cx="46085125" cy="460851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17943"/>
  <ax:ocxPr ax:name="_cy" ax:value="13286"/>
  <ax:ocxPr ax:name="FlashVars" ax:value=""/>
  <ax:ocxPr ax:name="Movie" ax:value="szivar3.swf"/>
  <ax:ocxPr ax:name="Src" ax:value="szivar3.swf"/>
  <ax:ocxPr ax:name="WMode" ax:value="Window"/>
  <ax:ocxPr ax:name="Play" ax:value="-1"/>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2.xml><?xml version="1.0" encoding="utf-8"?>
<ax:ocx xmlns:ax="http://schemas.microsoft.com/office/2006/activeX" xmlns:r="http://schemas.openxmlformats.org/officeDocument/2006/relationships" ax:classid="{D27CDB6E-AE6D-11CF-96B8-444553540000}" ax:persistence="persistPropertyBag">
  <ax:ocxPr ax:name="_cx" ax:value="16021"/>
  <ax:ocxPr ax:name="_cy" ax:value="13150"/>
  <ax:ocxPr ax:name="FlashVars" ax:value=""/>
  <ax:ocxPr ax:name="Movie" ax:value="szivar2.swf"/>
  <ax:ocxPr ax:name="Src" ax:value="szivar2.swf"/>
  <ax:ocxPr ax:name="WMode" ax:value="Window"/>
  <ax:ocxPr ax:name="Play" ax:value="-1"/>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u-HU"/>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E6940E7-5D84-4200-9A19-0C72C8C64164}" type="datetimeFigureOut">
              <a:rPr lang="hu-HU"/>
              <a:pPr>
                <a:defRPr/>
              </a:pPr>
              <a:t>2009.08.02.</a:t>
            </a:fld>
            <a:endParaRPr lang="hu-HU"/>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u-HU"/>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DC19272-6483-4103-ACF4-A76FF9058739}" type="slidenum">
              <a:rPr lang="hu-HU"/>
              <a:pPr>
                <a:defRPr/>
              </a:pPr>
              <a:t>‹#›</a:t>
            </a:fld>
            <a:endParaRPr 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u-HU"/>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4B2D1AA-69BA-46BE-86A7-279CDC090480}" type="datetimeFigureOut">
              <a:rPr lang="hu-HU"/>
              <a:pPr>
                <a:defRPr/>
              </a:pPr>
              <a:t>2009.08.02.</a:t>
            </a:fld>
            <a:endParaRPr lang="hu-HU"/>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hu-HU" noProof="0" dirty="0"/>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u-HU"/>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79CA2D3-D3A3-42BD-B7DE-CA3372DCE304}"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2000" kern="1200">
        <a:solidFill>
          <a:schemeClr val="tx1"/>
        </a:solidFill>
        <a:latin typeface="+mn-lt"/>
        <a:ea typeface="+mn-ea"/>
        <a:cs typeface="+mn-cs"/>
      </a:defRPr>
    </a:lvl1pPr>
    <a:lvl2pPr marL="457200" algn="l" rtl="0" fontAlgn="base">
      <a:spcBef>
        <a:spcPct val="30000"/>
      </a:spcBef>
      <a:spcAft>
        <a:spcPct val="0"/>
      </a:spcAft>
      <a:defRPr kern="1200">
        <a:solidFill>
          <a:schemeClr val="tx1"/>
        </a:solidFill>
        <a:latin typeface="+mn-lt"/>
        <a:ea typeface="+mn-ea"/>
        <a:cs typeface="+mn-cs"/>
      </a:defRPr>
    </a:lvl2pPr>
    <a:lvl3pPr marL="914400" algn="l" rtl="0" fontAlgn="base">
      <a:spcBef>
        <a:spcPct val="30000"/>
      </a:spcBef>
      <a:spcAft>
        <a:spcPct val="0"/>
      </a:spcAft>
      <a:defRPr kern="1200">
        <a:solidFill>
          <a:schemeClr val="tx1"/>
        </a:solidFill>
        <a:latin typeface="+mn-lt"/>
        <a:ea typeface="+mn-ea"/>
        <a:cs typeface="+mn-cs"/>
      </a:defRPr>
    </a:lvl3pPr>
    <a:lvl4pPr marL="1371600" algn="l" rtl="0" fontAlgn="base">
      <a:spcBef>
        <a:spcPct val="30000"/>
      </a:spcBef>
      <a:spcAft>
        <a:spcPct val="0"/>
      </a:spcAft>
      <a:defRPr kern="1200">
        <a:solidFill>
          <a:schemeClr val="tx1"/>
        </a:solidFill>
        <a:latin typeface="+mn-lt"/>
        <a:ea typeface="+mn-ea"/>
        <a:cs typeface="+mn-cs"/>
      </a:defRPr>
    </a:lvl4pPr>
    <a:lvl5pPr marL="1828800" algn="l" rtl="0" fontAlgn="base">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dirty="0" smtClean="0"/>
              <a:t>GR and BH theory are extremely exciting, new frontier areas of science. It is an inviting application area for logic and logicians. We claim that logic can be fruitfully applied in this field. In this talk we would like to </a:t>
            </a:r>
            <a:r>
              <a:rPr lang="hu-HU" dirty="0" smtClean="0"/>
              <a:t>show</a:t>
            </a:r>
            <a:r>
              <a:rPr lang="hu-HU" baseline="0" dirty="0" smtClean="0"/>
              <a:t> </a:t>
            </a:r>
            <a:r>
              <a:rPr lang="hu-HU" baseline="0" dirty="0" smtClean="0"/>
              <a:t>you </a:t>
            </a:r>
            <a:r>
              <a:rPr lang="hu-HU" dirty="0" smtClean="0"/>
              <a:t>how.</a:t>
            </a: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CB1DF2-539E-4F44-806B-B7B23FCD5D90}" type="slidenum">
              <a:rPr lang="hu-HU"/>
              <a:pPr fontAlgn="base">
                <a:spcBef>
                  <a:spcPct val="0"/>
                </a:spcBef>
                <a:spcAft>
                  <a:spcPct val="0"/>
                </a:spcAft>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axiom is the outcome of the M&amp;M experiment.</a:t>
            </a:r>
          </a:p>
          <a:p>
            <a:pPr>
              <a:spcBef>
                <a:spcPct val="0"/>
              </a:spcBef>
            </a:pPr>
            <a:r>
              <a:rPr lang="en-US" dirty="0" smtClean="0"/>
              <a:t>Besides M&amp;M this is being tested since then, nowadays </a:t>
            </a:r>
            <a:r>
              <a:rPr lang="en-US" dirty="0" smtClean="0"/>
              <a:t>it</a:t>
            </a:r>
            <a:r>
              <a:rPr lang="hu-HU" dirty="0" smtClean="0"/>
              <a:t> i</a:t>
            </a:r>
            <a:r>
              <a:rPr lang="en-US" dirty="0" smtClean="0"/>
              <a:t>s </a:t>
            </a:r>
            <a:r>
              <a:rPr lang="en-US" dirty="0" smtClean="0"/>
              <a:t>tested by GPS technology.</a:t>
            </a:r>
          </a:p>
          <a:p>
            <a:pPr>
              <a:spcBef>
                <a:spcPct val="0"/>
              </a:spcBef>
            </a:pPr>
            <a:r>
              <a:rPr lang="en-US" dirty="0" smtClean="0"/>
              <a:t>Key axiom, with a physical meaning.</a:t>
            </a: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A6A33E-8768-44CC-90D6-932E788A4A72}" type="slidenum">
              <a:rPr lang="hu-HU"/>
              <a:pPr fontAlgn="base">
                <a:spcBef>
                  <a:spcPct val="0"/>
                </a:spcBef>
                <a:spcAft>
                  <a:spcPct val="0"/>
                </a:spcAft>
              </a:pPr>
              <a:t>10</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Vm</a:t>
            </a:r>
            <a:r>
              <a:rPr lang="en-US" dirty="0" smtClean="0"/>
              <a:t>(b)</a:t>
            </a:r>
            <a:r>
              <a:rPr lang="en-US" baseline="0" dirty="0" smtClean="0"/>
              <a:t> = speed of b relative to m</a:t>
            </a:r>
          </a:p>
          <a:p>
            <a:pPr>
              <a:spcBef>
                <a:spcPct val="0"/>
              </a:spcBef>
            </a:pPr>
            <a:r>
              <a:rPr lang="en-US" baseline="0" dirty="0" smtClean="0"/>
              <a:t>Space-component</a:t>
            </a:r>
            <a:r>
              <a:rPr lang="hu-HU" baseline="0" dirty="0" smtClean="0"/>
              <a:t>, t</a:t>
            </a:r>
            <a:r>
              <a:rPr lang="en-US" baseline="0" dirty="0" err="1" smtClean="0"/>
              <a:t>ime</a:t>
            </a:r>
            <a:r>
              <a:rPr lang="en-US" baseline="0" dirty="0" smtClean="0"/>
              <a:t>-component</a:t>
            </a:r>
            <a:endParaRPr lang="hu-HU" baseline="0" dirty="0" smtClean="0"/>
          </a:p>
          <a:p>
            <a:pPr>
              <a:spcBef>
                <a:spcPct val="0"/>
              </a:spcBef>
            </a:pPr>
            <a:r>
              <a:rPr lang="hu-HU" baseline="0" dirty="0" err="1" smtClean="0"/>
              <a:t>This</a:t>
            </a:r>
            <a:r>
              <a:rPr lang="hu-HU" baseline="0" dirty="0" smtClean="0"/>
              <a:t> is </a:t>
            </a:r>
            <a:r>
              <a:rPr lang="hu-HU" baseline="0" dirty="0" err="1" smtClean="0"/>
              <a:t>how</a:t>
            </a:r>
            <a:r>
              <a:rPr lang="hu-HU" baseline="0" dirty="0" smtClean="0"/>
              <a:t> </a:t>
            </a:r>
            <a:r>
              <a:rPr lang="hu-HU" baseline="0" dirty="0" err="1" smtClean="0"/>
              <a:t>we</a:t>
            </a:r>
            <a:r>
              <a:rPr lang="hu-HU" baseline="0" dirty="0" smtClean="0"/>
              <a:t> </a:t>
            </a:r>
            <a:r>
              <a:rPr lang="hu-HU" baseline="0" dirty="0" err="1" smtClean="0"/>
              <a:t>formalize</a:t>
            </a:r>
            <a:r>
              <a:rPr lang="hu-HU" baseline="0" dirty="0" smtClean="0"/>
              <a:t> </a:t>
            </a:r>
            <a:r>
              <a:rPr lang="hu-HU" baseline="0" dirty="0" err="1" smtClean="0"/>
              <a:t>speed</a:t>
            </a:r>
            <a:r>
              <a:rPr lang="hu-HU" baseline="0" dirty="0" smtClean="0"/>
              <a:t> </a:t>
            </a:r>
            <a:r>
              <a:rPr lang="hu-HU" baseline="0" dirty="0" err="1" smtClean="0"/>
              <a:t>by</a:t>
            </a:r>
            <a:r>
              <a:rPr lang="hu-HU" baseline="0" dirty="0" smtClean="0"/>
              <a:t> </a:t>
            </a:r>
            <a:r>
              <a:rPr lang="hu-HU" baseline="0" dirty="0" err="1" smtClean="0"/>
              <a:t>using</a:t>
            </a:r>
            <a:r>
              <a:rPr lang="hu-HU" baseline="0" dirty="0" smtClean="0"/>
              <a:t> </a:t>
            </a:r>
            <a:r>
              <a:rPr lang="hu-HU" baseline="0" dirty="0" err="1" smtClean="0"/>
              <a:t>the</a:t>
            </a:r>
            <a:r>
              <a:rPr lang="hu-HU" baseline="0" dirty="0" smtClean="0"/>
              <a:t> </a:t>
            </a:r>
            <a:r>
              <a:rPr lang="hu-HU" baseline="0" dirty="0" err="1" smtClean="0"/>
              <a:t>field-structure</a:t>
            </a:r>
            <a:r>
              <a:rPr lang="hu-HU" baseline="0" dirty="0" smtClean="0"/>
              <a:t> of </a:t>
            </a:r>
            <a:r>
              <a:rPr lang="hu-HU" baseline="0" dirty="0" err="1" smtClean="0"/>
              <a:t>our</a:t>
            </a:r>
            <a:r>
              <a:rPr lang="hu-HU" baseline="0" dirty="0" smtClean="0"/>
              <a:t> </a:t>
            </a:r>
            <a:r>
              <a:rPr lang="hu-HU" baseline="0" dirty="0" err="1" smtClean="0"/>
              <a:t>theory</a:t>
            </a:r>
            <a:endParaRPr lang="hu-HU" dirty="0"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A6A33E-8768-44CC-90D6-932E788A4A72}" type="slidenum">
              <a:rPr lang="hu-HU"/>
              <a:pPr fontAlgn="base">
                <a:spcBef>
                  <a:spcPct val="0"/>
                </a:spcBef>
                <a:spcAft>
                  <a:spcPct val="0"/>
                </a:spcAft>
              </a:pPr>
              <a:t>11</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These bodies are possible bodies (=test</a:t>
            </a:r>
            <a:r>
              <a:rPr lang="en-US" baseline="0" dirty="0" smtClean="0"/>
              <a:t> particles)</a:t>
            </a:r>
            <a:r>
              <a:rPr lang="en-US" dirty="0" smtClean="0"/>
              <a:t>.</a:t>
            </a:r>
            <a:endParaRPr lang="hu-HU" dirty="0" smtClean="0"/>
          </a:p>
          <a:p>
            <a:pPr>
              <a:spcBef>
                <a:spcPct val="0"/>
              </a:spcBef>
            </a:pPr>
            <a:r>
              <a:rPr lang="en-US" noProof="0" dirty="0" smtClean="0"/>
              <a:t>The same events </a:t>
            </a:r>
            <a:r>
              <a:rPr lang="en-US" noProof="0" dirty="0" smtClean="0"/>
              <a:t>exist </a:t>
            </a:r>
            <a:r>
              <a:rPr lang="en-US" noProof="0" dirty="0" smtClean="0"/>
              <a:t>for all observers.</a:t>
            </a:r>
          </a:p>
          <a:p>
            <a:pPr>
              <a:spcBef>
                <a:spcPct val="0"/>
              </a:spcBef>
            </a:pPr>
            <a:r>
              <a:rPr lang="en-US" noProof="0" dirty="0" smtClean="0"/>
              <a:t>„sees” =</a:t>
            </a:r>
            <a:r>
              <a:rPr lang="en-US" baseline="0" noProof="0" dirty="0" smtClean="0"/>
              <a:t> </a:t>
            </a:r>
            <a:r>
              <a:rPr lang="en-US" baseline="0" noProof="0" dirty="0" err="1" smtClean="0"/>
              <a:t>coordinatizes</a:t>
            </a:r>
            <a:endParaRPr lang="hu-HU" baseline="0" noProof="0" dirty="0" smtClean="0"/>
          </a:p>
          <a:p>
            <a:pPr>
              <a:spcBef>
                <a:spcPct val="0"/>
              </a:spcBef>
            </a:pPr>
            <a:r>
              <a:rPr lang="hu-HU" baseline="0" noProof="0" dirty="0" smtClean="0"/>
              <a:t>This axiom connects the worldviews of different observers, it says that they talk about the same outside reality.</a:t>
            </a:r>
            <a:endParaRPr lang="en-US" noProof="0"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385824-76FD-4A47-9C3F-8D481E99B5D9}" type="slidenum">
              <a:rPr lang="hu-HU"/>
              <a:pPr fontAlgn="base">
                <a:spcBef>
                  <a:spcPct val="0"/>
                </a:spcBef>
                <a:spcAft>
                  <a:spcPct val="0"/>
                </a:spcAft>
              </a:pPr>
              <a:t>12</a:t>
            </a:fld>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noProof="0" dirty="0" smtClean="0"/>
              <a:t>The last two axioms are „book-keeping”, simplifying axioms. We could leave them out and nothing would be lost, only the formalizations</a:t>
            </a:r>
            <a:r>
              <a:rPr lang="hu-HU" baseline="0" noProof="0" dirty="0" smtClean="0"/>
              <a:t> of the theorems would become more complicated.</a:t>
            </a:r>
            <a:endParaRPr lang="en-US" noProof="0"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09292E-36C7-4B77-8D95-8D4640E0E840}" type="slidenum">
              <a:rPr lang="hu-HU"/>
              <a:pPr fontAlgn="base">
                <a:spcBef>
                  <a:spcPct val="0"/>
                </a:spcBef>
                <a:spcAft>
                  <a:spcPct val="0"/>
                </a:spcAft>
              </a:pPr>
              <a:t>13</a:t>
            </a:fld>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a:xfrm>
            <a:off x="427722" y="4715907"/>
            <a:ext cx="5850326" cy="4467701"/>
          </a:xfrm>
        </p:spPr>
        <p:txBody>
          <a:bodyPr>
            <a:normAutofit fontScale="85000"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Symmetry axiom:</a:t>
            </a:r>
            <a:r>
              <a:rPr lang="en-US" baseline="0" dirty="0" smtClean="0"/>
              <a:t> all observers use the same units of measurements.</a:t>
            </a:r>
            <a:endParaRPr lang="hu-HU"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hu-HU" baseline="0" dirty="0" err="1" smtClean="0"/>
              <a:t>Simplifying</a:t>
            </a:r>
            <a:r>
              <a:rPr lang="hu-HU" baseline="0" dirty="0" smtClean="0"/>
              <a:t> </a:t>
            </a:r>
            <a:r>
              <a:rPr lang="hu-HU" baseline="0" dirty="0" err="1" smtClean="0"/>
              <a:t>axiom</a:t>
            </a:r>
            <a:r>
              <a:rPr lang="hu-HU" baseline="0" dirty="0" smtClean="0"/>
              <a:t>.</a:t>
            </a:r>
            <a:endParaRPr lang="en-US" dirty="0" smtClean="0"/>
          </a:p>
          <a:p>
            <a:pPr>
              <a:defRPr/>
            </a:pPr>
            <a:r>
              <a:rPr lang="en-US" dirty="0" err="1" smtClean="0"/>
              <a:t>SpecRel</a:t>
            </a:r>
            <a:r>
              <a:rPr lang="en-US" dirty="0" smtClean="0"/>
              <a:t> without symmetry axiom</a:t>
            </a:r>
            <a:r>
              <a:rPr lang="en-US" baseline="0" dirty="0" smtClean="0"/>
              <a:t> already proves all the important predictions of usual special relativity with the only exception that in SpecRel0 different observers might use different units of measurements. The assumption that all observers use the same units of measurements is clearly of a book-keeping nature only and therefore it is expendable. So we could, in principle, regard </a:t>
            </a:r>
            <a:r>
              <a:rPr lang="en-US" baseline="0" dirty="0" err="1" smtClean="0"/>
              <a:t>SpecRel</a:t>
            </a:r>
            <a:r>
              <a:rPr lang="en-US" dirty="0" smtClean="0"/>
              <a:t> without </a:t>
            </a:r>
            <a:r>
              <a:rPr lang="en-US" dirty="0" err="1" smtClean="0"/>
              <a:t>AxSym</a:t>
            </a:r>
            <a:r>
              <a:rPr lang="en-US" baseline="0" dirty="0" smtClean="0"/>
              <a:t> as the full theory of SR. However, this would lead to complicated formulation of the important theorems and the complications would go in a completely irrelevant direction. Therefore we add to </a:t>
            </a:r>
            <a:r>
              <a:rPr lang="en-US" dirty="0" err="1" smtClean="0"/>
              <a:t>SpecRel</a:t>
            </a:r>
            <a:r>
              <a:rPr lang="en-US" dirty="0" smtClean="0"/>
              <a:t> without </a:t>
            </a:r>
            <a:r>
              <a:rPr lang="en-US" dirty="0" err="1" smtClean="0"/>
              <a:t>AxSym</a:t>
            </a:r>
            <a:r>
              <a:rPr lang="en-US" baseline="0" dirty="0" smtClean="0"/>
              <a:t> the so-called symmetry axiom, a simplifying principle. It is important to note that the symmetry axiom has no deep physical content, it is only conventional, by assuming it we do not use any relevant information.</a:t>
            </a:r>
            <a:endParaRPr lang="en-US" dirty="0" smtClean="0"/>
          </a:p>
          <a:p>
            <a:endParaRPr lang="hu-HU" dirty="0"/>
          </a:p>
        </p:txBody>
      </p:sp>
      <p:sp>
        <p:nvSpPr>
          <p:cNvPr id="4" name="Dia számának helye 3"/>
          <p:cNvSpPr>
            <a:spLocks noGrp="1"/>
          </p:cNvSpPr>
          <p:nvPr>
            <p:ph type="sldNum" sz="quarter" idx="10"/>
          </p:nvPr>
        </p:nvSpPr>
        <p:spPr/>
        <p:txBody>
          <a:bodyPr/>
          <a:lstStyle/>
          <a:p>
            <a:pPr>
              <a:defRPr/>
            </a:pPr>
            <a:fld id="{679CA2D3-D3A3-42BD-B7DE-CA3372DCE304}" type="slidenum">
              <a:rPr lang="hu-HU" smtClean="0"/>
              <a:pPr>
                <a:defRPr/>
              </a:pPr>
              <a:t>14</a:t>
            </a:fld>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noProof="0" dirty="0" smtClean="0"/>
              <a:t>5 axioms</a:t>
            </a:r>
            <a:r>
              <a:rPr lang="hu-HU" noProof="0" dirty="0" smtClean="0"/>
              <a:t>, </a:t>
            </a:r>
            <a:r>
              <a:rPr lang="hu-HU" noProof="0" dirty="0" err="1" smtClean="0"/>
              <a:t>AxPh</a:t>
            </a:r>
            <a:r>
              <a:rPr lang="hu-HU" noProof="0" dirty="0" smtClean="0"/>
              <a:t> is </a:t>
            </a:r>
            <a:r>
              <a:rPr lang="hu-HU" noProof="0" dirty="0" err="1" smtClean="0"/>
              <a:t>the</a:t>
            </a:r>
            <a:r>
              <a:rPr lang="hu-HU" noProof="0" dirty="0" smtClean="0"/>
              <a:t> most </a:t>
            </a:r>
            <a:r>
              <a:rPr lang="hu-HU" noProof="0" dirty="0" err="1" smtClean="0"/>
              <a:t>important</a:t>
            </a:r>
            <a:r>
              <a:rPr lang="hu-HU" noProof="0" dirty="0" smtClean="0"/>
              <a:t> </a:t>
            </a:r>
            <a:r>
              <a:rPr lang="hu-HU" noProof="0" dirty="0" err="1" smtClean="0"/>
              <a:t>one</a:t>
            </a:r>
            <a:r>
              <a:rPr lang="hu-HU" noProof="0" dirty="0" smtClean="0"/>
              <a:t> of </a:t>
            </a:r>
            <a:r>
              <a:rPr lang="hu-HU" noProof="0" smtClean="0"/>
              <a:t>them</a:t>
            </a:r>
            <a:endParaRPr lang="en-US" noProof="0"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EDB5F9-60DD-4F03-805A-618BC96A5C34}" type="slidenum">
              <a:rPr lang="hu-HU"/>
              <a:pPr fontAlgn="base">
                <a:spcBef>
                  <a:spcPct val="0"/>
                </a:spcBef>
                <a:spcAft>
                  <a:spcPct val="0"/>
                </a:spcAft>
              </a:pPr>
              <a:t>15</a:t>
            </a:fld>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V_m</a:t>
            </a:r>
            <a:r>
              <a:rPr lang="en-US" dirty="0" smtClean="0"/>
              <a:t>(k) is the velocity of  k  as seen by  m.</a:t>
            </a:r>
          </a:p>
          <a:p>
            <a:pPr>
              <a:spcBef>
                <a:spcPct val="0"/>
              </a:spcBef>
            </a:pPr>
            <a:r>
              <a:rPr lang="en-US" dirty="0" smtClean="0"/>
              <a:t>This will be our generic example for "fancy theorem" from "plain axioms“.</a:t>
            </a:r>
          </a:p>
          <a:p>
            <a:pPr>
              <a:spcBef>
                <a:spcPct val="0"/>
              </a:spcBef>
            </a:pPr>
            <a:r>
              <a:rPr lang="en-US" dirty="0" smtClean="0"/>
              <a:t>Analog case </a:t>
            </a:r>
            <a:r>
              <a:rPr lang="hu-HU" dirty="0" smtClean="0"/>
              <a:t>will be </a:t>
            </a:r>
            <a:r>
              <a:rPr lang="en-US" dirty="0" smtClean="0"/>
              <a:t>E</a:t>
            </a:r>
            <a:r>
              <a:rPr lang="hu-HU" dirty="0" smtClean="0"/>
              <a:t>=</a:t>
            </a:r>
            <a:r>
              <a:rPr lang="en-US" dirty="0" smtClean="0"/>
              <a:t>mc^2  </a:t>
            </a:r>
            <a:r>
              <a:rPr lang="en-US" dirty="0" err="1" smtClean="0"/>
              <a:t>i</a:t>
            </a:r>
            <a:r>
              <a:rPr lang="hu-HU" dirty="0" smtClean="0"/>
              <a:t>n</a:t>
            </a:r>
            <a:r>
              <a:rPr lang="en-US" dirty="0" smtClean="0"/>
              <a:t> place of  </a:t>
            </a:r>
            <a:r>
              <a:rPr lang="en-US" dirty="0" err="1" smtClean="0"/>
              <a:t>NoFTL</a:t>
            </a:r>
            <a:r>
              <a:rPr lang="en-US" dirty="0" smtClean="0"/>
              <a:t>.</a:t>
            </a:r>
            <a:endParaRPr lang="hu-HU" dirty="0" smtClean="0"/>
          </a:p>
          <a:p>
            <a:pPr>
              <a:spcBef>
                <a:spcPct val="0"/>
              </a:spcBef>
            </a:pPr>
            <a:r>
              <a:rPr lang="en-US" dirty="0" smtClean="0"/>
              <a:t>“Why</a:t>
            </a:r>
            <a:r>
              <a:rPr lang="en-US" baseline="0" dirty="0" smtClean="0"/>
              <a:t> type” questions</a:t>
            </a:r>
            <a:endParaRPr lang="hu-HU" baseline="0" dirty="0" smtClean="0"/>
          </a:p>
          <a:p>
            <a:pPr>
              <a:spcBef>
                <a:spcPct val="0"/>
              </a:spcBef>
            </a:pPr>
            <a:r>
              <a:rPr lang="hu-HU" baseline="0" dirty="0" err="1" smtClean="0"/>
              <a:t>NoFTL</a:t>
            </a:r>
            <a:r>
              <a:rPr lang="hu-HU" baseline="0" dirty="0" smtClean="0"/>
              <a:t> is </a:t>
            </a:r>
            <a:r>
              <a:rPr lang="hu-HU" baseline="0" dirty="0" err="1" smtClean="0"/>
              <a:t>removed</a:t>
            </a:r>
            <a:r>
              <a:rPr lang="hu-HU" baseline="0" dirty="0" smtClean="0"/>
              <a:t> </a:t>
            </a:r>
            <a:r>
              <a:rPr lang="hu-HU" baseline="0" dirty="0" err="1" smtClean="0"/>
              <a:t>from</a:t>
            </a:r>
            <a:r>
              <a:rPr lang="hu-HU" baseline="0" dirty="0" smtClean="0"/>
              <a:t> </a:t>
            </a:r>
            <a:r>
              <a:rPr lang="hu-HU" baseline="0" dirty="0" err="1" smtClean="0"/>
              <a:t>the</a:t>
            </a:r>
            <a:r>
              <a:rPr lang="hu-HU" baseline="0" dirty="0" smtClean="0"/>
              <a:t> </a:t>
            </a:r>
            <a:r>
              <a:rPr lang="hu-HU" baseline="0" dirty="0" err="1" smtClean="0"/>
              <a:t>cost-side</a:t>
            </a:r>
            <a:r>
              <a:rPr lang="hu-HU" baseline="0" dirty="0" smtClean="0"/>
              <a:t> and is </a:t>
            </a:r>
            <a:r>
              <a:rPr lang="hu-HU" baseline="0" dirty="0" err="1" smtClean="0"/>
              <a:t>put</a:t>
            </a:r>
            <a:r>
              <a:rPr lang="hu-HU" baseline="0" dirty="0" smtClean="0"/>
              <a:t> </a:t>
            </a:r>
            <a:r>
              <a:rPr lang="hu-HU" baseline="0" dirty="0" err="1" smtClean="0"/>
              <a:t>on</a:t>
            </a:r>
            <a:r>
              <a:rPr lang="hu-HU" baseline="0" dirty="0" smtClean="0"/>
              <a:t> </a:t>
            </a:r>
            <a:r>
              <a:rPr lang="hu-HU" baseline="0" dirty="0" err="1" smtClean="0"/>
              <a:t>the</a:t>
            </a:r>
            <a:r>
              <a:rPr lang="hu-HU" baseline="0" dirty="0" smtClean="0"/>
              <a:t> </a:t>
            </a:r>
            <a:r>
              <a:rPr lang="hu-HU" baseline="0" dirty="0" err="1" smtClean="0"/>
              <a:t>gain-side</a:t>
            </a:r>
            <a:r>
              <a:rPr lang="hu-HU" baseline="0" smtClean="0"/>
              <a:t>.</a:t>
            </a:r>
            <a:endParaRPr lang="hu-HU"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20BF09-E4EA-4C91-A797-2A3DA9771609}" type="slidenum">
              <a:rPr lang="hu-HU"/>
              <a:pPr fontAlgn="base">
                <a:spcBef>
                  <a:spcPct val="0"/>
                </a:spcBef>
                <a:spcAft>
                  <a:spcPct val="0"/>
                </a:spcAft>
              </a:pPr>
              <a:t>16</a:t>
            </a:fld>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D47E6-5137-432B-9239-D1E89E8063E6}" type="slidenum">
              <a:rPr lang="hu-HU"/>
              <a:pPr fontAlgn="base">
                <a:spcBef>
                  <a:spcPct val="0"/>
                </a:spcBef>
                <a:spcAft>
                  <a:spcPct val="0"/>
                </a:spcAft>
              </a:pPr>
              <a:t>17</a:t>
            </a:fld>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a:spcBef>
                <a:spcPct val="0"/>
              </a:spcBef>
            </a:pPr>
            <a:r>
              <a:rPr lang="en-US" dirty="0" smtClean="0"/>
              <a:t>Theorems 3,4 show what we cannot prove from </a:t>
            </a:r>
            <a:r>
              <a:rPr lang="en-US" dirty="0" err="1" smtClean="0"/>
              <a:t>SpecRel</a:t>
            </a:r>
            <a:r>
              <a:rPr lang="en-US" dirty="0" smtClean="0"/>
              <a:t>.</a:t>
            </a:r>
          </a:p>
          <a:p>
            <a:pPr>
              <a:spcBef>
                <a:spcPct val="0"/>
              </a:spcBef>
            </a:pPr>
            <a:r>
              <a:rPr lang="en-US" dirty="0" smtClean="0"/>
              <a:t>Them 5 shows what we CAN prove from </a:t>
            </a:r>
            <a:r>
              <a:rPr lang="en-US" dirty="0" err="1" smtClean="0"/>
              <a:t>SpecRel</a:t>
            </a:r>
            <a:r>
              <a:rPr lang="en-US" dirty="0" smtClean="0"/>
              <a:t>. It is</a:t>
            </a:r>
            <a:r>
              <a:rPr lang="en-US" baseline="0" dirty="0" smtClean="0"/>
              <a:t> a completeness theorem for SR.</a:t>
            </a:r>
            <a:endParaRPr lang="en-US" dirty="0" smtClean="0"/>
          </a:p>
          <a:p>
            <a:pPr>
              <a:spcBef>
                <a:spcPct val="0"/>
              </a:spcBef>
            </a:pPr>
            <a:r>
              <a:rPr lang="en-US" dirty="0" smtClean="0"/>
              <a:t>The completeness theorem for SR is a completeness theorem in the usual sense of logic, namely it says that SR is complete </a:t>
            </a:r>
            <a:r>
              <a:rPr lang="en-US" dirty="0" err="1" smtClean="0"/>
              <a:t>wrt</a:t>
            </a:r>
            <a:r>
              <a:rPr lang="en-US" baseline="0" dirty="0" smtClean="0"/>
              <a:t> its “standard mode</a:t>
            </a:r>
            <a:r>
              <a:rPr lang="hu-HU" baseline="0" dirty="0" smtClean="0"/>
              <a:t>l</a:t>
            </a:r>
            <a:r>
              <a:rPr lang="en-US" baseline="0" dirty="0" smtClean="0"/>
              <a:t>”, or “intended model”, i.e. </a:t>
            </a:r>
            <a:r>
              <a:rPr lang="en-US" baseline="0" dirty="0" err="1" smtClean="0"/>
              <a:t>wrt</a:t>
            </a:r>
            <a:r>
              <a:rPr lang="en-US" baseline="0" dirty="0" smtClean="0"/>
              <a:t> </a:t>
            </a:r>
            <a:r>
              <a:rPr lang="en-US" baseline="0" dirty="0" err="1" smtClean="0"/>
              <a:t>Minkowskian</a:t>
            </a:r>
            <a:r>
              <a:rPr lang="en-US" baseline="0" dirty="0" smtClean="0"/>
              <a:t> geometry.</a:t>
            </a:r>
          </a:p>
          <a:p>
            <a:pPr>
              <a:spcBef>
                <a:spcPct val="0"/>
              </a:spcBef>
            </a:pPr>
            <a:r>
              <a:rPr lang="en-US" baseline="0" dirty="0" smtClean="0"/>
              <a:t>This theorem already implies the so-called paradigmatic effects of SR, e.g. the fact that “moving clocks run slow”, and that “moving clocks get out of synchronism”. Despite of this fact, we prefer to prove the paradigmatic effects one-by-one, directly from the axioms of SR because this illuminates or illustrates how we perform our conceptual analysis. These proofs can be found on our homepage, we will be happy to show them to anyone interested.</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18</a:t>
            </a:fld>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a:spcBef>
                <a:spcPct val="0"/>
              </a:spcBef>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19</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noProof="0" dirty="0" smtClean="0"/>
          </a:p>
          <a:p>
            <a:pPr>
              <a:spcBef>
                <a:spcPct val="0"/>
              </a:spcBef>
            </a:pPr>
            <a:r>
              <a:rPr lang="hu-HU" dirty="0" err="1" smtClean="0"/>
              <a:t>This</a:t>
            </a:r>
            <a:r>
              <a:rPr lang="hu-HU" dirty="0" smtClean="0"/>
              <a:t> is </a:t>
            </a:r>
            <a:r>
              <a:rPr lang="hu-HU" dirty="0" err="1" smtClean="0"/>
              <a:t>the</a:t>
            </a:r>
            <a:r>
              <a:rPr lang="hu-HU" dirty="0" smtClean="0"/>
              <a:t> </a:t>
            </a:r>
            <a:r>
              <a:rPr lang="hu-HU" dirty="0" err="1" smtClean="0"/>
              <a:t>core</a:t>
            </a:r>
            <a:r>
              <a:rPr lang="hu-HU" dirty="0" smtClean="0"/>
              <a:t> of </a:t>
            </a:r>
            <a:r>
              <a:rPr lang="hu-HU" dirty="0" err="1" smtClean="0"/>
              <a:t>our</a:t>
            </a:r>
            <a:r>
              <a:rPr lang="hu-HU" dirty="0" smtClean="0"/>
              <a:t> </a:t>
            </a:r>
            <a:r>
              <a:rPr lang="hu-HU" dirty="0" err="1" smtClean="0"/>
              <a:t>research</a:t>
            </a:r>
            <a:r>
              <a:rPr lang="hu-HU" dirty="0" smtClean="0"/>
              <a:t> </a:t>
            </a:r>
            <a:r>
              <a:rPr lang="hu-HU" dirty="0" err="1" smtClean="0"/>
              <a:t>group</a:t>
            </a:r>
            <a:endParaRPr lang="en-US" dirty="0" smtClean="0"/>
          </a:p>
          <a:p>
            <a:pPr>
              <a:spcBef>
                <a:spcPct val="0"/>
              </a:spcBef>
            </a:pPr>
            <a:endParaRPr lang="hu-HU"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22F5AA-3C80-4BC2-84A4-7B58702DFF56}" type="slidenum">
              <a:rPr lang="hu-HU"/>
              <a:pPr fontAlgn="base">
                <a:spcBef>
                  <a:spcPct val="0"/>
                </a:spcBef>
                <a:spcAft>
                  <a:spcPct val="0"/>
                </a:spcAft>
              </a:pPr>
              <a:t>2</a:t>
            </a:fld>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noProof="0" dirty="0" smtClean="0"/>
              <a:t>This has deep philosophical consequences.</a:t>
            </a:r>
            <a:r>
              <a:rPr lang="hu-HU" noProof="0" dirty="0" smtClean="0"/>
              <a:t>  </a:t>
            </a:r>
            <a:r>
              <a:rPr lang="en-US" noProof="0" dirty="0" smtClean="0"/>
              <a:t>E.g.</a:t>
            </a:r>
            <a:r>
              <a:rPr lang="en-US" baseline="0" noProof="0" dirty="0" smtClean="0"/>
              <a:t> there is no such thing as absolute present.</a:t>
            </a:r>
            <a:r>
              <a:rPr lang="hu-HU" baseline="0" noProof="0" dirty="0" smtClean="0"/>
              <a:t>  Mixes time and space.</a:t>
            </a:r>
            <a:endParaRPr lang="en-US" baseline="0" noProof="0" dirty="0" smtClean="0"/>
          </a:p>
          <a:p>
            <a:r>
              <a:rPr lang="en-US" baseline="0" noProof="0" dirty="0" smtClean="0"/>
              <a:t>This is a highly important </a:t>
            </a:r>
            <a:r>
              <a:rPr lang="hu-HU" baseline="0" noProof="0" dirty="0" smtClean="0"/>
              <a:t>t</a:t>
            </a:r>
            <a:r>
              <a:rPr lang="en-US" baseline="0" noProof="0" dirty="0" err="1" smtClean="0"/>
              <a:t>hm</a:t>
            </a:r>
            <a:r>
              <a:rPr lang="en-US" baseline="0" noProof="0" dirty="0" smtClean="0"/>
              <a:t>, since most of the fancy, exciting things in Relativity and Cosmology are based on this </a:t>
            </a:r>
            <a:r>
              <a:rPr lang="en-US" baseline="0" noProof="0" dirty="0" err="1" smtClean="0"/>
              <a:t>Thm</a:t>
            </a:r>
            <a:r>
              <a:rPr lang="en-US" baseline="0" noProof="0" dirty="0" smtClean="0"/>
              <a:t>!</a:t>
            </a:r>
            <a:endParaRPr lang="hu-HU" baseline="0" noProof="0" dirty="0" smtClean="0"/>
          </a:p>
          <a:p>
            <a:r>
              <a:rPr lang="hu-HU" baseline="0" noProof="0" dirty="0" err="1" smtClean="0"/>
              <a:t>Like</a:t>
            </a:r>
            <a:r>
              <a:rPr lang="hu-HU" baseline="0" noProof="0" dirty="0" smtClean="0"/>
              <a:t> </a:t>
            </a:r>
            <a:r>
              <a:rPr lang="hu-HU" baseline="0" noProof="0" dirty="0" err="1" smtClean="0"/>
              <a:t>in</a:t>
            </a:r>
            <a:r>
              <a:rPr lang="hu-HU" baseline="0" noProof="0" dirty="0" smtClean="0"/>
              <a:t> </a:t>
            </a:r>
            <a:r>
              <a:rPr lang="hu-HU" baseline="0" noProof="0" dirty="0" err="1" smtClean="0"/>
              <a:t>models</a:t>
            </a:r>
            <a:r>
              <a:rPr lang="hu-HU" baseline="0" noProof="0" dirty="0" smtClean="0"/>
              <a:t> of </a:t>
            </a:r>
            <a:r>
              <a:rPr lang="hu-HU" baseline="0" noProof="0" dirty="0" err="1" smtClean="0"/>
              <a:t>set</a:t>
            </a:r>
            <a:r>
              <a:rPr lang="hu-HU" baseline="0" noProof="0" dirty="0" smtClean="0"/>
              <a:t> </a:t>
            </a:r>
            <a:r>
              <a:rPr lang="hu-HU" baseline="0" noProof="0" dirty="0" err="1" smtClean="0"/>
              <a:t>theory</a:t>
            </a:r>
            <a:r>
              <a:rPr lang="hu-HU" baseline="0" noProof="0" dirty="0" smtClean="0"/>
              <a:t>: </a:t>
            </a:r>
            <a:r>
              <a:rPr lang="hu-HU" baseline="0" noProof="0" dirty="0" err="1" smtClean="0"/>
              <a:t>external</a:t>
            </a:r>
            <a:r>
              <a:rPr lang="hu-HU" baseline="0" noProof="0" dirty="0" smtClean="0"/>
              <a:t> </a:t>
            </a:r>
            <a:r>
              <a:rPr lang="hu-HU" baseline="0" noProof="0" dirty="0" err="1" smtClean="0"/>
              <a:t>properties</a:t>
            </a:r>
            <a:r>
              <a:rPr lang="hu-HU" baseline="0" noProof="0" dirty="0" smtClean="0"/>
              <a:t> and </a:t>
            </a:r>
            <a:r>
              <a:rPr lang="hu-HU" baseline="0" noProof="0" dirty="0" err="1" smtClean="0"/>
              <a:t>internal</a:t>
            </a:r>
            <a:r>
              <a:rPr lang="hu-HU" baseline="0" noProof="0" dirty="0" smtClean="0"/>
              <a:t> </a:t>
            </a:r>
            <a:r>
              <a:rPr lang="hu-HU" baseline="0" noProof="0" dirty="0" err="1" smtClean="0"/>
              <a:t>properties</a:t>
            </a:r>
            <a:endParaRPr lang="hu-HU" baseline="0" noProof="0" dirty="0" smtClean="0"/>
          </a:p>
          <a:p>
            <a:r>
              <a:rPr lang="hu-HU" baseline="0" noProof="0" dirty="0" err="1" smtClean="0"/>
              <a:t>Contradicts</a:t>
            </a:r>
            <a:r>
              <a:rPr lang="hu-HU" baseline="0" noProof="0" dirty="0" smtClean="0"/>
              <a:t> </a:t>
            </a:r>
            <a:r>
              <a:rPr lang="hu-HU" baseline="0" noProof="0" dirty="0" err="1" smtClean="0"/>
              <a:t>common</a:t>
            </a:r>
            <a:r>
              <a:rPr lang="hu-HU" baseline="0" noProof="0" dirty="0" smtClean="0"/>
              <a:t> </a:t>
            </a:r>
            <a:r>
              <a:rPr lang="hu-HU" baseline="0" noProof="0" dirty="0" err="1" smtClean="0"/>
              <a:t>sense</a:t>
            </a:r>
            <a:endParaRPr lang="hu-HU" baseline="0" noProof="0" dirty="0" smtClean="0"/>
          </a:p>
          <a:p>
            <a:r>
              <a:rPr lang="hu-HU" baseline="0" noProof="0" dirty="0" err="1" smtClean="0"/>
              <a:t>Paves</a:t>
            </a:r>
            <a:r>
              <a:rPr lang="hu-HU" baseline="0" noProof="0" dirty="0" smtClean="0"/>
              <a:t> </a:t>
            </a:r>
            <a:r>
              <a:rPr lang="hu-HU" baseline="0" noProof="0" dirty="0" err="1" smtClean="0"/>
              <a:t>the</a:t>
            </a:r>
            <a:r>
              <a:rPr lang="hu-HU" baseline="0" noProof="0" dirty="0" smtClean="0"/>
              <a:t> </a:t>
            </a:r>
            <a:r>
              <a:rPr lang="hu-HU" baseline="0" noProof="0" dirty="0" err="1" smtClean="0"/>
              <a:t>road</a:t>
            </a:r>
            <a:r>
              <a:rPr lang="hu-HU" baseline="0" noProof="0" dirty="0" smtClean="0"/>
              <a:t> </a:t>
            </a:r>
            <a:r>
              <a:rPr lang="hu-HU" baseline="0" noProof="0" dirty="0" err="1" smtClean="0"/>
              <a:t>for</a:t>
            </a:r>
            <a:r>
              <a:rPr lang="hu-HU" baseline="0" noProof="0" dirty="0" smtClean="0"/>
              <a:t> </a:t>
            </a:r>
            <a:r>
              <a:rPr lang="hu-HU" baseline="0" noProof="0" dirty="0" err="1" smtClean="0"/>
              <a:t>proving</a:t>
            </a:r>
            <a:r>
              <a:rPr lang="hu-HU" baseline="0" noProof="0" dirty="0" smtClean="0"/>
              <a:t> </a:t>
            </a:r>
            <a:r>
              <a:rPr lang="hu-HU" baseline="0" noProof="0" dirty="0" err="1" smtClean="0"/>
              <a:t>completeness</a:t>
            </a:r>
            <a:r>
              <a:rPr lang="hu-HU" baseline="0" noProof="0" dirty="0" smtClean="0"/>
              <a:t> </a:t>
            </a:r>
            <a:r>
              <a:rPr lang="hu-HU" baseline="0" noProof="0" dirty="0" err="1" smtClean="0"/>
              <a:t>theorem</a:t>
            </a:r>
            <a:endParaRPr lang="en-US" baseline="0" noProof="0" dirty="0" smtClean="0"/>
          </a:p>
        </p:txBody>
      </p:sp>
      <p:sp>
        <p:nvSpPr>
          <p:cNvPr id="4" name="Dia számának helye 3"/>
          <p:cNvSpPr>
            <a:spLocks noGrp="1"/>
          </p:cNvSpPr>
          <p:nvPr>
            <p:ph type="sldNum" sz="quarter" idx="10"/>
          </p:nvPr>
        </p:nvSpPr>
        <p:spPr/>
        <p:txBody>
          <a:bodyPr/>
          <a:lstStyle/>
          <a:p>
            <a:pPr>
              <a:defRPr/>
            </a:pPr>
            <a:fld id="{679CA2D3-D3A3-42BD-B7DE-CA3372DCE304}" type="slidenum">
              <a:rPr lang="hu-HU" smtClean="0"/>
              <a:pPr>
                <a:defRPr/>
              </a:pPr>
              <a:t>20</a:t>
            </a:fld>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Experiment for testing simultaneity</a:t>
            </a:r>
            <a:r>
              <a:rPr lang="en-US" baseline="0" dirty="0" smtClean="0"/>
              <a:t> for m</a:t>
            </a:r>
            <a:endParaRPr lang="hu-HU" dirty="0"/>
          </a:p>
        </p:txBody>
      </p:sp>
      <p:sp>
        <p:nvSpPr>
          <p:cNvPr id="4" name="Slide Number Placeholder 3"/>
          <p:cNvSpPr>
            <a:spLocks noGrp="1"/>
          </p:cNvSpPr>
          <p:nvPr>
            <p:ph type="sldNum" sz="quarter" idx="10"/>
          </p:nvPr>
        </p:nvSpPr>
        <p:spPr/>
        <p:txBody>
          <a:bodyPr/>
          <a:lstStyle/>
          <a:p>
            <a:pPr>
              <a:defRPr/>
            </a:pPr>
            <a:fld id="{679CA2D3-D3A3-42BD-B7DE-CA3372DCE304}" type="slidenum">
              <a:rPr lang="hu-HU" smtClean="0"/>
              <a:pPr>
                <a:defRPr/>
              </a:pPr>
              <a:t>21</a:t>
            </a:fld>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Events separated orthogonally to the motion</a:t>
            </a:r>
            <a:r>
              <a:rPr lang="hu-HU" baseline="0" dirty="0" smtClean="0"/>
              <a:t> do not get out of synchronism</a:t>
            </a:r>
            <a:endParaRPr lang="en-US" dirty="0"/>
          </a:p>
        </p:txBody>
      </p:sp>
      <p:sp>
        <p:nvSpPr>
          <p:cNvPr id="4" name="Slide Number Placeholder 3"/>
          <p:cNvSpPr>
            <a:spLocks noGrp="1"/>
          </p:cNvSpPr>
          <p:nvPr>
            <p:ph type="sldNum" sz="quarter" idx="10"/>
          </p:nvPr>
        </p:nvSpPr>
        <p:spPr/>
        <p:txBody>
          <a:bodyPr/>
          <a:lstStyle/>
          <a:p>
            <a:pPr>
              <a:defRPr/>
            </a:pPr>
            <a:fld id="{679CA2D3-D3A3-42BD-B7DE-CA3372DCE304}" type="slidenum">
              <a:rPr lang="hu-HU" smtClean="0"/>
              <a:pPr>
                <a:defRPr/>
              </a:pPr>
              <a:t>22</a:t>
            </a:fld>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baseline="0" dirty="0" smtClean="0"/>
              <a:t>This </a:t>
            </a:r>
            <a:r>
              <a:rPr lang="hu-HU" baseline="0" dirty="0" smtClean="0"/>
              <a:t>is the worldview of the ship. The captain is sitting in the middle of the ship and sends photon-signals to two mirrors, one at the nose and one at the rear of the ship. These two signals bounce on the mirrors and arrive back to the captain at the same time. This is how the captain knows that he is sitting exactly in the middle of the ship. By the photon-axiom the forward going and backward going photons travel with the same speed, thus the two bouncing events happen at the same time in this ship.</a:t>
            </a:r>
          </a:p>
          <a:p>
            <a:r>
              <a:rPr lang="hu-HU" baseline="0" dirty="0" smtClean="0"/>
              <a:t>On the lelft-hand side there is the space-time diagram for the situation.</a:t>
            </a:r>
          </a:p>
          <a:p>
            <a:endParaRPr lang="hu-HU" dirty="0"/>
          </a:p>
        </p:txBody>
      </p:sp>
      <p:sp>
        <p:nvSpPr>
          <p:cNvPr id="4" name="Slide Number Placeholder 3"/>
          <p:cNvSpPr>
            <a:spLocks noGrp="1"/>
          </p:cNvSpPr>
          <p:nvPr>
            <p:ph type="sldNum" sz="quarter" idx="10"/>
          </p:nvPr>
        </p:nvSpPr>
        <p:spPr/>
        <p:txBody>
          <a:bodyPr/>
          <a:lstStyle/>
          <a:p>
            <a:pPr>
              <a:defRPr/>
            </a:pPr>
            <a:fld id="{679CA2D3-D3A3-42BD-B7DE-CA3372DCE304}" type="slidenum">
              <a:rPr lang="hu-HU" smtClean="0"/>
              <a:pPr>
                <a:defRPr/>
              </a:pPr>
              <a:t>23</a:t>
            </a:fld>
            <a:endParaRPr lang="hu-H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hu-HU" dirty="0" smtClean="0"/>
              <a:t>This is the worldview of an observer moving relative to the ship, lets call him Earthling. So this ship is moving in this worldview. We are following it with our camera,</a:t>
            </a:r>
            <a:r>
              <a:rPr lang="hu-HU" baseline="0" dirty="0" smtClean="0"/>
              <a:t> thats why it stays in the middle of the picture. Now by the photon-axiom, the Earthling sees the forward and backward moving photons move with the same speed. Since  the ship moves in this worldview, the forward going photons race with the ship, thus the photons move slowly relative to the ship. By the same token, the backward going photons move very fast relative to the ship. By the event axiom, they meet where the captain sits, hence in the middle of the ship in this worldview, too. Therefore in this worldview the nose-bouncing event has to take place later than the rear-bouncing event.</a:t>
            </a:r>
            <a:endParaRPr lang="en-US" dirty="0"/>
          </a:p>
        </p:txBody>
      </p:sp>
      <p:sp>
        <p:nvSpPr>
          <p:cNvPr id="4" name="Slide Number Placeholder 3"/>
          <p:cNvSpPr>
            <a:spLocks noGrp="1"/>
          </p:cNvSpPr>
          <p:nvPr>
            <p:ph type="sldNum" sz="quarter" idx="10"/>
          </p:nvPr>
        </p:nvSpPr>
        <p:spPr/>
        <p:txBody>
          <a:bodyPr/>
          <a:lstStyle/>
          <a:p>
            <a:pPr>
              <a:defRPr/>
            </a:pPr>
            <a:fld id="{679CA2D3-D3A3-42BD-B7DE-CA3372DCE304}" type="slidenum">
              <a:rPr lang="hu-HU" smtClean="0"/>
              <a:pPr>
                <a:defRPr/>
              </a:pPr>
              <a:t>24</a:t>
            </a:fld>
            <a:endParaRPr lang="hu-H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noProof="0" dirty="0" smtClean="0"/>
              <a:t>As a consolation, “present” becomes a defined, “testable” concept. (half-simultaneity)</a:t>
            </a:r>
            <a:endParaRPr lang="en-US" noProof="0" dirty="0" smtClean="0"/>
          </a:p>
          <a:p>
            <a:r>
              <a:rPr lang="en-US" dirty="0" smtClean="0"/>
              <a:t>This leads up to black-hole, wormhole, </a:t>
            </a:r>
            <a:r>
              <a:rPr lang="en-US" dirty="0" err="1" smtClean="0"/>
              <a:t>timewarp</a:t>
            </a:r>
            <a:r>
              <a:rPr lang="en-US" dirty="0" smtClean="0"/>
              <a:t>-theory (via</a:t>
            </a:r>
            <a:r>
              <a:rPr lang="en-US" baseline="0" dirty="0" smtClean="0"/>
              <a:t> Einstein`s equivalence principle).</a:t>
            </a:r>
            <a:endParaRPr lang="hu-HU" baseline="0" dirty="0" smtClean="0"/>
          </a:p>
          <a:p>
            <a:r>
              <a:rPr lang="hu-HU" baseline="0" dirty="0" smtClean="0"/>
              <a:t>Shows that time and space get mixed.</a:t>
            </a:r>
            <a:endParaRPr lang="en-US" baseline="0" dirty="0" smtClean="0"/>
          </a:p>
        </p:txBody>
      </p:sp>
      <p:sp>
        <p:nvSpPr>
          <p:cNvPr id="4" name="Slide Number Placeholder 3"/>
          <p:cNvSpPr>
            <a:spLocks noGrp="1"/>
          </p:cNvSpPr>
          <p:nvPr>
            <p:ph type="sldNum" sz="quarter" idx="10"/>
          </p:nvPr>
        </p:nvSpPr>
        <p:spPr/>
        <p:txBody>
          <a:bodyPr/>
          <a:lstStyle/>
          <a:p>
            <a:pPr>
              <a:defRPr/>
            </a:pPr>
            <a:fld id="{679CA2D3-D3A3-42BD-B7DE-CA3372DCE304}" type="slidenum">
              <a:rPr lang="hu-HU" smtClean="0"/>
              <a:pPr>
                <a:defRPr/>
              </a:pPr>
              <a:t>25</a:t>
            </a:fld>
            <a:endParaRPr lang="hu-H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These are the other two paradigmatic effects of relativity theory.</a:t>
            </a:r>
            <a:r>
              <a:rPr lang="hu-HU" baseline="0" dirty="0" smtClean="0"/>
              <a:t> They can be stated and proved analogously to the previous one. The three effects prove the next theorem, which is the key in proving the completeness theorem. We skip the formal statements and proofs of these two paradigmatic effects.</a:t>
            </a:r>
            <a:endParaRPr lang="hu-HU" dirty="0"/>
          </a:p>
        </p:txBody>
      </p:sp>
      <p:sp>
        <p:nvSpPr>
          <p:cNvPr id="4" name="Dia számának helye 3"/>
          <p:cNvSpPr>
            <a:spLocks noGrp="1"/>
          </p:cNvSpPr>
          <p:nvPr>
            <p:ph type="sldNum" sz="quarter" idx="10"/>
          </p:nvPr>
        </p:nvSpPr>
        <p:spPr/>
        <p:txBody>
          <a:bodyPr/>
          <a:lstStyle/>
          <a:p>
            <a:pPr>
              <a:defRPr/>
            </a:pPr>
            <a:fld id="{679CA2D3-D3A3-42BD-B7DE-CA3372DCE304}" type="slidenum">
              <a:rPr lang="hu-HU" smtClean="0"/>
              <a:pPr>
                <a:defRPr/>
              </a:pPr>
              <a:t>26</a:t>
            </a:fld>
            <a:endParaRPr lang="hu-H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 measures less time between e and e’ than m. In other words, </a:t>
            </a:r>
            <a:r>
              <a:rPr lang="en-US" dirty="0" err="1" smtClean="0"/>
              <a:t>k’s</a:t>
            </a:r>
            <a:r>
              <a:rPr lang="en-US" dirty="0" smtClean="0"/>
              <a:t> clocks</a:t>
            </a:r>
            <a:r>
              <a:rPr lang="en-US" baseline="0" dirty="0" smtClean="0"/>
              <a:t> run slow as m observe</a:t>
            </a:r>
            <a:r>
              <a:rPr lang="hu-HU" baseline="0" dirty="0" smtClean="0"/>
              <a:t>s</a:t>
            </a:r>
            <a:r>
              <a:rPr lang="en-US" baseline="0" dirty="0" smtClean="0"/>
              <a:t> it.</a:t>
            </a:r>
            <a:endParaRPr lang="hu-HU" dirty="0"/>
          </a:p>
        </p:txBody>
      </p:sp>
      <p:sp>
        <p:nvSpPr>
          <p:cNvPr id="4" name="Slide Number Placeholder 3"/>
          <p:cNvSpPr>
            <a:spLocks noGrp="1"/>
          </p:cNvSpPr>
          <p:nvPr>
            <p:ph type="sldNum" sz="quarter" idx="10"/>
          </p:nvPr>
        </p:nvSpPr>
        <p:spPr/>
        <p:txBody>
          <a:bodyPr/>
          <a:lstStyle/>
          <a:p>
            <a:pPr>
              <a:defRPr/>
            </a:pPr>
            <a:fld id="{679CA2D3-D3A3-42BD-B7DE-CA3372DCE304}" type="slidenum">
              <a:rPr lang="hu-HU" smtClean="0"/>
              <a:pPr>
                <a:defRPr/>
              </a:pPr>
              <a:t>27</a:t>
            </a:fld>
            <a:endParaRPr lang="hu-H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Proof of relativistic time dilation</a:t>
            </a:r>
            <a:endParaRPr lang="en-US" dirty="0"/>
          </a:p>
        </p:txBody>
      </p:sp>
      <p:sp>
        <p:nvSpPr>
          <p:cNvPr id="4" name="Slide Number Placeholder 3"/>
          <p:cNvSpPr>
            <a:spLocks noGrp="1"/>
          </p:cNvSpPr>
          <p:nvPr>
            <p:ph type="sldNum" sz="quarter" idx="10"/>
          </p:nvPr>
        </p:nvSpPr>
        <p:spPr/>
        <p:txBody>
          <a:bodyPr/>
          <a:lstStyle/>
          <a:p>
            <a:pPr>
              <a:defRPr/>
            </a:pPr>
            <a:fld id="{679CA2D3-D3A3-42BD-B7DE-CA3372DCE304}" type="slidenum">
              <a:rPr lang="hu-HU" smtClean="0"/>
              <a:pPr>
                <a:defRPr/>
              </a:pPr>
              <a:t>28</a:t>
            </a:fld>
            <a:endParaRPr lang="hu-H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Relativistic</a:t>
            </a:r>
            <a:r>
              <a:rPr lang="hu-HU" baseline="0" dirty="0" smtClean="0"/>
              <a:t> length contraction</a:t>
            </a:r>
            <a:endParaRPr lang="hu-HU" dirty="0"/>
          </a:p>
        </p:txBody>
      </p:sp>
      <p:sp>
        <p:nvSpPr>
          <p:cNvPr id="4" name="Slide Number Placeholder 3"/>
          <p:cNvSpPr>
            <a:spLocks noGrp="1"/>
          </p:cNvSpPr>
          <p:nvPr>
            <p:ph type="sldNum" sz="quarter" idx="10"/>
          </p:nvPr>
        </p:nvSpPr>
        <p:spPr/>
        <p:txBody>
          <a:bodyPr/>
          <a:lstStyle/>
          <a:p>
            <a:pPr>
              <a:defRPr/>
            </a:pPr>
            <a:fld id="{679CA2D3-D3A3-42BD-B7DE-CA3372DCE304}" type="slidenum">
              <a:rPr lang="hu-HU" smtClean="0"/>
              <a:pPr>
                <a:defRPr/>
              </a:pPr>
              <a:t>29</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hu-HU" dirty="0" smtClean="0"/>
              <a:t>In</a:t>
            </a:r>
            <a:r>
              <a:rPr lang="hu-HU" baseline="0" dirty="0" smtClean="0"/>
              <a:t> </a:t>
            </a:r>
            <a:r>
              <a:rPr lang="hu-HU" dirty="0" smtClean="0"/>
              <a:t>our research</a:t>
            </a:r>
            <a:r>
              <a:rPr lang="hu-HU" baseline="0" dirty="0" smtClean="0"/>
              <a:t> group,</a:t>
            </a:r>
            <a:endParaRPr lang="hu-HU" dirty="0" smtClean="0"/>
          </a:p>
          <a:p>
            <a:pPr fontAlgn="auto">
              <a:spcBef>
                <a:spcPts val="0"/>
              </a:spcBef>
              <a:spcAft>
                <a:spcPts val="0"/>
              </a:spcAft>
              <a:defRPr/>
            </a:pPr>
            <a:r>
              <a:rPr lang="hu-HU" dirty="0" err="1" smtClean="0"/>
              <a:t>We</a:t>
            </a:r>
            <a:r>
              <a:rPr lang="hu-HU" dirty="0" smtClean="0"/>
              <a:t> </a:t>
            </a:r>
            <a:r>
              <a:rPr lang="hu-HU" dirty="0" err="1" smtClean="0"/>
              <a:t>are</a:t>
            </a:r>
            <a:r>
              <a:rPr lang="hu-HU" dirty="0" smtClean="0"/>
              <a:t> </a:t>
            </a:r>
            <a:r>
              <a:rPr lang="hu-HU" dirty="0" err="1" smtClean="0"/>
              <a:t>working</a:t>
            </a:r>
            <a:r>
              <a:rPr lang="hu-HU" dirty="0" smtClean="0"/>
              <a:t> </a:t>
            </a:r>
            <a:r>
              <a:rPr lang="hu-HU" dirty="0" err="1" smtClean="0"/>
              <a:t>on</a:t>
            </a:r>
            <a:r>
              <a:rPr lang="hu-HU" dirty="0" smtClean="0"/>
              <a:t> a </a:t>
            </a:r>
            <a:r>
              <a:rPr lang="hu-HU" dirty="0" err="1" smtClean="0"/>
              <a:t>logic</a:t>
            </a:r>
            <a:r>
              <a:rPr lang="hu-HU" dirty="0" smtClean="0"/>
              <a:t> </a:t>
            </a:r>
            <a:r>
              <a:rPr lang="hu-HU" dirty="0" err="1" smtClean="0"/>
              <a:t>based</a:t>
            </a:r>
            <a:r>
              <a:rPr lang="hu-HU" dirty="0" smtClean="0"/>
              <a:t> </a:t>
            </a:r>
            <a:r>
              <a:rPr lang="hu-HU" dirty="0" err="1" smtClean="0"/>
              <a:t>approach</a:t>
            </a:r>
            <a:r>
              <a:rPr lang="hu-HU" dirty="0" smtClean="0"/>
              <a:t> </a:t>
            </a:r>
            <a:r>
              <a:rPr lang="hu-HU" dirty="0" err="1" smtClean="0"/>
              <a:t>to</a:t>
            </a:r>
            <a:r>
              <a:rPr lang="hu-HU" dirty="0" smtClean="0"/>
              <a:t> </a:t>
            </a:r>
            <a:r>
              <a:rPr lang="hu-HU" dirty="0" err="1" smtClean="0"/>
              <a:t>relativity</a:t>
            </a:r>
            <a:r>
              <a:rPr lang="hu-HU" dirty="0" smtClean="0"/>
              <a:t>, and </a:t>
            </a:r>
            <a:r>
              <a:rPr lang="hu-HU" dirty="0" err="1" smtClean="0"/>
              <a:t>related</a:t>
            </a:r>
            <a:r>
              <a:rPr lang="hu-HU" dirty="0" smtClean="0"/>
              <a:t> </a:t>
            </a:r>
            <a:r>
              <a:rPr lang="hu-HU" dirty="0" err="1" smtClean="0"/>
              <a:t>areas</a:t>
            </a:r>
            <a:r>
              <a:rPr lang="hu-HU" dirty="0" smtClean="0"/>
              <a:t> </a:t>
            </a:r>
            <a:r>
              <a:rPr lang="hu-HU" dirty="0" err="1" smtClean="0"/>
              <a:t>like</a:t>
            </a:r>
            <a:r>
              <a:rPr lang="hu-HU" dirty="0" smtClean="0"/>
              <a:t> BH </a:t>
            </a:r>
            <a:r>
              <a:rPr lang="hu-HU" dirty="0" err="1" smtClean="0"/>
              <a:t>physics</a:t>
            </a:r>
            <a:r>
              <a:rPr lang="hu-HU" dirty="0" smtClean="0"/>
              <a:t>, </a:t>
            </a:r>
            <a:r>
              <a:rPr lang="hu-HU" dirty="0" err="1" smtClean="0"/>
              <a:t>wormholes</a:t>
            </a:r>
            <a:r>
              <a:rPr lang="hu-HU" dirty="0" smtClean="0"/>
              <a:t>, </a:t>
            </a:r>
            <a:r>
              <a:rPr lang="hu-HU" dirty="0" err="1" smtClean="0"/>
              <a:t>cosmology</a:t>
            </a:r>
            <a:r>
              <a:rPr lang="hu-HU" dirty="0" smtClean="0"/>
              <a:t>. </a:t>
            </a:r>
            <a:r>
              <a:rPr lang="hu-HU" dirty="0" err="1" smtClean="0"/>
              <a:t>There</a:t>
            </a:r>
            <a:r>
              <a:rPr lang="hu-HU" dirty="0" smtClean="0"/>
              <a:t> </a:t>
            </a:r>
            <a:r>
              <a:rPr lang="hu-HU" dirty="0" err="1" smtClean="0"/>
              <a:t>are</a:t>
            </a:r>
            <a:r>
              <a:rPr lang="hu-HU" dirty="0" smtClean="0"/>
              <a:t> 2 </a:t>
            </a:r>
            <a:r>
              <a:rPr lang="hu-HU" dirty="0" err="1" smtClean="0"/>
              <a:t>uses</a:t>
            </a:r>
            <a:r>
              <a:rPr lang="hu-HU" dirty="0" smtClean="0"/>
              <a:t> of </a:t>
            </a:r>
            <a:r>
              <a:rPr lang="hu-HU" dirty="0" err="1" smtClean="0"/>
              <a:t>such</a:t>
            </a:r>
            <a:r>
              <a:rPr lang="hu-HU" dirty="0" smtClean="0"/>
              <a:t> an </a:t>
            </a:r>
            <a:r>
              <a:rPr lang="hu-HU" dirty="0" err="1" smtClean="0"/>
              <a:t>aproach</a:t>
            </a:r>
            <a:r>
              <a:rPr lang="hu-HU" dirty="0" smtClean="0"/>
              <a:t>:</a:t>
            </a:r>
          </a:p>
          <a:p>
            <a:pPr fontAlgn="auto">
              <a:spcBef>
                <a:spcPts val="0"/>
              </a:spcBef>
              <a:spcAft>
                <a:spcPts val="0"/>
              </a:spcAft>
              <a:defRPr/>
            </a:pPr>
            <a:r>
              <a:rPr lang="hu-HU" dirty="0" smtClean="0"/>
              <a:t>1. One</a:t>
            </a:r>
            <a:r>
              <a:rPr lang="hu-HU" baseline="0" dirty="0" smtClean="0"/>
              <a:t> is </a:t>
            </a:r>
            <a:r>
              <a:rPr lang="hu-HU" baseline="0" dirty="0" smtClean="0"/>
              <a:t>foundational. We build </a:t>
            </a:r>
            <a:r>
              <a:rPr lang="hu-HU" baseline="0" dirty="0" smtClean="0"/>
              <a:t>a logic based foundation for relativistic physics in the style of the success story of </a:t>
            </a:r>
            <a:r>
              <a:rPr lang="hu-HU" baseline="0" dirty="0" smtClean="0"/>
              <a:t>FOM. We use methods from FOM and reverse mathematics.</a:t>
            </a:r>
            <a:endParaRPr lang="hu-HU" baseline="0" dirty="0" smtClean="0"/>
          </a:p>
          <a:p>
            <a:pPr fontAlgn="auto">
              <a:spcBef>
                <a:spcPts val="0"/>
              </a:spcBef>
              <a:spcAft>
                <a:spcPts val="0"/>
              </a:spcAft>
              <a:defRPr/>
            </a:pPr>
            <a:r>
              <a:rPr lang="hu-HU" dirty="0" smtClean="0"/>
              <a:t>2. The </a:t>
            </a:r>
            <a:r>
              <a:rPr lang="hu-HU" dirty="0" err="1" smtClean="0"/>
              <a:t>second</a:t>
            </a:r>
            <a:r>
              <a:rPr lang="hu-HU" dirty="0" smtClean="0"/>
              <a:t> </a:t>
            </a:r>
            <a:r>
              <a:rPr lang="hu-HU" dirty="0" err="1" smtClean="0"/>
              <a:t>use</a:t>
            </a:r>
            <a:r>
              <a:rPr lang="hu-HU" dirty="0" smtClean="0"/>
              <a:t> is </a:t>
            </a:r>
            <a:r>
              <a:rPr lang="hu-HU" dirty="0" err="1" smtClean="0"/>
              <a:t>demystifying</a:t>
            </a:r>
            <a:r>
              <a:rPr lang="hu-HU" dirty="0" smtClean="0"/>
              <a:t> RT, </a:t>
            </a:r>
            <a:r>
              <a:rPr lang="hu-HU" dirty="0" err="1" smtClean="0"/>
              <a:t>moreover</a:t>
            </a:r>
            <a:r>
              <a:rPr lang="hu-HU" dirty="0" smtClean="0"/>
              <a:t> </a:t>
            </a:r>
            <a:r>
              <a:rPr lang="hu-HU" dirty="0" err="1" smtClean="0"/>
              <a:t>making</a:t>
            </a:r>
            <a:r>
              <a:rPr lang="hu-HU" dirty="0" smtClean="0"/>
              <a:t> </a:t>
            </a:r>
            <a:r>
              <a:rPr lang="hu-HU" dirty="0" err="1" smtClean="0"/>
              <a:t>it</a:t>
            </a:r>
            <a:r>
              <a:rPr lang="hu-HU" dirty="0" smtClean="0"/>
              <a:t> </a:t>
            </a:r>
            <a:r>
              <a:rPr lang="hu-HU" dirty="0" err="1" smtClean="0"/>
              <a:t>accessible</a:t>
            </a:r>
            <a:r>
              <a:rPr lang="hu-HU" dirty="0" smtClean="0"/>
              <a:t> </a:t>
            </a:r>
            <a:r>
              <a:rPr lang="hu-HU" dirty="0" err="1" smtClean="0"/>
              <a:t>for</a:t>
            </a:r>
            <a:r>
              <a:rPr lang="hu-HU" dirty="0" smtClean="0"/>
              <a:t> </a:t>
            </a:r>
            <a:r>
              <a:rPr lang="hu-HU" dirty="0" err="1" smtClean="0"/>
              <a:t>logicians</a:t>
            </a:r>
            <a:r>
              <a:rPr lang="hu-HU" dirty="0" smtClean="0"/>
              <a:t> </a:t>
            </a:r>
            <a:r>
              <a:rPr lang="hu-HU" dirty="0" err="1" smtClean="0"/>
              <a:t>without</a:t>
            </a:r>
            <a:r>
              <a:rPr lang="hu-HU" dirty="0" smtClean="0"/>
              <a:t> </a:t>
            </a:r>
            <a:r>
              <a:rPr lang="hu-HU" dirty="0" err="1" smtClean="0"/>
              <a:t>assuming</a:t>
            </a:r>
            <a:r>
              <a:rPr lang="hu-HU" dirty="0" smtClean="0"/>
              <a:t> </a:t>
            </a:r>
            <a:r>
              <a:rPr lang="hu-HU" dirty="0" err="1" smtClean="0"/>
              <a:t>any</a:t>
            </a:r>
            <a:r>
              <a:rPr lang="hu-HU" dirty="0" smtClean="0"/>
              <a:t> </a:t>
            </a:r>
            <a:r>
              <a:rPr lang="hu-HU" dirty="0" err="1" smtClean="0"/>
              <a:t>background</a:t>
            </a:r>
            <a:r>
              <a:rPr lang="hu-HU" dirty="0" smtClean="0"/>
              <a:t> </a:t>
            </a:r>
            <a:r>
              <a:rPr lang="hu-HU" dirty="0" err="1" smtClean="0"/>
              <a:t>in</a:t>
            </a:r>
            <a:r>
              <a:rPr lang="hu-HU" dirty="0" smtClean="0"/>
              <a:t> </a:t>
            </a:r>
            <a:r>
              <a:rPr lang="hu-HU" dirty="0" err="1" smtClean="0"/>
              <a:t>physics</a:t>
            </a:r>
            <a:r>
              <a:rPr lang="hu-HU" dirty="0" smtClean="0"/>
              <a:t>. </a:t>
            </a:r>
          </a:p>
          <a:p>
            <a:pPr fontAlgn="auto">
              <a:spcBef>
                <a:spcPts val="0"/>
              </a:spcBef>
              <a:spcAft>
                <a:spcPts val="0"/>
              </a:spcAft>
              <a:defRPr/>
            </a:pPr>
            <a:endParaRPr lang="hu-HU" dirty="0" smtClean="0"/>
          </a:p>
          <a:p>
            <a:pPr fontAlgn="auto">
              <a:spcBef>
                <a:spcPts val="0"/>
              </a:spcBef>
              <a:spcAft>
                <a:spcPts val="0"/>
              </a:spcAft>
              <a:defRPr/>
            </a:pPr>
            <a:r>
              <a:rPr lang="en-US" dirty="0" smtClean="0"/>
              <a:t>-We want to obtain </a:t>
            </a:r>
            <a:r>
              <a:rPr lang="hu-HU" dirty="0" smtClean="0"/>
              <a:t>d</a:t>
            </a:r>
            <a:r>
              <a:rPr lang="en-US" dirty="0" err="1" smtClean="0"/>
              <a:t>eeper</a:t>
            </a:r>
            <a:r>
              <a:rPr lang="en-US" dirty="0" smtClean="0"/>
              <a:t> understanding of R.T.</a:t>
            </a:r>
          </a:p>
          <a:p>
            <a:pPr fontAlgn="auto">
              <a:spcBef>
                <a:spcPts val="0"/>
              </a:spcBef>
              <a:spcAft>
                <a:spcPts val="0"/>
              </a:spcAft>
              <a:buFontTx/>
              <a:buChar char="-"/>
              <a:defRPr/>
            </a:pPr>
            <a:r>
              <a:rPr lang="hu-HU" dirty="0" err="1" smtClean="0"/>
              <a:t>We</a:t>
            </a:r>
            <a:r>
              <a:rPr lang="hu-HU" baseline="0" dirty="0" smtClean="0"/>
              <a:t> </a:t>
            </a:r>
            <a:r>
              <a:rPr lang="hu-HU" baseline="0" dirty="0" err="1" smtClean="0"/>
              <a:t>want</a:t>
            </a:r>
            <a:r>
              <a:rPr lang="hu-HU" baseline="0" dirty="0" smtClean="0"/>
              <a:t> t</a:t>
            </a:r>
            <a:r>
              <a:rPr lang="en-US" dirty="0" smtClean="0"/>
              <a:t>o </a:t>
            </a:r>
            <a:r>
              <a:rPr lang="hu-HU" dirty="0" smtClean="0"/>
              <a:t>a</a:t>
            </a:r>
            <a:r>
              <a:rPr lang="en-US" dirty="0" err="1" smtClean="0"/>
              <a:t>nalyze</a:t>
            </a:r>
            <a:r>
              <a:rPr lang="en-US" dirty="0" smtClean="0"/>
              <a:t> the axiomatic structure of the theory</a:t>
            </a:r>
            <a:endParaRPr lang="hu-HU" dirty="0" smtClean="0"/>
          </a:p>
          <a:p>
            <a:pPr fontAlgn="auto">
              <a:spcBef>
                <a:spcPts val="0"/>
              </a:spcBef>
              <a:spcAft>
                <a:spcPts val="0"/>
              </a:spcAft>
              <a:buFontTx/>
              <a:buChar char="-"/>
              <a:defRPr/>
            </a:pPr>
            <a:r>
              <a:rPr lang="hu-HU" dirty="0" err="1" smtClean="0"/>
              <a:t>We</a:t>
            </a:r>
            <a:r>
              <a:rPr lang="hu-HU" baseline="0" dirty="0" smtClean="0"/>
              <a:t> </a:t>
            </a:r>
            <a:r>
              <a:rPr lang="hu-HU" baseline="0" dirty="0" err="1" smtClean="0"/>
              <a:t>want</a:t>
            </a:r>
            <a:r>
              <a:rPr lang="hu-HU" baseline="0" dirty="0" smtClean="0"/>
              <a:t> t</a:t>
            </a:r>
            <a:r>
              <a:rPr lang="en-US" dirty="0" smtClean="0"/>
              <a:t>o base the theory on simple, unambiguous axioms, w</a:t>
            </a:r>
            <a:r>
              <a:rPr lang="hu-HU" dirty="0" smtClean="0"/>
              <a:t>ith</a:t>
            </a:r>
            <a:r>
              <a:rPr lang="en-US" dirty="0" smtClean="0"/>
              <a:t> clear transparent</a:t>
            </a:r>
            <a:r>
              <a:rPr lang="hu-HU" dirty="0" smtClean="0"/>
              <a:t> </a:t>
            </a:r>
            <a:r>
              <a:rPr lang="en-US" dirty="0" smtClean="0"/>
              <a:t>meaning</a:t>
            </a:r>
          </a:p>
          <a:p>
            <a:pPr fontAlgn="auto">
              <a:spcBef>
                <a:spcPts val="0"/>
              </a:spcBef>
              <a:spcAft>
                <a:spcPts val="0"/>
              </a:spcAft>
              <a:buFontTx/>
              <a:buChar char="-"/>
              <a:defRPr/>
            </a:pPr>
            <a:r>
              <a:rPr lang="en-US" dirty="0" smtClean="0"/>
              <a:t>The theory should be built up from these in a straightforward, logical</a:t>
            </a:r>
            <a:r>
              <a:rPr lang="hu-HU" dirty="0" smtClean="0"/>
              <a:t> </a:t>
            </a:r>
            <a:r>
              <a:rPr lang="en-US" dirty="0" smtClean="0"/>
              <a:t>manner</a:t>
            </a:r>
          </a:p>
          <a:p>
            <a:pPr fontAlgn="auto">
              <a:spcBef>
                <a:spcPts val="0"/>
              </a:spcBef>
              <a:spcAft>
                <a:spcPts val="0"/>
              </a:spcAft>
              <a:buFontTx/>
              <a:buChar char="-"/>
              <a:defRPr/>
            </a:pPr>
            <a:r>
              <a:rPr lang="en-US" dirty="0" smtClean="0"/>
              <a:t>We want to make R.T. more transparent logically, easier to understand, easier to change, modular and easier to teach.</a:t>
            </a:r>
            <a:endParaRPr lang="hu-HU"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4C059D-9DCD-43E5-AD2F-0061A664EB15}" type="slidenum">
              <a:rPr lang="hu-HU"/>
              <a:pPr fontAlgn="base">
                <a:spcBef>
                  <a:spcPct val="0"/>
                </a:spcBef>
                <a:spcAft>
                  <a:spcPct val="0"/>
                </a:spcAft>
              </a:pPr>
              <a:t>3</a:t>
            </a:fld>
            <a:endParaRPr lang="hu-H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Proof of relativistic length contraction</a:t>
            </a:r>
            <a:endParaRPr lang="en-US" dirty="0"/>
          </a:p>
        </p:txBody>
      </p:sp>
      <p:sp>
        <p:nvSpPr>
          <p:cNvPr id="4" name="Slide Number Placeholder 3"/>
          <p:cNvSpPr>
            <a:spLocks noGrp="1"/>
          </p:cNvSpPr>
          <p:nvPr>
            <p:ph type="sldNum" sz="quarter" idx="10"/>
          </p:nvPr>
        </p:nvSpPr>
        <p:spPr/>
        <p:txBody>
          <a:bodyPr/>
          <a:lstStyle/>
          <a:p>
            <a:pPr>
              <a:defRPr/>
            </a:pPr>
            <a:fld id="{679CA2D3-D3A3-42BD-B7DE-CA3372DCE304}" type="slidenum">
              <a:rPr lang="hu-HU" smtClean="0"/>
              <a:pPr>
                <a:defRPr/>
              </a:pPr>
              <a:t>30</a:t>
            </a:fld>
            <a:endParaRPr lang="hu-H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v</a:t>
            </a:r>
            <a:r>
              <a:rPr lang="hu-HU" baseline="0" dirty="0" smtClean="0"/>
              <a:t> = </a:t>
            </a:r>
            <a:r>
              <a:rPr lang="hu-HU" baseline="0" dirty="0" err="1" smtClean="0"/>
              <a:t>speed</a:t>
            </a:r>
            <a:r>
              <a:rPr lang="hu-HU" baseline="0" dirty="0" smtClean="0"/>
              <a:t> of </a:t>
            </a:r>
            <a:r>
              <a:rPr lang="hu-HU" baseline="0" dirty="0" err="1" smtClean="0"/>
              <a:t>spaceship</a:t>
            </a:r>
            <a:endParaRPr lang="hu-HU" baseline="0" dirty="0" smtClean="0"/>
          </a:p>
          <a:p>
            <a:r>
              <a:rPr lang="hu-HU" baseline="0" dirty="0" err="1" smtClean="0"/>
              <a:t>Quantitatively</a:t>
            </a:r>
            <a:r>
              <a:rPr lang="hu-HU" baseline="0" dirty="0" smtClean="0"/>
              <a:t>, </a:t>
            </a:r>
            <a:r>
              <a:rPr lang="hu-HU" baseline="0" dirty="0" err="1" smtClean="0"/>
              <a:t>too</a:t>
            </a:r>
            <a:r>
              <a:rPr lang="hu-HU" baseline="0" dirty="0" smtClean="0"/>
              <a:t>.</a:t>
            </a:r>
            <a:endParaRPr lang="hu-HU" dirty="0"/>
          </a:p>
        </p:txBody>
      </p:sp>
      <p:sp>
        <p:nvSpPr>
          <p:cNvPr id="4" name="Dia számának helye 3"/>
          <p:cNvSpPr>
            <a:spLocks noGrp="1"/>
          </p:cNvSpPr>
          <p:nvPr>
            <p:ph type="sldNum" sz="quarter" idx="10"/>
          </p:nvPr>
        </p:nvSpPr>
        <p:spPr/>
        <p:txBody>
          <a:bodyPr/>
          <a:lstStyle/>
          <a:p>
            <a:pPr>
              <a:defRPr/>
            </a:pPr>
            <a:fld id="{679CA2D3-D3A3-42BD-B7DE-CA3372DCE304}" type="slidenum">
              <a:rPr lang="hu-HU" smtClean="0"/>
              <a:pPr>
                <a:defRPr/>
              </a:pPr>
              <a:t>31</a:t>
            </a:fld>
            <a:endParaRPr lang="hu-H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dirty="0" err="1" smtClean="0"/>
              <a:t>W_mk</a:t>
            </a:r>
            <a:r>
              <a:rPr lang="en-US" dirty="0" smtClean="0"/>
              <a:t> = </a:t>
            </a:r>
            <a:r>
              <a:rPr lang="en-US" dirty="0" err="1" smtClean="0"/>
              <a:t>ev_m</a:t>
            </a:r>
            <a:r>
              <a:rPr lang="en-US" dirty="0" smtClean="0"/>
              <a:t> circle </a:t>
            </a:r>
            <a:r>
              <a:rPr lang="en-US" dirty="0" err="1" smtClean="0"/>
              <a:t>ev_k</a:t>
            </a:r>
            <a:r>
              <a:rPr lang="en-US" dirty="0" smtClean="0"/>
              <a:t>^{-1}, </a:t>
            </a:r>
          </a:p>
          <a:p>
            <a:r>
              <a:rPr lang="en-US" dirty="0" err="1" smtClean="0"/>
              <a:t>w_mk</a:t>
            </a:r>
            <a:r>
              <a:rPr lang="en-US" dirty="0" smtClean="0"/>
              <a:t> </a:t>
            </a:r>
            <a:r>
              <a:rPr lang="hu-HU" dirty="0" smtClean="0"/>
              <a:t>is a </a:t>
            </a:r>
            <a:r>
              <a:rPr lang="en-US" dirty="0" smtClean="0"/>
              <a:t>binary</a:t>
            </a:r>
            <a:r>
              <a:rPr lang="en-US" baseline="0" dirty="0" smtClean="0"/>
              <a:t> relation </a:t>
            </a:r>
            <a:r>
              <a:rPr lang="en-US" dirty="0" smtClean="0"/>
              <a:t>between coordinate systems</a:t>
            </a:r>
            <a:endParaRPr lang="hu-HU" dirty="0" smtClean="0"/>
          </a:p>
          <a:p>
            <a:r>
              <a:rPr lang="hu-HU" baseline="0" dirty="0" err="1" smtClean="0"/>
              <a:t>comparison</a:t>
            </a:r>
            <a:r>
              <a:rPr lang="hu-HU" baseline="0" dirty="0" smtClean="0"/>
              <a:t> </a:t>
            </a:r>
            <a:r>
              <a:rPr lang="hu-HU" baseline="0" dirty="0" err="1" smtClean="0"/>
              <a:t>between</a:t>
            </a:r>
            <a:r>
              <a:rPr lang="hu-HU" baseline="0" dirty="0" smtClean="0"/>
              <a:t> </a:t>
            </a:r>
            <a:r>
              <a:rPr lang="hu-HU" baseline="0" dirty="0" err="1" smtClean="0"/>
              <a:t>two</a:t>
            </a:r>
            <a:r>
              <a:rPr lang="hu-HU" baseline="0" dirty="0" smtClean="0"/>
              <a:t> </a:t>
            </a:r>
            <a:r>
              <a:rPr lang="hu-HU" baseline="0" dirty="0" err="1" smtClean="0"/>
              <a:t>maps</a:t>
            </a:r>
            <a:r>
              <a:rPr lang="hu-HU" baseline="0" dirty="0" smtClean="0"/>
              <a:t> of </a:t>
            </a:r>
            <a:r>
              <a:rPr lang="hu-HU" baseline="0" dirty="0" err="1" smtClean="0"/>
              <a:t>the</a:t>
            </a:r>
            <a:r>
              <a:rPr lang="hu-HU" baseline="0" dirty="0" smtClean="0"/>
              <a:t> </a:t>
            </a:r>
            <a:r>
              <a:rPr lang="hu-HU" baseline="0" dirty="0" err="1" smtClean="0"/>
              <a:t>same</a:t>
            </a:r>
            <a:r>
              <a:rPr lang="hu-HU" baseline="0" dirty="0" smtClean="0"/>
              <a:t> city</a:t>
            </a:r>
            <a:endParaRPr lang="hu-HU" dirty="0"/>
          </a:p>
        </p:txBody>
      </p:sp>
      <p:sp>
        <p:nvSpPr>
          <p:cNvPr id="4" name="Dia számának helye 3"/>
          <p:cNvSpPr>
            <a:spLocks noGrp="1"/>
          </p:cNvSpPr>
          <p:nvPr>
            <p:ph type="sldNum" sz="quarter" idx="10"/>
          </p:nvPr>
        </p:nvSpPr>
        <p:spPr/>
        <p:txBody>
          <a:bodyPr/>
          <a:lstStyle/>
          <a:p>
            <a:pPr>
              <a:defRPr/>
            </a:pPr>
            <a:fld id="{679CA2D3-D3A3-42BD-B7DE-CA3372DCE304}" type="slidenum">
              <a:rPr lang="hu-HU" smtClean="0"/>
              <a:pPr>
                <a:defRPr/>
              </a:pPr>
              <a:t>32</a:t>
            </a:fld>
            <a:endParaRPr lang="hu-H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err="1" smtClean="0"/>
              <a:t>K’s</a:t>
            </a:r>
            <a:r>
              <a:rPr lang="hu-HU" dirty="0" smtClean="0"/>
              <a:t> </a:t>
            </a:r>
            <a:r>
              <a:rPr lang="hu-HU" dirty="0" err="1" smtClean="0"/>
              <a:t>coordinate</a:t>
            </a:r>
            <a:r>
              <a:rPr lang="hu-HU" dirty="0" smtClean="0"/>
              <a:t> </a:t>
            </a:r>
            <a:r>
              <a:rPr lang="hu-HU" dirty="0" err="1" smtClean="0"/>
              <a:t>system</a:t>
            </a:r>
            <a:r>
              <a:rPr lang="hu-HU" dirty="0" smtClean="0"/>
              <a:t> </a:t>
            </a:r>
            <a:r>
              <a:rPr lang="hu-HU" dirty="0" err="1" smtClean="0"/>
              <a:t>drawn</a:t>
            </a:r>
            <a:r>
              <a:rPr lang="hu-HU" dirty="0" smtClean="0"/>
              <a:t> </a:t>
            </a:r>
            <a:r>
              <a:rPr lang="hu-HU" dirty="0" err="1" smtClean="0"/>
              <a:t>into</a:t>
            </a:r>
            <a:r>
              <a:rPr lang="hu-HU" dirty="0" smtClean="0"/>
              <a:t> </a:t>
            </a:r>
            <a:r>
              <a:rPr lang="hu-HU" dirty="0" err="1" smtClean="0"/>
              <a:t>m’s</a:t>
            </a:r>
            <a:r>
              <a:rPr lang="hu-HU" dirty="0" smtClean="0"/>
              <a:t> </a:t>
            </a:r>
            <a:r>
              <a:rPr lang="hu-HU" dirty="0" err="1" smtClean="0"/>
              <a:t>coordinate</a:t>
            </a:r>
            <a:r>
              <a:rPr lang="hu-HU" dirty="0" smtClean="0"/>
              <a:t> </a:t>
            </a:r>
            <a:r>
              <a:rPr lang="hu-HU" dirty="0" err="1" smtClean="0"/>
              <a:t>system</a:t>
            </a:r>
            <a:endParaRPr lang="hu-HU" dirty="0"/>
          </a:p>
        </p:txBody>
      </p:sp>
      <p:sp>
        <p:nvSpPr>
          <p:cNvPr id="4" name="Dia számának helye 3"/>
          <p:cNvSpPr>
            <a:spLocks noGrp="1"/>
          </p:cNvSpPr>
          <p:nvPr>
            <p:ph type="sldNum" sz="quarter" idx="10"/>
          </p:nvPr>
        </p:nvSpPr>
        <p:spPr/>
        <p:txBody>
          <a:bodyPr/>
          <a:lstStyle/>
          <a:p>
            <a:pPr>
              <a:defRPr/>
            </a:pPr>
            <a:fld id="{679CA2D3-D3A3-42BD-B7DE-CA3372DCE304}" type="slidenum">
              <a:rPr lang="hu-HU" smtClean="0"/>
              <a:pPr>
                <a:defRPr/>
              </a:pPr>
              <a:t>33</a:t>
            </a:fld>
            <a:endParaRPr lang="hu-H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err="1" smtClean="0"/>
              <a:t>Descriptive</a:t>
            </a:r>
            <a:r>
              <a:rPr lang="hu-HU" dirty="0" smtClean="0"/>
              <a:t> </a:t>
            </a:r>
            <a:r>
              <a:rPr lang="hu-HU" smtClean="0"/>
              <a:t>geometry</a:t>
            </a:r>
            <a:endParaRPr lang="hu-HU"/>
          </a:p>
        </p:txBody>
      </p:sp>
      <p:sp>
        <p:nvSpPr>
          <p:cNvPr id="4" name="Dia számának helye 3"/>
          <p:cNvSpPr>
            <a:spLocks noGrp="1"/>
          </p:cNvSpPr>
          <p:nvPr>
            <p:ph type="sldNum" sz="quarter" idx="10"/>
          </p:nvPr>
        </p:nvSpPr>
        <p:spPr/>
        <p:txBody>
          <a:bodyPr/>
          <a:lstStyle/>
          <a:p>
            <a:pPr>
              <a:defRPr/>
            </a:pPr>
            <a:fld id="{679CA2D3-D3A3-42BD-B7DE-CA3372DCE304}" type="slidenum">
              <a:rPr lang="hu-HU" smtClean="0"/>
              <a:pPr>
                <a:defRPr/>
              </a:pPr>
              <a:t>34</a:t>
            </a:fld>
            <a:endParaRPr lang="hu-H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hu-HU" dirty="0" smtClean="0"/>
              <a:t>We have to interrupt studying this theory in this talk since we want to go on towards general relativity theory.</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35</a:t>
            </a:fld>
            <a:endParaRPr lang="hu-H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en-US" sz="2000" b="1" dirty="0" smtClean="0">
                <a:solidFill>
                  <a:srgbClr val="FF0000"/>
                </a:solidFill>
                <a:latin typeface="Franklin Gothic Book" pitchFamily="34" charset="0"/>
              </a:rPr>
              <a:t>enrichment of </a:t>
            </a:r>
            <a:r>
              <a:rPr lang="en-US" sz="2000" b="1" dirty="0" err="1" smtClean="0">
                <a:solidFill>
                  <a:srgbClr val="FF0000"/>
                </a:solidFill>
                <a:latin typeface="Franklin Gothic Book" pitchFamily="34" charset="0"/>
              </a:rPr>
              <a:t>SpecRel</a:t>
            </a:r>
            <a:r>
              <a:rPr lang="en-US" sz="2000" b="1" dirty="0" smtClean="0">
                <a:solidFill>
                  <a:srgbClr val="FF0000"/>
                </a:solidFill>
                <a:latin typeface="Franklin Gothic Book" pitchFamily="34" charset="0"/>
              </a:rPr>
              <a:t> with accelerated observers</a:t>
            </a:r>
            <a:r>
              <a:rPr lang="en-US" sz="2000" dirty="0" smtClean="0">
                <a:solidFill>
                  <a:schemeClr val="tx2"/>
                </a:solidFill>
                <a:latin typeface="Franklin Gothic Book" pitchFamily="34" charset="0"/>
              </a:rPr>
              <a:t>.</a:t>
            </a:r>
          </a:p>
          <a:p>
            <a:pPr>
              <a:spcBef>
                <a:spcPct val="0"/>
              </a:spcBef>
            </a:pPr>
            <a:r>
              <a:rPr lang="en-US" sz="2000" dirty="0" err="1" smtClean="0">
                <a:solidFill>
                  <a:schemeClr val="tx2"/>
                </a:solidFill>
                <a:latin typeface="Franklin Gothic Book" pitchFamily="34" charset="0"/>
              </a:rPr>
              <a:t>Accrel</a:t>
            </a:r>
            <a:r>
              <a:rPr lang="en-US" sz="2000" dirty="0" smtClean="0">
                <a:solidFill>
                  <a:schemeClr val="tx2"/>
                </a:solidFill>
                <a:latin typeface="Franklin Gothic Book" pitchFamily="34" charset="0"/>
              </a:rPr>
              <a:t>:</a:t>
            </a:r>
            <a:r>
              <a:rPr lang="en-US" sz="2000" baseline="0" dirty="0" smtClean="0">
                <a:solidFill>
                  <a:schemeClr val="tx2"/>
                </a:solidFill>
                <a:latin typeface="Franklin Gothic Book" pitchFamily="34" charset="0"/>
              </a:rPr>
              <a:t> also theory explaining how the relativistic paradigmatic effects develop.</a:t>
            </a:r>
            <a:endParaRPr lang="hu-HU" sz="2000" baseline="0" dirty="0" smtClean="0">
              <a:solidFill>
                <a:schemeClr val="tx2"/>
              </a:solidFill>
              <a:latin typeface="Franklin Gothic Book" pitchFamily="34" charset="0"/>
            </a:endParaRPr>
          </a:p>
          <a:p>
            <a:pPr>
              <a:spcBef>
                <a:spcPct val="0"/>
              </a:spcBef>
            </a:pPr>
            <a:r>
              <a:rPr lang="hu-HU" sz="2000" baseline="0" dirty="0" smtClean="0">
                <a:solidFill>
                  <a:schemeClr val="tx2"/>
                </a:solidFill>
                <a:latin typeface="Franklin Gothic Book" pitchFamily="34" charset="0"/>
              </a:rPr>
              <a:t>AccRel </a:t>
            </a:r>
            <a:r>
              <a:rPr lang="hu-HU" sz="2000" baseline="0" dirty="0" smtClean="0">
                <a:solidFill>
                  <a:schemeClr val="tx2"/>
                </a:solidFill>
                <a:latin typeface="Franklin Gothic Book" pitchFamily="34" charset="0"/>
              </a:rPr>
              <a:t>makes transition more organized, smaller leap.</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36</a:t>
            </a:fld>
            <a:endParaRPr lang="hu-H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dirty="0" err="1" smtClean="0"/>
              <a:t>W_mk</a:t>
            </a:r>
            <a:r>
              <a:rPr lang="en-US" dirty="0" smtClean="0"/>
              <a:t> = </a:t>
            </a:r>
            <a:r>
              <a:rPr lang="en-US" dirty="0" err="1" smtClean="0"/>
              <a:t>ev_m</a:t>
            </a:r>
            <a:r>
              <a:rPr lang="en-US" dirty="0" smtClean="0"/>
              <a:t> circle </a:t>
            </a:r>
            <a:r>
              <a:rPr lang="en-US" dirty="0" err="1" smtClean="0"/>
              <a:t>ev_k</a:t>
            </a:r>
            <a:r>
              <a:rPr lang="en-US" dirty="0" smtClean="0"/>
              <a:t>^{-1}, </a:t>
            </a:r>
          </a:p>
          <a:p>
            <a:r>
              <a:rPr lang="en-US" dirty="0" err="1" smtClean="0"/>
              <a:t>w_mk</a:t>
            </a:r>
            <a:r>
              <a:rPr lang="en-US" dirty="0" smtClean="0"/>
              <a:t> partial function between coordinate domains</a:t>
            </a:r>
            <a:endParaRPr lang="hu-HU" dirty="0"/>
          </a:p>
        </p:txBody>
      </p:sp>
      <p:sp>
        <p:nvSpPr>
          <p:cNvPr id="4" name="Dia számának helye 3"/>
          <p:cNvSpPr>
            <a:spLocks noGrp="1"/>
          </p:cNvSpPr>
          <p:nvPr>
            <p:ph type="sldNum" sz="quarter" idx="10"/>
          </p:nvPr>
        </p:nvSpPr>
        <p:spPr/>
        <p:txBody>
          <a:bodyPr/>
          <a:lstStyle/>
          <a:p>
            <a:pPr>
              <a:defRPr/>
            </a:pPr>
            <a:fld id="{679CA2D3-D3A3-42BD-B7DE-CA3372DCE304}" type="slidenum">
              <a:rPr lang="hu-HU" smtClean="0"/>
              <a:pPr>
                <a:defRPr/>
              </a:pPr>
              <a:t>37</a:t>
            </a:fld>
            <a:endParaRPr lang="hu-H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dirty="0" err="1" smtClean="0"/>
              <a:t>W_mk</a:t>
            </a:r>
            <a:r>
              <a:rPr lang="en-US" dirty="0" smtClean="0"/>
              <a:t> = </a:t>
            </a:r>
            <a:r>
              <a:rPr lang="en-US" dirty="0" err="1" smtClean="0"/>
              <a:t>ev_m</a:t>
            </a:r>
            <a:r>
              <a:rPr lang="en-US" dirty="0" smtClean="0"/>
              <a:t> circle </a:t>
            </a:r>
            <a:r>
              <a:rPr lang="en-US" dirty="0" err="1" smtClean="0"/>
              <a:t>ev_k</a:t>
            </a:r>
            <a:r>
              <a:rPr lang="en-US" dirty="0" smtClean="0"/>
              <a:t>^{-1}, </a:t>
            </a:r>
          </a:p>
          <a:p>
            <a:r>
              <a:rPr lang="en-US" dirty="0" err="1" smtClean="0"/>
              <a:t>w_mk</a:t>
            </a:r>
            <a:r>
              <a:rPr lang="en-US" dirty="0" smtClean="0"/>
              <a:t> partial function between coordinate domains</a:t>
            </a:r>
            <a:endParaRPr lang="hu-HU" dirty="0"/>
          </a:p>
        </p:txBody>
      </p:sp>
      <p:sp>
        <p:nvSpPr>
          <p:cNvPr id="4" name="Dia számának helye 3"/>
          <p:cNvSpPr>
            <a:spLocks noGrp="1"/>
          </p:cNvSpPr>
          <p:nvPr>
            <p:ph type="sldNum" sz="quarter" idx="10"/>
          </p:nvPr>
        </p:nvSpPr>
        <p:spPr/>
        <p:txBody>
          <a:bodyPr/>
          <a:lstStyle/>
          <a:p>
            <a:pPr>
              <a:defRPr/>
            </a:pPr>
            <a:fld id="{679CA2D3-D3A3-42BD-B7DE-CA3372DCE304}" type="slidenum">
              <a:rPr lang="hu-HU" smtClean="0"/>
              <a:pPr>
                <a:defRPr/>
              </a:pPr>
              <a:t>38</a:t>
            </a:fld>
            <a:endParaRPr lang="hu-H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lnSpcReduction="10000"/>
          </a:bodyPr>
          <a:lstStyle/>
          <a:p>
            <a:r>
              <a:rPr lang="hu-HU" dirty="0" smtClean="0"/>
              <a:t>Key axiom of AccRel. </a:t>
            </a:r>
            <a:r>
              <a:rPr lang="en-US" dirty="0" smtClean="0"/>
              <a:t>Ties </a:t>
            </a:r>
            <a:r>
              <a:rPr lang="en-US" dirty="0" smtClean="0"/>
              <a:t>the behavior of accelerated</a:t>
            </a:r>
            <a:r>
              <a:rPr lang="en-US" baseline="0" dirty="0" smtClean="0"/>
              <a:t> observers to those of inertial ones.</a:t>
            </a:r>
          </a:p>
          <a:p>
            <a:r>
              <a:rPr lang="en-US" dirty="0" smtClean="0"/>
              <a:t>Says</a:t>
            </a:r>
            <a:r>
              <a:rPr lang="en-US" baseline="0" dirty="0" smtClean="0"/>
              <a:t> that not only their lifelines agree for an infinitely short while but also their worldviews agree for that infinitely short time. I.e. their worldviews are also tangent.</a:t>
            </a:r>
            <a:r>
              <a:rPr lang="hu-HU" baseline="0" dirty="0" smtClean="0"/>
              <a:t>  </a:t>
            </a:r>
            <a:r>
              <a:rPr lang="hu-HU" baseline="0" dirty="0" smtClean="0"/>
              <a:t>Way of saying this: the worldview transformation is (almost) the identity, ie its linear approximation is the identity.</a:t>
            </a:r>
          </a:p>
          <a:p>
            <a:r>
              <a:rPr lang="en-US" baseline="0" dirty="0" err="1" smtClean="0"/>
              <a:t>Worldline</a:t>
            </a:r>
            <a:r>
              <a:rPr lang="en-US" baseline="0" dirty="0" smtClean="0"/>
              <a:t> </a:t>
            </a:r>
            <a:r>
              <a:rPr lang="en-US" baseline="0" dirty="0" smtClean="0"/>
              <a:t>of  k  is curved</a:t>
            </a:r>
            <a:r>
              <a:rPr lang="hu-HU" baseline="0" dirty="0" smtClean="0"/>
              <a:t>,  m</a:t>
            </a:r>
            <a:r>
              <a:rPr lang="en-US" baseline="0" dirty="0" smtClean="0"/>
              <a:t>  is tangent inertial observer, </a:t>
            </a:r>
            <a:r>
              <a:rPr lang="hu-HU" baseline="0" dirty="0" smtClean="0"/>
              <a:t> m and k </a:t>
            </a:r>
            <a:r>
              <a:rPr lang="en-US" baseline="0" dirty="0" smtClean="0"/>
              <a:t>move together at p</a:t>
            </a:r>
          </a:p>
          <a:p>
            <a:r>
              <a:rPr lang="en-US" dirty="0" smtClean="0"/>
              <a:t>Dropped </a:t>
            </a:r>
            <a:r>
              <a:rPr lang="en-US" dirty="0" err="1" smtClean="0"/>
              <a:t>spacepod</a:t>
            </a:r>
            <a:r>
              <a:rPr lang="en-US" dirty="0" smtClean="0"/>
              <a:t>,</a:t>
            </a:r>
            <a:r>
              <a:rPr lang="en-US" baseline="0" dirty="0" smtClean="0"/>
              <a:t> switched-off engine</a:t>
            </a:r>
            <a:endParaRPr lang="en-US" dirty="0" smtClean="0"/>
          </a:p>
          <a:p>
            <a:r>
              <a:rPr lang="en-US" dirty="0" smtClean="0"/>
              <a:t>Thought experiment</a:t>
            </a:r>
            <a:r>
              <a:rPr lang="hu-HU" dirty="0" smtClean="0"/>
              <a:t>. </a:t>
            </a:r>
            <a:r>
              <a:rPr lang="en-US" dirty="0" smtClean="0"/>
              <a:t>Error of </a:t>
            </a:r>
            <a:r>
              <a:rPr lang="en-US" dirty="0" smtClean="0"/>
              <a:t>approximation</a:t>
            </a:r>
            <a:endParaRPr lang="hu-HU" dirty="0"/>
          </a:p>
        </p:txBody>
      </p:sp>
      <p:sp>
        <p:nvSpPr>
          <p:cNvPr id="4" name="Dia számának helye 3"/>
          <p:cNvSpPr>
            <a:spLocks noGrp="1"/>
          </p:cNvSpPr>
          <p:nvPr>
            <p:ph type="sldNum" sz="quarter" idx="10"/>
          </p:nvPr>
        </p:nvSpPr>
        <p:spPr/>
        <p:txBody>
          <a:bodyPr/>
          <a:lstStyle/>
          <a:p>
            <a:pPr>
              <a:defRPr/>
            </a:pPr>
            <a:fld id="{679CA2D3-D3A3-42BD-B7DE-CA3372DCE304}" type="slidenum">
              <a:rPr lang="hu-HU" smtClean="0"/>
              <a:pPr>
                <a:defRPr/>
              </a:pPr>
              <a:t>39</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2B205E-38B0-419A-88D3-F76F2A7E3996}" type="slidenum">
              <a:rPr lang="hu-HU"/>
              <a:pPr fontAlgn="base">
                <a:spcBef>
                  <a:spcPct val="0"/>
                </a:spcBef>
                <a:spcAft>
                  <a:spcPct val="0"/>
                </a:spcAft>
              </a:pPr>
              <a:t>4</a:t>
            </a:fld>
            <a:endParaRPr lang="hu-H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lnSpcReduction="10000"/>
          </a:bodyPr>
          <a:lstStyle/>
          <a:p>
            <a:r>
              <a:rPr lang="hu-HU" dirty="0" smtClean="0"/>
              <a:t>The rest of </a:t>
            </a:r>
            <a:r>
              <a:rPr lang="hu-HU" dirty="0" err="1" smtClean="0"/>
              <a:t>the</a:t>
            </a:r>
            <a:r>
              <a:rPr lang="hu-HU" dirty="0" smtClean="0"/>
              <a:t> </a:t>
            </a:r>
            <a:r>
              <a:rPr lang="hu-HU" dirty="0" err="1" smtClean="0"/>
              <a:t>axioms</a:t>
            </a:r>
            <a:r>
              <a:rPr lang="hu-HU" dirty="0" smtClean="0"/>
              <a:t> </a:t>
            </a:r>
            <a:r>
              <a:rPr lang="hu-HU" dirty="0" err="1" smtClean="0"/>
              <a:t>are</a:t>
            </a:r>
            <a:r>
              <a:rPr lang="hu-HU" dirty="0" smtClean="0"/>
              <a:t> </a:t>
            </a:r>
            <a:r>
              <a:rPr lang="hu-HU" dirty="0" err="1" smtClean="0"/>
              <a:t>weaker</a:t>
            </a:r>
            <a:r>
              <a:rPr lang="hu-HU" dirty="0" smtClean="0"/>
              <a:t> </a:t>
            </a:r>
            <a:r>
              <a:rPr lang="hu-HU" dirty="0" err="1" smtClean="0"/>
              <a:t>versions</a:t>
            </a:r>
            <a:r>
              <a:rPr lang="hu-HU" dirty="0" smtClean="0"/>
              <a:t> </a:t>
            </a:r>
            <a:r>
              <a:rPr lang="hu-HU" dirty="0" err="1" smtClean="0"/>
              <a:t>of</a:t>
            </a:r>
            <a:r>
              <a:rPr lang="hu-HU" dirty="0" smtClean="0"/>
              <a:t> </a:t>
            </a:r>
            <a:r>
              <a:rPr lang="hu-HU" dirty="0" err="1" smtClean="0"/>
              <a:t>axioms</a:t>
            </a:r>
            <a:r>
              <a:rPr lang="hu-HU" dirty="0" smtClean="0"/>
              <a:t> </a:t>
            </a:r>
            <a:r>
              <a:rPr lang="hu-HU" dirty="0" err="1" smtClean="0"/>
              <a:t>of</a:t>
            </a:r>
            <a:r>
              <a:rPr lang="hu-HU" dirty="0" smtClean="0"/>
              <a:t> </a:t>
            </a:r>
            <a:r>
              <a:rPr lang="hu-HU" dirty="0" err="1" smtClean="0"/>
              <a:t>SpecRel</a:t>
            </a:r>
            <a:r>
              <a:rPr lang="hu-HU" baseline="0" dirty="0"/>
              <a:t> </a:t>
            </a:r>
            <a:r>
              <a:rPr lang="hu-HU" baseline="0" dirty="0" err="1" smtClean="0"/>
              <a:t>postulated</a:t>
            </a:r>
            <a:r>
              <a:rPr lang="hu-HU" baseline="0" dirty="0" smtClean="0"/>
              <a:t> </a:t>
            </a:r>
            <a:r>
              <a:rPr lang="hu-HU" baseline="0" dirty="0" err="1" smtClean="0"/>
              <a:t>now</a:t>
            </a:r>
            <a:r>
              <a:rPr lang="hu-HU" baseline="0" dirty="0" smtClean="0"/>
              <a:t> </a:t>
            </a:r>
            <a:r>
              <a:rPr lang="hu-HU" baseline="0" dirty="0" err="1" smtClean="0"/>
              <a:t>for</a:t>
            </a:r>
            <a:r>
              <a:rPr lang="hu-HU" baseline="0" dirty="0" smtClean="0"/>
              <a:t> ALL </a:t>
            </a:r>
            <a:r>
              <a:rPr lang="hu-HU" baseline="0" dirty="0" err="1" smtClean="0"/>
              <a:t>observers</a:t>
            </a:r>
            <a:endParaRPr lang="hu-HU" baseline="0" dirty="0" smtClean="0"/>
          </a:p>
          <a:p>
            <a:r>
              <a:rPr lang="hu-HU" baseline="0" dirty="0" smtClean="0"/>
              <a:t>(</a:t>
            </a:r>
            <a:r>
              <a:rPr lang="hu-HU" baseline="0" dirty="0" err="1" smtClean="0"/>
              <a:t>SpecRel</a:t>
            </a:r>
            <a:r>
              <a:rPr lang="hu-HU" baseline="0" dirty="0" smtClean="0"/>
              <a:t> </a:t>
            </a:r>
            <a:r>
              <a:rPr lang="hu-HU" baseline="0" dirty="0" err="1" smtClean="0"/>
              <a:t>talks</a:t>
            </a:r>
            <a:r>
              <a:rPr lang="hu-HU" baseline="0" dirty="0" smtClean="0"/>
              <a:t> </a:t>
            </a:r>
            <a:r>
              <a:rPr lang="hu-HU" baseline="0" dirty="0" err="1" smtClean="0"/>
              <a:t>only</a:t>
            </a:r>
            <a:r>
              <a:rPr lang="hu-HU" baseline="0" dirty="0" smtClean="0"/>
              <a:t> </a:t>
            </a:r>
            <a:r>
              <a:rPr lang="hu-HU" baseline="0" dirty="0" err="1" smtClean="0"/>
              <a:t>about</a:t>
            </a:r>
            <a:r>
              <a:rPr lang="hu-HU" baseline="0" dirty="0" smtClean="0"/>
              <a:t> </a:t>
            </a:r>
            <a:r>
              <a:rPr lang="hu-HU" baseline="0" dirty="0" err="1" smtClean="0"/>
              <a:t>inertial</a:t>
            </a:r>
            <a:r>
              <a:rPr lang="hu-HU" baseline="0" dirty="0" smtClean="0"/>
              <a:t> </a:t>
            </a:r>
            <a:r>
              <a:rPr lang="hu-HU" baseline="0" dirty="0" err="1" smtClean="0"/>
              <a:t>observers</a:t>
            </a:r>
            <a:r>
              <a:rPr lang="hu-HU" baseline="0" dirty="0" smtClean="0"/>
              <a:t>)</a:t>
            </a:r>
            <a:endParaRPr lang="hu-HU" dirty="0" smtClean="0"/>
          </a:p>
        </p:txBody>
      </p:sp>
      <p:sp>
        <p:nvSpPr>
          <p:cNvPr id="4" name="Dia számának helye 3"/>
          <p:cNvSpPr>
            <a:spLocks noGrp="1"/>
          </p:cNvSpPr>
          <p:nvPr>
            <p:ph type="sldNum" sz="quarter" idx="10"/>
          </p:nvPr>
        </p:nvSpPr>
        <p:spPr/>
        <p:txBody>
          <a:bodyPr/>
          <a:lstStyle/>
          <a:p>
            <a:pPr>
              <a:defRPr/>
            </a:pPr>
            <a:fld id="{679CA2D3-D3A3-42BD-B7DE-CA3372DCE304}" type="slidenum">
              <a:rPr lang="hu-HU" smtClean="0"/>
              <a:pPr>
                <a:defRPr/>
              </a:pPr>
              <a:t>42</a:t>
            </a:fld>
            <a:endParaRPr lang="hu-H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hu-HU" dirty="0" err="1" smtClean="0"/>
              <a:t>AxDif</a:t>
            </a:r>
            <a:r>
              <a:rPr lang="hu-HU" dirty="0" smtClean="0"/>
              <a:t> </a:t>
            </a:r>
            <a:r>
              <a:rPr lang="hu-HU" dirty="0" err="1" smtClean="0"/>
              <a:t>excludes</a:t>
            </a:r>
            <a:r>
              <a:rPr lang="hu-HU" dirty="0" smtClean="0"/>
              <a:t> </a:t>
            </a:r>
            <a:r>
              <a:rPr lang="hu-HU" dirty="0" err="1" smtClean="0"/>
              <a:t>crazy</a:t>
            </a:r>
            <a:r>
              <a:rPr lang="hu-HU" dirty="0" smtClean="0"/>
              <a:t> </a:t>
            </a:r>
            <a:r>
              <a:rPr lang="hu-HU" dirty="0" err="1" smtClean="0"/>
              <a:t>motion</a:t>
            </a:r>
            <a:r>
              <a:rPr lang="hu-HU" dirty="0" smtClean="0"/>
              <a:t>.</a:t>
            </a:r>
          </a:p>
          <a:p>
            <a:pPr marL="0" marR="0" indent="0" algn="l" defTabSz="914400" rtl="0" eaLnBrk="1" fontAlgn="base" latinLnBrk="0" hangingPunct="1">
              <a:lnSpc>
                <a:spcPct val="100000"/>
              </a:lnSpc>
              <a:spcBef>
                <a:spcPct val="0"/>
              </a:spcBef>
              <a:spcAft>
                <a:spcPct val="0"/>
              </a:spcAft>
              <a:buClrTx/>
              <a:buSzTx/>
              <a:buFontTx/>
              <a:buNone/>
              <a:tabLst/>
              <a:defRPr/>
            </a:pPr>
            <a:r>
              <a:rPr lang="hu-HU" dirty="0" err="1" smtClean="0"/>
              <a:t>AxCont</a:t>
            </a:r>
            <a:r>
              <a:rPr lang="hu-HU" dirty="0" smtClean="0"/>
              <a:t> is a </a:t>
            </a:r>
            <a:r>
              <a:rPr lang="hu-HU" dirty="0" err="1" smtClean="0"/>
              <a:t>reinforcement</a:t>
            </a:r>
            <a:r>
              <a:rPr lang="hu-HU" dirty="0" smtClean="0"/>
              <a:t> of </a:t>
            </a:r>
            <a:r>
              <a:rPr lang="hu-HU" dirty="0" err="1" smtClean="0"/>
              <a:t>AxDif</a:t>
            </a:r>
            <a:r>
              <a:rPr lang="hu-HU" dirty="0" smtClean="0"/>
              <a:t>: </a:t>
            </a:r>
            <a:r>
              <a:rPr lang="hu-HU" dirty="0" err="1" smtClean="0"/>
              <a:t>if</a:t>
            </a:r>
            <a:r>
              <a:rPr lang="hu-HU" dirty="0" smtClean="0"/>
              <a:t> </a:t>
            </a:r>
            <a:r>
              <a:rPr lang="hu-HU" dirty="0" err="1" smtClean="0"/>
              <a:t>the</a:t>
            </a:r>
            <a:r>
              <a:rPr lang="hu-HU" dirty="0" smtClean="0"/>
              <a:t> </a:t>
            </a:r>
            <a:r>
              <a:rPr lang="hu-HU" dirty="0" err="1" smtClean="0"/>
              <a:t>numberline</a:t>
            </a:r>
            <a:r>
              <a:rPr lang="hu-HU" dirty="0" smtClean="0"/>
              <a:t> has </a:t>
            </a:r>
            <a:r>
              <a:rPr lang="hu-HU" dirty="0" err="1" smtClean="0"/>
              <a:t>gaps</a:t>
            </a:r>
            <a:r>
              <a:rPr lang="hu-HU" dirty="0" smtClean="0"/>
              <a:t> </a:t>
            </a:r>
            <a:r>
              <a:rPr lang="hu-HU" dirty="0" err="1" smtClean="0"/>
              <a:t>then</a:t>
            </a:r>
            <a:r>
              <a:rPr lang="hu-HU" dirty="0" smtClean="0"/>
              <a:t> </a:t>
            </a:r>
            <a:r>
              <a:rPr lang="hu-HU" dirty="0" err="1" smtClean="0"/>
              <a:t>still</a:t>
            </a:r>
            <a:r>
              <a:rPr lang="hu-HU" dirty="0" smtClean="0"/>
              <a:t> </a:t>
            </a:r>
            <a:r>
              <a:rPr lang="hu-HU" dirty="0" err="1" smtClean="0"/>
              <a:t>there</a:t>
            </a:r>
            <a:r>
              <a:rPr lang="hu-HU" dirty="0" smtClean="0"/>
              <a:t> </a:t>
            </a:r>
            <a:r>
              <a:rPr lang="hu-HU" dirty="0" err="1" smtClean="0"/>
              <a:t>can</a:t>
            </a:r>
            <a:r>
              <a:rPr lang="hu-HU" dirty="0" smtClean="0"/>
              <a:t> be </a:t>
            </a:r>
            <a:r>
              <a:rPr lang="hu-HU" dirty="0" err="1" smtClean="0"/>
              <a:t>crazy</a:t>
            </a:r>
            <a:r>
              <a:rPr lang="hu-HU" dirty="0" smtClean="0"/>
              <a:t> </a:t>
            </a:r>
            <a:r>
              <a:rPr lang="hu-HU" dirty="0" err="1" smtClean="0"/>
              <a:t>motion</a:t>
            </a:r>
            <a:endParaRPr lang="hu-HU"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hu-HU"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 axiom scheme of continuity is a “mathematical axiom”, and it is completely analogous to Hilbert’s continuity axiom in his </a:t>
            </a:r>
            <a:r>
              <a:rPr lang="en-US" dirty="0" err="1" smtClean="0"/>
              <a:t>axiomatization</a:t>
            </a:r>
            <a:r>
              <a:rPr lang="en-US" dirty="0" smtClean="0"/>
              <a:t> of geometry. More precisely, it is the </a:t>
            </a:r>
            <a:r>
              <a:rPr lang="en-US" dirty="0" err="1" smtClean="0"/>
              <a:t>Tarskian</a:t>
            </a:r>
            <a:r>
              <a:rPr lang="en-US" dirty="0" smtClean="0"/>
              <a:t> version. It says that all definable nonempty</a:t>
            </a:r>
            <a:r>
              <a:rPr lang="en-US" baseline="0" dirty="0" smtClean="0"/>
              <a:t> </a:t>
            </a:r>
            <a:r>
              <a:rPr lang="en-US" dirty="0" smtClean="0"/>
              <a:t>bounded subsets of  Q  have </a:t>
            </a:r>
            <a:r>
              <a:rPr lang="en-US" dirty="0" err="1" smtClean="0"/>
              <a:t>suprema</a:t>
            </a:r>
            <a:r>
              <a:rPr lang="en-US" dirty="0" smtClean="0"/>
              <a:t>. Here definable means “definable in the language of </a:t>
            </a:r>
            <a:r>
              <a:rPr lang="en-US" dirty="0" err="1" smtClean="0"/>
              <a:t>AccRel</a:t>
            </a:r>
            <a:r>
              <a:rPr lang="en-US" dirty="0" smtClean="0"/>
              <a:t>, parametrically”. The only reason why we need this axiom is that it is not a FOL property to say that Q,+,  is the usual real number-line</a:t>
            </a:r>
            <a:r>
              <a:rPr lang="en-US" dirty="0" smtClean="0"/>
              <a:t>.</a:t>
            </a:r>
            <a:r>
              <a:rPr lang="hu-HU" dirty="0" smtClean="0"/>
              <a:t> </a:t>
            </a: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EDB5F9-60DD-4F03-805A-618BC96A5C34}" type="slidenum">
              <a:rPr lang="hu-HU"/>
              <a:pPr fontAlgn="base">
                <a:spcBef>
                  <a:spcPct val="0"/>
                </a:spcBef>
                <a:spcAft>
                  <a:spcPct val="0"/>
                </a:spcAft>
              </a:pPr>
              <a:t>43</a:t>
            </a:fld>
            <a:endParaRPr lang="hu-H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dirty="0" smtClean="0"/>
              <a:t>10</a:t>
            </a:r>
            <a:r>
              <a:rPr lang="hu-HU" baseline="0" dirty="0" smtClean="0"/>
              <a:t> </a:t>
            </a:r>
            <a:r>
              <a:rPr lang="hu-HU" baseline="0" dirty="0" err="1" smtClean="0"/>
              <a:t>axioms</a:t>
            </a:r>
            <a:endParaRPr lang="hu-HU" baseline="0" dirty="0" smtClean="0"/>
          </a:p>
          <a:p>
            <a:pPr>
              <a:spcBef>
                <a:spcPct val="0"/>
              </a:spcBef>
            </a:pPr>
            <a:r>
              <a:rPr lang="hu-HU" baseline="0" dirty="0" smtClean="0"/>
              <a:t>The explicite </a:t>
            </a:r>
            <a:r>
              <a:rPr lang="hu-HU" baseline="0" dirty="0" err="1" smtClean="0"/>
              <a:t>introduction</a:t>
            </a:r>
            <a:r>
              <a:rPr lang="hu-HU" baseline="0" dirty="0" smtClean="0"/>
              <a:t> and </a:t>
            </a:r>
            <a:r>
              <a:rPr lang="hu-HU" baseline="0" dirty="0" err="1" smtClean="0"/>
              <a:t>development</a:t>
            </a:r>
            <a:r>
              <a:rPr lang="hu-HU" baseline="0" dirty="0" smtClean="0"/>
              <a:t> of </a:t>
            </a:r>
            <a:r>
              <a:rPr lang="hu-HU" baseline="0" dirty="0" err="1" smtClean="0"/>
              <a:t>AccRel</a:t>
            </a:r>
            <a:r>
              <a:rPr lang="hu-HU" baseline="0" dirty="0" smtClean="0"/>
              <a:t> </a:t>
            </a:r>
            <a:r>
              <a:rPr lang="hu-HU" baseline="0" dirty="0" err="1" smtClean="0"/>
              <a:t>as</a:t>
            </a:r>
            <a:r>
              <a:rPr lang="hu-HU" baseline="0" dirty="0" smtClean="0"/>
              <a:t> a </a:t>
            </a:r>
            <a:r>
              <a:rPr lang="hu-HU" baseline="0" dirty="0" err="1" smtClean="0"/>
              <a:t>theory</a:t>
            </a:r>
            <a:r>
              <a:rPr lang="hu-HU" baseline="0" dirty="0" smtClean="0"/>
              <a:t> of </a:t>
            </a:r>
            <a:r>
              <a:rPr lang="hu-HU" baseline="0" dirty="0" err="1" smtClean="0"/>
              <a:t>its</a:t>
            </a:r>
            <a:r>
              <a:rPr lang="hu-HU" baseline="0" dirty="0" smtClean="0"/>
              <a:t> </a:t>
            </a:r>
            <a:r>
              <a:rPr lang="hu-HU" baseline="0" dirty="0" err="1" smtClean="0"/>
              <a:t>own</a:t>
            </a:r>
            <a:r>
              <a:rPr lang="hu-HU" baseline="0" dirty="0" smtClean="0"/>
              <a:t> right is a </a:t>
            </a:r>
            <a:r>
              <a:rPr lang="hu-HU" baseline="0" dirty="0" err="1" smtClean="0"/>
              <a:t>contribution</a:t>
            </a:r>
            <a:r>
              <a:rPr lang="hu-HU" baseline="0" dirty="0" smtClean="0"/>
              <a:t> of </a:t>
            </a:r>
            <a:r>
              <a:rPr lang="hu-HU" baseline="0" dirty="0" err="1" smtClean="0"/>
              <a:t>our</a:t>
            </a:r>
            <a:r>
              <a:rPr lang="hu-HU" baseline="0" dirty="0" smtClean="0"/>
              <a:t> </a:t>
            </a:r>
            <a:r>
              <a:rPr lang="hu-HU" baseline="0" dirty="0" err="1" smtClean="0"/>
              <a:t>group</a:t>
            </a:r>
            <a:r>
              <a:rPr lang="hu-HU" baseline="0" dirty="0" smtClean="0"/>
              <a:t>.</a:t>
            </a:r>
          </a:p>
          <a:p>
            <a:pPr>
              <a:spcBef>
                <a:spcPct val="0"/>
              </a:spcBef>
            </a:pPr>
            <a:r>
              <a:rPr lang="hu-HU" baseline="0" dirty="0" err="1" smtClean="0"/>
              <a:t>It</a:t>
            </a:r>
            <a:r>
              <a:rPr lang="hu-HU" baseline="0" dirty="0" smtClean="0"/>
              <a:t> has </a:t>
            </a:r>
            <a:r>
              <a:rPr lang="hu-HU" baseline="0" dirty="0" err="1" smtClean="0"/>
              <a:t>many</a:t>
            </a:r>
            <a:r>
              <a:rPr lang="hu-HU" baseline="0" dirty="0" smtClean="0"/>
              <a:t> </a:t>
            </a:r>
            <a:r>
              <a:rPr lang="hu-HU" baseline="0" dirty="0" err="1" smtClean="0"/>
              <a:t>purposes</a:t>
            </a:r>
            <a:r>
              <a:rPr lang="hu-HU" baseline="0" dirty="0" smtClean="0"/>
              <a:t> and </a:t>
            </a:r>
            <a:r>
              <a:rPr lang="hu-HU" baseline="0" dirty="0" err="1" smtClean="0"/>
              <a:t>uses</a:t>
            </a:r>
            <a:r>
              <a:rPr lang="hu-HU" baseline="0" dirty="0" smtClean="0"/>
              <a:t>.</a:t>
            </a:r>
          </a:p>
          <a:p>
            <a:pPr marL="457200" indent="-457200">
              <a:spcBef>
                <a:spcPct val="0"/>
              </a:spcBef>
              <a:buAutoNum type="arabicPeriod"/>
            </a:pPr>
            <a:r>
              <a:rPr lang="hu-HU" baseline="0" dirty="0" err="1" smtClean="0"/>
              <a:t>Smooth</a:t>
            </a:r>
            <a:r>
              <a:rPr lang="hu-HU" baseline="0" dirty="0" smtClean="0"/>
              <a:t> </a:t>
            </a:r>
            <a:r>
              <a:rPr lang="hu-HU" baseline="0" dirty="0" err="1" smtClean="0"/>
              <a:t>transition</a:t>
            </a:r>
            <a:r>
              <a:rPr lang="hu-HU" baseline="0" dirty="0" smtClean="0"/>
              <a:t> </a:t>
            </a:r>
            <a:r>
              <a:rPr lang="hu-HU" baseline="0" dirty="0" err="1" smtClean="0"/>
              <a:t>to</a:t>
            </a:r>
            <a:r>
              <a:rPr lang="hu-HU" baseline="0" dirty="0" smtClean="0"/>
              <a:t> GR</a:t>
            </a:r>
          </a:p>
          <a:p>
            <a:pPr marL="457200" indent="-457200">
              <a:spcBef>
                <a:spcPct val="0"/>
              </a:spcBef>
              <a:buAutoNum type="arabicPeriod"/>
            </a:pPr>
            <a:r>
              <a:rPr lang="hu-HU" baseline="0" dirty="0" err="1" smtClean="0"/>
              <a:t>Checking</a:t>
            </a:r>
            <a:r>
              <a:rPr lang="hu-HU" baseline="0" dirty="0" smtClean="0"/>
              <a:t> </a:t>
            </a:r>
            <a:r>
              <a:rPr lang="hu-HU" baseline="0" dirty="0" err="1" smtClean="0"/>
              <a:t>which</a:t>
            </a:r>
            <a:r>
              <a:rPr lang="hu-HU" baseline="0" dirty="0" smtClean="0"/>
              <a:t> </a:t>
            </a:r>
            <a:r>
              <a:rPr lang="hu-HU" baseline="0" dirty="0" err="1" smtClean="0"/>
              <a:t>predictions</a:t>
            </a:r>
            <a:r>
              <a:rPr lang="hu-HU" baseline="0" dirty="0" smtClean="0"/>
              <a:t> of GR </a:t>
            </a:r>
            <a:r>
              <a:rPr lang="hu-HU" baseline="0" dirty="0" err="1" smtClean="0"/>
              <a:t>are</a:t>
            </a:r>
            <a:r>
              <a:rPr lang="hu-HU" baseline="0" dirty="0" smtClean="0"/>
              <a:t> </a:t>
            </a:r>
            <a:r>
              <a:rPr lang="hu-HU" baseline="0" dirty="0" err="1" smtClean="0"/>
              <a:t>already</a:t>
            </a:r>
            <a:r>
              <a:rPr lang="hu-HU" baseline="0" dirty="0" smtClean="0"/>
              <a:t> </a:t>
            </a:r>
            <a:r>
              <a:rPr lang="hu-HU" baseline="0" dirty="0" err="1" smtClean="0"/>
              <a:t>provable</a:t>
            </a:r>
            <a:r>
              <a:rPr lang="hu-HU" baseline="0" dirty="0" smtClean="0"/>
              <a:t> </a:t>
            </a:r>
            <a:r>
              <a:rPr lang="hu-HU" baseline="0" dirty="0" err="1" smtClean="0"/>
              <a:t>for</a:t>
            </a:r>
            <a:r>
              <a:rPr lang="hu-HU" baseline="0" dirty="0" smtClean="0"/>
              <a:t> </a:t>
            </a:r>
            <a:r>
              <a:rPr lang="hu-HU" baseline="0" dirty="0" err="1" smtClean="0"/>
              <a:t>AccRel</a:t>
            </a:r>
            <a:r>
              <a:rPr lang="hu-HU" baseline="0" dirty="0" smtClean="0"/>
              <a:t> (</a:t>
            </a:r>
            <a:r>
              <a:rPr lang="hu-HU" baseline="0" dirty="0" err="1" smtClean="0"/>
              <a:t>there</a:t>
            </a:r>
            <a:r>
              <a:rPr lang="hu-HU" baseline="0" dirty="0" smtClean="0"/>
              <a:t> </a:t>
            </a:r>
            <a:r>
              <a:rPr lang="hu-HU" baseline="0" dirty="0" err="1" smtClean="0"/>
              <a:t>are</a:t>
            </a:r>
            <a:r>
              <a:rPr lang="hu-HU" baseline="0" dirty="0" smtClean="0"/>
              <a:t> </a:t>
            </a:r>
            <a:r>
              <a:rPr lang="hu-HU" baseline="0" dirty="0" err="1" smtClean="0"/>
              <a:t>many</a:t>
            </a:r>
            <a:r>
              <a:rPr lang="hu-HU" baseline="0" dirty="0" smtClean="0"/>
              <a:t> </a:t>
            </a:r>
            <a:r>
              <a:rPr lang="hu-HU" baseline="0" dirty="0" err="1" smtClean="0"/>
              <a:t>such</a:t>
            </a:r>
            <a:r>
              <a:rPr lang="hu-HU" baseline="0" dirty="0" smtClean="0"/>
              <a:t>)</a:t>
            </a:r>
          </a:p>
          <a:p>
            <a:pPr marL="457200" indent="-457200">
              <a:spcBef>
                <a:spcPct val="0"/>
              </a:spcBef>
              <a:buAutoNum type="arabicPeriod"/>
            </a:pPr>
            <a:r>
              <a:rPr lang="hu-HU" baseline="0" dirty="0" smtClean="0"/>
              <a:t>About the non-existent theory of quantum-gravity QG </a:t>
            </a:r>
            <a:r>
              <a:rPr lang="hu-HU" baseline="0" dirty="0" smtClean="0"/>
              <a:t>we </a:t>
            </a:r>
            <a:r>
              <a:rPr lang="hu-HU" baseline="0" dirty="0" smtClean="0"/>
              <a:t>mention that people trying to approximate QG tacitly use a combination of AccRel and QM. The </a:t>
            </a:r>
            <a:r>
              <a:rPr lang="hu-HU" baseline="0" dirty="0" err="1" smtClean="0"/>
              <a:t>reason</a:t>
            </a:r>
            <a:r>
              <a:rPr lang="hu-HU" baseline="0" dirty="0" smtClean="0"/>
              <a:t> </a:t>
            </a:r>
            <a:r>
              <a:rPr lang="hu-HU" baseline="0" dirty="0" err="1" smtClean="0"/>
              <a:t>for</a:t>
            </a:r>
            <a:r>
              <a:rPr lang="hu-HU" baseline="0" dirty="0" smtClean="0"/>
              <a:t> </a:t>
            </a:r>
            <a:r>
              <a:rPr lang="hu-HU" baseline="0" dirty="0" err="1" smtClean="0"/>
              <a:t>this</a:t>
            </a:r>
            <a:r>
              <a:rPr lang="hu-HU" baseline="0" dirty="0" smtClean="0"/>
              <a:t> is </a:t>
            </a:r>
            <a:r>
              <a:rPr lang="hu-HU" baseline="0" dirty="0" err="1" smtClean="0"/>
              <a:t>that</a:t>
            </a:r>
            <a:r>
              <a:rPr lang="hu-HU" baseline="0" dirty="0" smtClean="0"/>
              <a:t> </a:t>
            </a:r>
            <a:r>
              <a:rPr lang="hu-HU" baseline="0" dirty="0" err="1" smtClean="0"/>
              <a:t>SpecRel</a:t>
            </a:r>
            <a:r>
              <a:rPr lang="hu-HU" baseline="0" dirty="0" smtClean="0"/>
              <a:t> </a:t>
            </a:r>
            <a:r>
              <a:rPr lang="hu-HU" baseline="0" dirty="0" err="1" smtClean="0"/>
              <a:t>can</a:t>
            </a:r>
            <a:r>
              <a:rPr lang="hu-HU" baseline="0" dirty="0" smtClean="0"/>
              <a:t> be </a:t>
            </a:r>
            <a:r>
              <a:rPr lang="hu-HU" baseline="0" dirty="0" err="1" smtClean="0"/>
              <a:t>combined</a:t>
            </a:r>
            <a:r>
              <a:rPr lang="hu-HU" baseline="0" dirty="0" smtClean="0"/>
              <a:t> </a:t>
            </a:r>
            <a:r>
              <a:rPr lang="hu-HU" baseline="0" dirty="0" err="1" smtClean="0"/>
              <a:t>with</a:t>
            </a:r>
            <a:r>
              <a:rPr lang="hu-HU" baseline="0" dirty="0" smtClean="0"/>
              <a:t> QM and </a:t>
            </a:r>
            <a:r>
              <a:rPr lang="hu-HU" baseline="0" dirty="0" err="1" smtClean="0"/>
              <a:t>AccRel</a:t>
            </a:r>
            <a:r>
              <a:rPr lang="hu-HU" baseline="0" dirty="0" smtClean="0"/>
              <a:t> is a </a:t>
            </a:r>
            <a:r>
              <a:rPr lang="hu-HU" baseline="0" dirty="0" err="1" smtClean="0"/>
              <a:t>mild</a:t>
            </a:r>
            <a:r>
              <a:rPr lang="hu-HU" baseline="0" dirty="0" smtClean="0"/>
              <a:t> </a:t>
            </a:r>
            <a:r>
              <a:rPr lang="hu-HU" baseline="0" dirty="0" err="1" smtClean="0"/>
              <a:t>enough</a:t>
            </a:r>
            <a:r>
              <a:rPr lang="hu-HU" baseline="0" dirty="0" smtClean="0"/>
              <a:t> (</a:t>
            </a:r>
            <a:r>
              <a:rPr lang="hu-HU" baseline="0" dirty="0" err="1" smtClean="0"/>
              <a:t>or</a:t>
            </a:r>
            <a:r>
              <a:rPr lang="hu-HU" baseline="0" dirty="0" smtClean="0"/>
              <a:t> </a:t>
            </a:r>
            <a:r>
              <a:rPr lang="hu-HU" baseline="0" dirty="0" err="1" smtClean="0"/>
              <a:t>tame</a:t>
            </a:r>
            <a:r>
              <a:rPr lang="hu-HU" baseline="0" dirty="0" smtClean="0"/>
              <a:t> </a:t>
            </a:r>
            <a:r>
              <a:rPr lang="hu-HU" baseline="0" dirty="0" err="1" smtClean="0"/>
              <a:t>enough</a:t>
            </a:r>
            <a:r>
              <a:rPr lang="hu-HU" baseline="0" dirty="0" smtClean="0"/>
              <a:t>) </a:t>
            </a:r>
            <a:r>
              <a:rPr lang="hu-HU" baseline="0" dirty="0" err="1" smtClean="0"/>
              <a:t>extension</a:t>
            </a:r>
            <a:r>
              <a:rPr lang="hu-HU" baseline="0" dirty="0" smtClean="0"/>
              <a:t> of </a:t>
            </a:r>
            <a:r>
              <a:rPr lang="hu-HU" baseline="0" dirty="0" err="1" smtClean="0"/>
              <a:t>SpecRel</a:t>
            </a:r>
            <a:r>
              <a:rPr lang="hu-HU" baseline="0" dirty="0" smtClean="0"/>
              <a:t>.</a:t>
            </a: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EDB5F9-60DD-4F03-805A-618BC96A5C34}" type="slidenum">
              <a:rPr lang="hu-HU"/>
              <a:pPr fontAlgn="base">
                <a:spcBef>
                  <a:spcPct val="0"/>
                </a:spcBef>
                <a:spcAft>
                  <a:spcPct val="0"/>
                </a:spcAft>
              </a:pPr>
              <a:t>44</a:t>
            </a:fld>
            <a:endParaRPr lang="hu-H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endParaRPr lang="en-US" sz="1600" dirty="0" smtClean="0">
              <a:solidFill>
                <a:schemeClr val="tx2"/>
              </a:solidFill>
              <a:latin typeface="+mn-lt"/>
              <a:cs typeface="+mn-cs"/>
            </a:endParaRPr>
          </a:p>
          <a:p>
            <a:pPr>
              <a:spcBef>
                <a:spcPct val="0"/>
              </a:spcBef>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45</a:t>
            </a:fld>
            <a:endParaRPr lang="hu-H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noProof="0" dirty="0" smtClean="0"/>
              <a:t>By „clock” we mean natural processes. Einstein’s light-clock.</a:t>
            </a:r>
          </a:p>
          <a:p>
            <a:r>
              <a:rPr lang="hu-HU" noProof="0" dirty="0" err="1" smtClean="0"/>
              <a:t>This</a:t>
            </a:r>
            <a:r>
              <a:rPr lang="hu-HU" noProof="0" dirty="0" smtClean="0"/>
              <a:t> is </a:t>
            </a:r>
            <a:r>
              <a:rPr lang="hu-HU" noProof="0" dirty="0" err="1" smtClean="0"/>
              <a:t>sharply</a:t>
            </a:r>
            <a:r>
              <a:rPr lang="hu-HU" noProof="0" dirty="0" smtClean="0"/>
              <a:t> </a:t>
            </a:r>
            <a:r>
              <a:rPr lang="hu-HU" noProof="0" dirty="0" err="1" smtClean="0"/>
              <a:t>different</a:t>
            </a:r>
            <a:r>
              <a:rPr lang="hu-HU" noProof="0" dirty="0" smtClean="0"/>
              <a:t> </a:t>
            </a:r>
            <a:r>
              <a:rPr lang="hu-HU" noProof="0" dirty="0" err="1" smtClean="0"/>
              <a:t>from</a:t>
            </a:r>
            <a:r>
              <a:rPr lang="hu-HU" noProof="0" dirty="0" smtClean="0"/>
              <a:t> </a:t>
            </a:r>
            <a:r>
              <a:rPr lang="hu-HU" noProof="0" dirty="0" err="1" smtClean="0"/>
              <a:t>SR’s</a:t>
            </a:r>
            <a:r>
              <a:rPr lang="hu-HU" noProof="0" dirty="0" smtClean="0"/>
              <a:t> </a:t>
            </a:r>
            <a:r>
              <a:rPr lang="hu-HU" noProof="0" dirty="0" err="1" smtClean="0"/>
              <a:t>time</a:t>
            </a:r>
            <a:r>
              <a:rPr lang="hu-HU" noProof="0" dirty="0" smtClean="0"/>
              <a:t> </a:t>
            </a:r>
            <a:r>
              <a:rPr lang="hu-HU" noProof="0" dirty="0" err="1" smtClean="0"/>
              <a:t>dilation</a:t>
            </a:r>
            <a:endParaRPr lang="hu-HU" noProof="0" dirty="0" smtClean="0"/>
          </a:p>
          <a:p>
            <a:r>
              <a:rPr lang="hu-HU" noProof="0" dirty="0" smtClean="0"/>
              <a:t>Acceleration is not </a:t>
            </a:r>
            <a:r>
              <a:rPr lang="hu-HU" noProof="0" dirty="0" smtClean="0"/>
              <a:t>relative it</a:t>
            </a:r>
            <a:r>
              <a:rPr lang="hu-HU" baseline="0" noProof="0" dirty="0" smtClean="0"/>
              <a:t> is „absolute”</a:t>
            </a:r>
            <a:endParaRPr lang="hu-HU" noProof="0" dirty="0" smtClean="0"/>
          </a:p>
          <a:p>
            <a:r>
              <a:rPr lang="hu-HU" noProof="0" dirty="0" smtClean="0"/>
              <a:t>GTD </a:t>
            </a:r>
            <a:r>
              <a:rPr lang="hu-HU" noProof="0" dirty="0" err="1" smtClean="0"/>
              <a:t>will</a:t>
            </a:r>
            <a:r>
              <a:rPr lang="hu-HU" noProof="0" dirty="0" smtClean="0"/>
              <a:t> lead </a:t>
            </a:r>
            <a:r>
              <a:rPr lang="hu-HU" noProof="0" dirty="0" err="1" smtClean="0"/>
              <a:t>up</a:t>
            </a:r>
            <a:r>
              <a:rPr lang="hu-HU" noProof="0" dirty="0" smtClean="0"/>
              <a:t> </a:t>
            </a:r>
            <a:r>
              <a:rPr lang="hu-HU" noProof="0" dirty="0" err="1" smtClean="0"/>
              <a:t>to</a:t>
            </a:r>
            <a:r>
              <a:rPr lang="hu-HU" noProof="0" dirty="0" smtClean="0"/>
              <a:t> </a:t>
            </a:r>
            <a:r>
              <a:rPr lang="hu-HU" noProof="0" dirty="0" err="1" smtClean="0"/>
              <a:t>BH’s</a:t>
            </a:r>
            <a:endParaRPr lang="en-US" noProof="0" dirty="0" smtClean="0"/>
          </a:p>
        </p:txBody>
      </p:sp>
      <p:sp>
        <p:nvSpPr>
          <p:cNvPr id="4" name="Dia számának helye 3"/>
          <p:cNvSpPr>
            <a:spLocks noGrp="1"/>
          </p:cNvSpPr>
          <p:nvPr>
            <p:ph type="sldNum" sz="quarter" idx="10"/>
          </p:nvPr>
        </p:nvSpPr>
        <p:spPr/>
        <p:txBody>
          <a:bodyPr/>
          <a:lstStyle/>
          <a:p>
            <a:pPr>
              <a:defRPr/>
            </a:pPr>
            <a:fld id="{679CA2D3-D3A3-42BD-B7DE-CA3372DCE304}" type="slidenum">
              <a:rPr lang="hu-HU" smtClean="0"/>
              <a:pPr>
                <a:defRPr/>
              </a:pPr>
              <a:t>46</a:t>
            </a:fld>
            <a:endParaRPr lang="hu-H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47</a:t>
            </a:fld>
            <a:endParaRPr lang="hu-H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hu-HU" dirty="0" smtClean="0"/>
              <a:t>Proofidea: This is the worldview of an inertial</a:t>
            </a:r>
            <a:r>
              <a:rPr lang="hu-HU" baseline="0" dirty="0" smtClean="0"/>
              <a:t> observer. In the lower part of the spacetime diagram we see the spaceship from our first proof, motionless, captain sending out his synchronizing signals.</a:t>
            </a:r>
          </a:p>
          <a:p>
            <a:pPr>
              <a:spcBef>
                <a:spcPct val="0"/>
              </a:spcBef>
            </a:pPr>
            <a:r>
              <a:rPr lang="hu-HU" baseline="0" dirty="0" smtClean="0"/>
              <a:t>Since we know that this ship will accelerate, we broke it up into 3 independent ships, one ship for the captain in the middle, one for nose, and one for rear. So we have this fleet of ships. (This is how extended bodies are treated in relativity theory.)</a:t>
            </a:r>
          </a:p>
          <a:p>
            <a:pPr>
              <a:spcBef>
                <a:spcPct val="0"/>
              </a:spcBef>
            </a:pPr>
            <a:r>
              <a:rPr lang="hu-HU" baseline="0" dirty="0" smtClean="0"/>
              <a:t>At one point, the fleet gets the order to move to Vega, so the fleet has to accelerate. The utmost concern of the captain is to keep his fleet together, he wants to maintain constant radar-distance between members of his fleet. He uses his synchronizing signals for this purpose.</a:t>
            </a:r>
          </a:p>
          <a:p>
            <a:pPr>
              <a:spcBef>
                <a:spcPct val="0"/>
              </a:spcBef>
            </a:pPr>
            <a:r>
              <a:rPr lang="hu-HU" baseline="0" dirty="0" smtClean="0"/>
              <a:t>He sends out his synchronizing signals at regular intervals as until now, but now with each signal he sends an order to rear and nose to make one boost of acceleration. In captains worldview then rear and nose always make their boosts at the same time.</a:t>
            </a:r>
          </a:p>
          <a:p>
            <a:pPr>
              <a:spcBef>
                <a:spcPct val="0"/>
              </a:spcBef>
            </a:pPr>
            <a:r>
              <a:rPr lang="hu-HU" baseline="0" dirty="0" smtClean="0"/>
              <a:t>Since the fleet is now moving in the original inertial worldview, the respective boosts of rear and nose are not happening at the same time in this inertial worldview. Moreover, the line connecting the corresponding boosts of rear and nose get more and more tilted between two consecutive boosts. Between two such boosts rear and nose are moving with the same speed, so by the tilting, more time passes between two consecutive boosts at nose than at rear.</a:t>
            </a:r>
          </a:p>
          <a:p>
            <a:pPr>
              <a:spcBef>
                <a:spcPct val="0"/>
              </a:spcBef>
            </a:pPr>
            <a:r>
              <a:rPr lang="hu-HU" baseline="0" dirty="0" smtClean="0"/>
              <a:t>Thus in captains worldview, the boosts happen always at the same time, but between two consecutive boosts rear reports always less time happening than nose. Natural interpretation of this is that time runs faster at nose than at rear.</a:t>
            </a:r>
          </a:p>
          <a:p>
            <a:pPr>
              <a:spcBef>
                <a:spcPct val="0"/>
              </a:spcBef>
            </a:pPr>
            <a:r>
              <a:rPr lang="hu-HU" baseline="0" dirty="0" smtClean="0"/>
              <a:t>This gravitational time-dilation is the effect of acceleration, changing speed. As soon as acceleration stops, the two clocks begin to tick with the same rate again.</a:t>
            </a:r>
          </a:p>
          <a:p>
            <a:pPr>
              <a:spcBef>
                <a:spcPct val="0"/>
              </a:spcBef>
            </a:pPr>
            <a:r>
              <a:rPr lang="hu-HU" baseline="0" dirty="0" smtClean="0"/>
              <a:t>This proof relied on relativity of simultaneity only, relativistic time dilation and length contraction played no role in the proof.</a:t>
            </a:r>
          </a:p>
          <a:p>
            <a:pPr>
              <a:spcBef>
                <a:spcPct val="0"/>
              </a:spcBef>
            </a:pPr>
            <a:r>
              <a:rPr lang="hu-HU" baseline="0" dirty="0" smtClean="0"/>
              <a:t>Real proof from AccRel is the same, but „smoothing things out”.</a:t>
            </a:r>
          </a:p>
          <a:p>
            <a:pPr>
              <a:spcBef>
                <a:spcPct val="0"/>
              </a:spcBef>
            </a:pPr>
            <a:r>
              <a:rPr lang="hu-HU" baseline="0" dirty="0" smtClean="0"/>
              <a:t>Corollary: From behaviour of clocks we know how dropped apples will move.</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48</a:t>
            </a:fld>
            <a:endParaRPr lang="hu-H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hu-HU" dirty="0" smtClean="0"/>
              <a:t>Smoothed out version.</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49</a:t>
            </a:fld>
            <a:endParaRPr lang="hu-H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hu-HU" dirty="0" smtClean="0"/>
              <a:t>From AccRel it can be proved that the worldlines of uniformly accelerated observers are hyperbolas.</a:t>
            </a:r>
          </a:p>
          <a:p>
            <a:pPr>
              <a:spcBef>
                <a:spcPct val="0"/>
              </a:spcBef>
            </a:pPr>
            <a:r>
              <a:rPr lang="hu-HU" dirty="0" smtClean="0"/>
              <a:t>Formulation of acceleration:</a:t>
            </a:r>
            <a:r>
              <a:rPr lang="hu-HU" baseline="0" dirty="0" smtClean="0"/>
              <a:t> acceleration that the co-moving inertial observer measures.</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50</a:t>
            </a:fld>
            <a:endParaRPr lang="hu-H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Communication between atoms by electromagnetic waves.</a:t>
            </a:r>
            <a:endParaRPr lang="en-US" dirty="0"/>
          </a:p>
        </p:txBody>
      </p:sp>
      <p:sp>
        <p:nvSpPr>
          <p:cNvPr id="4" name="Slide Number Placeholder 3"/>
          <p:cNvSpPr>
            <a:spLocks noGrp="1"/>
          </p:cNvSpPr>
          <p:nvPr>
            <p:ph type="sldNum" sz="quarter" idx="10"/>
          </p:nvPr>
        </p:nvSpPr>
        <p:spPr/>
        <p:txBody>
          <a:bodyPr/>
          <a:lstStyle/>
          <a:p>
            <a:pPr>
              <a:defRPr/>
            </a:pPr>
            <a:fld id="{679CA2D3-D3A3-42BD-B7DE-CA3372DCE304}" type="slidenum">
              <a:rPr lang="hu-HU" smtClean="0"/>
              <a:pPr>
                <a:defRPr/>
              </a:pPr>
              <a:t>51</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xfrm>
            <a:off x="416818" y="4715907"/>
            <a:ext cx="5765983" cy="4467701"/>
          </a:xfrm>
          <a:noFill/>
        </p:spPr>
        <p:txBody>
          <a:bodyPr wrap="square" numCol="1" anchor="t" anchorCtr="0" compatLnSpc="1">
            <a:prstTxWarp prst="textNoShape">
              <a:avLst/>
            </a:prstTxWarp>
          </a:bodyPr>
          <a:lstStyle/>
          <a:p>
            <a:pPr>
              <a:spcBef>
                <a:spcPct val="0"/>
              </a:spcBef>
            </a:pPr>
            <a:r>
              <a:rPr lang="en-US" noProof="0" dirty="0" smtClean="0"/>
              <a:t>We build up R.T.’s as theories in the sense of logic.</a:t>
            </a:r>
          </a:p>
          <a:p>
            <a:pPr>
              <a:spcBef>
                <a:spcPct val="0"/>
              </a:spcBef>
            </a:pPr>
            <a:r>
              <a:rPr lang="en-US" noProof="0" dirty="0" smtClean="0"/>
              <a:t>Actually our R.T’.s will be theories of First Order Logic.</a:t>
            </a:r>
          </a:p>
          <a:p>
            <a:pPr>
              <a:spcBef>
                <a:spcPct val="0"/>
              </a:spcBef>
            </a:pPr>
            <a:r>
              <a:rPr lang="en-US" noProof="0" dirty="0" smtClean="0"/>
              <a:t>We</a:t>
            </a:r>
            <a:r>
              <a:rPr lang="en-US" baseline="0" noProof="0" dirty="0" smtClean="0"/>
              <a:t> use plain FOL </a:t>
            </a:r>
            <a:r>
              <a:rPr lang="hu-HU" baseline="0" noProof="0" dirty="0" smtClean="0"/>
              <a:t>(</a:t>
            </a:r>
            <a:r>
              <a:rPr lang="hu-HU" baseline="0" noProof="0" dirty="0" err="1" smtClean="0"/>
              <a:t>First</a:t>
            </a:r>
            <a:r>
              <a:rPr lang="hu-HU" baseline="0" noProof="0" dirty="0" smtClean="0"/>
              <a:t> </a:t>
            </a:r>
            <a:r>
              <a:rPr lang="hu-HU" baseline="0" noProof="0" dirty="0" err="1" smtClean="0"/>
              <a:t>Order</a:t>
            </a:r>
            <a:r>
              <a:rPr lang="hu-HU" baseline="0" noProof="0" dirty="0" smtClean="0"/>
              <a:t> </a:t>
            </a:r>
            <a:r>
              <a:rPr lang="hu-HU" baseline="0" noProof="0" dirty="0" err="1" smtClean="0"/>
              <a:t>Logic</a:t>
            </a:r>
            <a:r>
              <a:rPr lang="hu-HU" baseline="0" noProof="0" dirty="0" smtClean="0"/>
              <a:t>) </a:t>
            </a:r>
            <a:r>
              <a:rPr lang="en-US" baseline="0" noProof="0" dirty="0" smtClean="0"/>
              <a:t>as in FOM</a:t>
            </a:r>
            <a:r>
              <a:rPr lang="hu-HU" baseline="0" noProof="0" dirty="0" smtClean="0"/>
              <a:t> (Foundation of Mathematics</a:t>
            </a:r>
            <a:r>
              <a:rPr lang="hu-HU" baseline="0" noProof="0" dirty="0" smtClean="0"/>
              <a:t>)</a:t>
            </a:r>
            <a:endParaRPr lang="hu-HU" baseline="0" noProof="0" dirty="0" smtClean="0"/>
          </a:p>
          <a:p>
            <a:pPr>
              <a:spcBef>
                <a:spcPct val="0"/>
              </a:spcBef>
            </a:pPr>
            <a:r>
              <a:rPr lang="hu-HU" baseline="0" noProof="0" dirty="0" smtClean="0"/>
              <a:t>Leather-bound </a:t>
            </a:r>
            <a:r>
              <a:rPr lang="hu-HU" baseline="0" noProof="0" dirty="0" smtClean="0"/>
              <a:t>boxes official theories</a:t>
            </a:r>
            <a:endParaRPr lang="en-US" noProof="0"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801328-8345-4CE8-913B-CE565314F877}" type="slidenum">
              <a:rPr lang="hu-HU"/>
              <a:pPr fontAlgn="base">
                <a:spcBef>
                  <a:spcPct val="0"/>
                </a:spcBef>
                <a:spcAft>
                  <a:spcPct val="0"/>
                </a:spcAft>
              </a:pPr>
              <a:t>5</a:t>
            </a:fld>
            <a:endParaRPr lang="hu-H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hu-HU" dirty="0" smtClean="0"/>
              <a:t>Natural coordinate system of an accelerated observer.</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52</a:t>
            </a:fld>
            <a:endParaRPr lang="hu-H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53</a:t>
            </a:fld>
            <a:endParaRPr lang="hu-H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hu-HU" dirty="0" smtClean="0"/>
              <a:t>Natural</a:t>
            </a:r>
            <a:r>
              <a:rPr lang="hu-HU" baseline="0" dirty="0" smtClean="0"/>
              <a:t> coordinate system of a uniformly accelerated observer.</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54</a:t>
            </a:fld>
            <a:endParaRPr lang="hu-H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hu-HU" dirty="0" err="1" smtClean="0"/>
              <a:t>Constructing</a:t>
            </a:r>
            <a:r>
              <a:rPr lang="hu-HU" dirty="0" smtClean="0"/>
              <a:t> </a:t>
            </a:r>
            <a:r>
              <a:rPr lang="hu-HU" dirty="0" err="1" smtClean="0"/>
              <a:t>the</a:t>
            </a:r>
            <a:r>
              <a:rPr lang="hu-HU" dirty="0" smtClean="0"/>
              <a:t> </a:t>
            </a:r>
            <a:r>
              <a:rPr lang="hu-HU" dirty="0" err="1" smtClean="0"/>
              <a:t>spacetime</a:t>
            </a:r>
            <a:r>
              <a:rPr lang="hu-HU" dirty="0" smtClean="0"/>
              <a:t> of a BH </a:t>
            </a:r>
            <a:r>
              <a:rPr lang="hu-HU" dirty="0" err="1" smtClean="0"/>
              <a:t>by</a:t>
            </a:r>
            <a:r>
              <a:rPr lang="hu-HU" dirty="0" smtClean="0"/>
              <a:t> </a:t>
            </a:r>
            <a:r>
              <a:rPr lang="hu-HU" dirty="0" err="1" smtClean="0"/>
              <a:t>studying</a:t>
            </a:r>
            <a:r>
              <a:rPr lang="hu-HU" baseline="0" dirty="0" smtClean="0"/>
              <a:t> </a:t>
            </a:r>
            <a:r>
              <a:rPr lang="hu-HU" baseline="0" dirty="0" err="1" smtClean="0"/>
              <a:t>accelerated</a:t>
            </a:r>
            <a:r>
              <a:rPr lang="hu-HU" baseline="0" dirty="0" smtClean="0"/>
              <a:t> </a:t>
            </a:r>
            <a:r>
              <a:rPr lang="hu-HU" baseline="0" dirty="0" err="1" smtClean="0"/>
              <a:t>spacefleets</a:t>
            </a:r>
            <a:endParaRPr lang="hu-HU" baseline="0" dirty="0" smtClean="0"/>
          </a:p>
          <a:p>
            <a:pPr>
              <a:spcBef>
                <a:spcPct val="0"/>
              </a:spcBef>
            </a:pPr>
            <a:r>
              <a:rPr lang="hu-HU" baseline="0" dirty="0" smtClean="0"/>
              <a:t>The theory of accelerated spacefleets leads up to understanding the spacetime geometry of BH’s</a:t>
            </a:r>
          </a:p>
          <a:p>
            <a:pPr>
              <a:spcBef>
                <a:spcPct val="0"/>
              </a:spcBef>
            </a:pPr>
            <a:r>
              <a:rPr lang="hu-HU" baseline="0" dirty="0" smtClean="0"/>
              <a:t>Event horison. Time slows down near the event horison.</a:t>
            </a:r>
          </a:p>
          <a:p>
            <a:pPr>
              <a:spcBef>
                <a:spcPct val="0"/>
              </a:spcBef>
            </a:pPr>
            <a:r>
              <a:rPr lang="hu-HU" baseline="0" dirty="0" err="1" smtClean="0"/>
              <a:t>Light-cones</a:t>
            </a:r>
            <a:r>
              <a:rPr lang="hu-HU" baseline="0" dirty="0" smtClean="0"/>
              <a:t> </a:t>
            </a:r>
            <a:r>
              <a:rPr lang="hu-HU" baseline="0" dirty="0" err="1" smtClean="0"/>
              <a:t>close</a:t>
            </a:r>
            <a:r>
              <a:rPr lang="hu-HU" baseline="0" dirty="0" smtClean="0"/>
              <a:t> </a:t>
            </a:r>
            <a:r>
              <a:rPr lang="hu-HU" baseline="0" dirty="0" err="1" smtClean="0"/>
              <a:t>up</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55</a:t>
            </a:fld>
            <a:endParaRPr lang="hu-H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hu-HU" dirty="0" smtClean="0"/>
              <a:t>Shows that fast moving spaceship shrinks! Captain thinks it does not.</a:t>
            </a:r>
          </a:p>
          <a:p>
            <a:pPr>
              <a:spcBef>
                <a:spcPct val="0"/>
              </a:spcBef>
            </a:pPr>
            <a:r>
              <a:rPr lang="hu-HU" dirty="0" smtClean="0"/>
              <a:t>We can imagine a fleet of spaceships instead o</a:t>
            </a:r>
            <a:r>
              <a:rPr lang="en-US" dirty="0" smtClean="0"/>
              <a:t>f</a:t>
            </a:r>
            <a:r>
              <a:rPr lang="hu-HU" dirty="0" smtClean="0"/>
              <a:t> a single huge </a:t>
            </a:r>
            <a:r>
              <a:rPr lang="hu-HU" dirty="0" err="1" smtClean="0"/>
              <a:t>one</a:t>
            </a:r>
            <a:r>
              <a:rPr lang="hu-HU" dirty="0" smtClean="0"/>
              <a:t>.</a:t>
            </a:r>
          </a:p>
          <a:p>
            <a:pPr>
              <a:spcBef>
                <a:spcPct val="0"/>
              </a:spcBef>
            </a:pPr>
            <a:r>
              <a:rPr lang="hu-HU" dirty="0" smtClean="0"/>
              <a:t>View from inside:</a:t>
            </a:r>
            <a:r>
              <a:rPr lang="hu-HU" baseline="0" dirty="0" smtClean="0"/>
              <a:t> fleet does not shrink. View from ourside: fleet shrinks.</a:t>
            </a:r>
          </a:p>
          <a:p>
            <a:pPr>
              <a:spcBef>
                <a:spcPct val="0"/>
              </a:spcBef>
            </a:pPr>
            <a:r>
              <a:rPr lang="hu-HU" baseline="0" dirty="0" smtClean="0"/>
              <a:t>Cause: relativity of simultaneity.</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56</a:t>
            </a:fld>
            <a:endParaRPr lang="hu-H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hu-HU" dirty="0" smtClean="0"/>
              <a:t>Proof that radar distance between nose and rear of ship stays constant.</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57</a:t>
            </a:fld>
            <a:endParaRPr lang="hu-H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en-US" noProof="0" dirty="0" smtClean="0"/>
              <a:t>Cause</a:t>
            </a:r>
            <a:r>
              <a:rPr lang="en-US" baseline="0" noProof="0" dirty="0" smtClean="0"/>
              <a:t> of slow time is </a:t>
            </a:r>
            <a:r>
              <a:rPr lang="hu-HU" baseline="0" noProof="0" dirty="0" smtClean="0"/>
              <a:t>t</a:t>
            </a:r>
            <a:r>
              <a:rPr lang="en-US" baseline="0" noProof="0" dirty="0" err="1" smtClean="0"/>
              <a:t>ilting</a:t>
            </a:r>
            <a:r>
              <a:rPr lang="en-US" baseline="0" noProof="0" dirty="0" smtClean="0"/>
              <a:t> </a:t>
            </a:r>
            <a:r>
              <a:rPr lang="en-US" baseline="0" noProof="0" dirty="0" smtClean="0"/>
              <a:t>of radar simultaneity.</a:t>
            </a:r>
            <a:endParaRPr lang="hu-HU" baseline="0" noProof="0" dirty="0" smtClean="0"/>
          </a:p>
          <a:p>
            <a:pPr>
              <a:spcBef>
                <a:spcPct val="0"/>
              </a:spcBef>
            </a:pPr>
            <a:r>
              <a:rPr lang="hu-HU" baseline="0" noProof="0" dirty="0" smtClean="0"/>
              <a:t>Rear and nose see both, by  spyglasses ie by photons, that time is slower at rear than at nose.</a:t>
            </a:r>
            <a:endParaRPr lang="en-US" baseline="0" noProof="0" dirty="0" smtClean="0"/>
          </a:p>
          <a:p>
            <a:pPr>
              <a:spcBef>
                <a:spcPct val="0"/>
              </a:spcBef>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58</a:t>
            </a:fld>
            <a:endParaRPr lang="hu-HU"/>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Experiments in accelerated ship</a:t>
            </a:r>
            <a:r>
              <a:rPr lang="hu-HU" baseline="0" dirty="0" smtClean="0"/>
              <a:t> are the same as in the ship (tower) resting in the Earth. </a:t>
            </a:r>
          </a:p>
          <a:p>
            <a:r>
              <a:rPr lang="hu-HU" baseline="0" dirty="0" smtClean="0"/>
              <a:t>Apple falls in former because of acceleration, falls in second because of gravity. </a:t>
            </a:r>
          </a:p>
          <a:p>
            <a:r>
              <a:rPr lang="hu-HU" baseline="0" dirty="0" smtClean="0"/>
              <a:t>We proved that time is slower at rear of ship, so by equivalence principle, time will be slower at bottom of tower. Indeed this has been measured so.</a:t>
            </a:r>
            <a:endParaRPr lang="hu-HU" dirty="0"/>
          </a:p>
        </p:txBody>
      </p:sp>
      <p:sp>
        <p:nvSpPr>
          <p:cNvPr id="4" name="Slide Number Placeholder 3"/>
          <p:cNvSpPr>
            <a:spLocks noGrp="1"/>
          </p:cNvSpPr>
          <p:nvPr>
            <p:ph type="sldNum" sz="quarter" idx="10"/>
          </p:nvPr>
        </p:nvSpPr>
        <p:spPr/>
        <p:txBody>
          <a:bodyPr/>
          <a:lstStyle/>
          <a:p>
            <a:pPr>
              <a:defRPr/>
            </a:pPr>
            <a:fld id="{679CA2D3-D3A3-42BD-B7DE-CA3372DCE304}" type="slidenum">
              <a:rPr lang="hu-HU" smtClean="0"/>
              <a:pPr>
                <a:defRPr/>
              </a:pPr>
              <a:t>59</a:t>
            </a:fld>
            <a:endParaRPr lang="hu-HU"/>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GTD</a:t>
            </a:r>
            <a:r>
              <a:rPr lang="hu-HU" baseline="0" dirty="0" smtClean="0"/>
              <a:t> is used and experienced in our everyday life!!!!</a:t>
            </a:r>
            <a:endParaRPr lang="hu-HU" dirty="0"/>
          </a:p>
        </p:txBody>
      </p:sp>
      <p:sp>
        <p:nvSpPr>
          <p:cNvPr id="4" name="Slide Number Placeholder 3"/>
          <p:cNvSpPr>
            <a:spLocks noGrp="1"/>
          </p:cNvSpPr>
          <p:nvPr>
            <p:ph type="sldNum" sz="quarter" idx="10"/>
          </p:nvPr>
        </p:nvSpPr>
        <p:spPr/>
        <p:txBody>
          <a:bodyPr/>
          <a:lstStyle/>
          <a:p>
            <a:pPr>
              <a:defRPr/>
            </a:pPr>
            <a:fld id="{679CA2D3-D3A3-42BD-B7DE-CA3372DCE304}" type="slidenum">
              <a:rPr lang="hu-HU" smtClean="0"/>
              <a:pPr>
                <a:defRPr/>
              </a:pPr>
              <a:t>60</a:t>
            </a:fld>
            <a:endParaRPr lang="hu-HU"/>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Gravitational </a:t>
            </a:r>
            <a:r>
              <a:rPr lang="en-US" dirty="0" err="1" smtClean="0"/>
              <a:t>redshift</a:t>
            </a:r>
            <a:endParaRPr lang="hu-HU" dirty="0" smtClean="0"/>
          </a:p>
          <a:p>
            <a:endParaRPr lang="hu-HU" dirty="0"/>
          </a:p>
        </p:txBody>
      </p:sp>
      <p:sp>
        <p:nvSpPr>
          <p:cNvPr id="4" name="Slide Number Placeholder 3"/>
          <p:cNvSpPr>
            <a:spLocks noGrp="1"/>
          </p:cNvSpPr>
          <p:nvPr>
            <p:ph type="sldNum" sz="quarter" idx="10"/>
          </p:nvPr>
        </p:nvSpPr>
        <p:spPr/>
        <p:txBody>
          <a:bodyPr/>
          <a:lstStyle/>
          <a:p>
            <a:pPr>
              <a:defRPr/>
            </a:pPr>
            <a:fld id="{679CA2D3-D3A3-42BD-B7DE-CA3372DCE304}" type="slidenum">
              <a:rPr lang="hu-HU" smtClean="0"/>
              <a:pPr>
                <a:defRPr/>
              </a:pPr>
              <a:t>61</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noProof="0" dirty="0" smtClean="0"/>
              <a:t>The price-value ratio is high.</a:t>
            </a:r>
          </a:p>
          <a:p>
            <a:pPr>
              <a:spcBef>
                <a:spcPct val="0"/>
              </a:spcBef>
            </a:pPr>
            <a:r>
              <a:rPr lang="en-US" noProof="0" dirty="0" smtClean="0"/>
              <a:t>Surprising, shocking, paradoxical predictions of RT as theorems and not as axioms. </a:t>
            </a:r>
            <a:endParaRPr lang="hu-HU" noProof="0" dirty="0" smtClean="0"/>
          </a:p>
          <a:p>
            <a:pPr>
              <a:spcBef>
                <a:spcPct val="0"/>
              </a:spcBef>
            </a:pPr>
            <a:r>
              <a:rPr lang="hu-HU" noProof="0" dirty="0" smtClean="0"/>
              <a:t>Key </a:t>
            </a:r>
            <a:r>
              <a:rPr lang="hu-HU" noProof="0" dirty="0" err="1" smtClean="0"/>
              <a:t>point</a:t>
            </a:r>
            <a:r>
              <a:rPr lang="hu-HU" noProof="0" dirty="0" smtClean="0"/>
              <a:t>: no </a:t>
            </a:r>
            <a:r>
              <a:rPr lang="hu-HU" noProof="0" dirty="0" err="1" smtClean="0"/>
              <a:t>fancy</a:t>
            </a:r>
            <a:r>
              <a:rPr lang="hu-HU" noProof="0" dirty="0" smtClean="0"/>
              <a:t> </a:t>
            </a:r>
            <a:r>
              <a:rPr lang="hu-HU" noProof="0" dirty="0" err="1" smtClean="0"/>
              <a:t>statements</a:t>
            </a:r>
            <a:r>
              <a:rPr lang="hu-HU" noProof="0" dirty="0" smtClean="0"/>
              <a:t> </a:t>
            </a:r>
            <a:r>
              <a:rPr lang="hu-HU" noProof="0" dirty="0" err="1" smtClean="0"/>
              <a:t>among</a:t>
            </a:r>
            <a:r>
              <a:rPr lang="hu-HU" noProof="0" dirty="0" smtClean="0"/>
              <a:t> </a:t>
            </a:r>
            <a:r>
              <a:rPr lang="hu-HU" noProof="0" dirty="0" err="1" smtClean="0"/>
              <a:t>the</a:t>
            </a:r>
            <a:r>
              <a:rPr lang="hu-HU" noProof="0" dirty="0" smtClean="0"/>
              <a:t> </a:t>
            </a:r>
            <a:r>
              <a:rPr lang="hu-HU" noProof="0" dirty="0" err="1" smtClean="0"/>
              <a:t>axioms</a:t>
            </a:r>
            <a:r>
              <a:rPr lang="hu-HU" noProof="0" dirty="0" smtClean="0"/>
              <a:t>.</a:t>
            </a:r>
            <a:endParaRPr lang="en-US" noProof="0"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F7A291-0A86-4366-AB86-C227F4895EF2}" type="slidenum">
              <a:rPr lang="hu-HU"/>
              <a:pPr fontAlgn="base">
                <a:spcBef>
                  <a:spcPct val="0"/>
                </a:spcBef>
                <a:spcAft>
                  <a:spcPct val="0"/>
                </a:spcAft>
              </a:pPr>
              <a:t>6</a:t>
            </a:fld>
            <a:endParaRPr lang="hu-HU"/>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GPS:</a:t>
            </a:r>
            <a:r>
              <a:rPr lang="hu-HU" noProof="0" dirty="0" smtClean="0"/>
              <a:t> globar positioning system</a:t>
            </a:r>
            <a:endParaRPr lang="en-US" noProof="0" dirty="0" smtClean="0"/>
          </a:p>
          <a:p>
            <a:r>
              <a:rPr lang="en-US" noProof="0" dirty="0" smtClean="0"/>
              <a:t>-</a:t>
            </a:r>
            <a:r>
              <a:rPr lang="en-US" sz="2000" kern="1200" noProof="0" dirty="0" smtClean="0">
                <a:solidFill>
                  <a:schemeClr val="tx1"/>
                </a:solidFill>
                <a:latin typeface="+mn-lt"/>
                <a:ea typeface="+mn-ea"/>
                <a:cs typeface="+mn-cs"/>
              </a:rPr>
              <a:t>7 </a:t>
            </a:r>
            <a:r>
              <a:rPr lang="en-US" sz="2000" kern="1200" noProof="0" dirty="0" err="1" smtClean="0">
                <a:solidFill>
                  <a:schemeClr val="tx1"/>
                </a:solidFill>
                <a:latin typeface="+mn-lt"/>
                <a:ea typeface="+mn-ea"/>
                <a:cs typeface="+mn-cs"/>
              </a:rPr>
              <a:t>μs</a:t>
            </a:r>
            <a:r>
              <a:rPr lang="en-US" sz="2000" kern="1200" noProof="0" dirty="0" smtClean="0">
                <a:solidFill>
                  <a:schemeClr val="tx1"/>
                </a:solidFill>
                <a:latin typeface="+mn-lt"/>
                <a:ea typeface="+mn-ea"/>
                <a:cs typeface="+mn-cs"/>
              </a:rPr>
              <a:t>/day because</a:t>
            </a:r>
            <a:r>
              <a:rPr lang="en-US" sz="2000" kern="1200" baseline="0" noProof="0" dirty="0" smtClean="0">
                <a:solidFill>
                  <a:schemeClr val="tx1"/>
                </a:solidFill>
                <a:latin typeface="+mn-lt"/>
                <a:ea typeface="+mn-ea"/>
                <a:cs typeface="+mn-cs"/>
              </a:rPr>
              <a:t> of the speed of sat. (approx. 4 km/s)</a:t>
            </a:r>
          </a:p>
          <a:p>
            <a:r>
              <a:rPr lang="en-US" sz="2000" kern="1200" baseline="0" noProof="0" dirty="0" smtClean="0">
                <a:solidFill>
                  <a:schemeClr val="tx1"/>
                </a:solidFill>
                <a:latin typeface="+mn-lt"/>
                <a:ea typeface="+mn-ea"/>
                <a:cs typeface="+mn-cs"/>
              </a:rPr>
              <a:t>+45 </a:t>
            </a:r>
            <a:r>
              <a:rPr lang="en-US" sz="2000" kern="1200" noProof="0" dirty="0" err="1" smtClean="0">
                <a:solidFill>
                  <a:schemeClr val="tx1"/>
                </a:solidFill>
                <a:latin typeface="+mn-lt"/>
                <a:ea typeface="+mn-ea"/>
                <a:cs typeface="+mn-cs"/>
              </a:rPr>
              <a:t>μs</a:t>
            </a:r>
            <a:r>
              <a:rPr lang="en-US" sz="2000" kern="1200" noProof="0" dirty="0" smtClean="0">
                <a:solidFill>
                  <a:schemeClr val="tx1"/>
                </a:solidFill>
                <a:latin typeface="+mn-lt"/>
                <a:ea typeface="+mn-ea"/>
                <a:cs typeface="+mn-cs"/>
              </a:rPr>
              <a:t>/day because of gravity</a:t>
            </a:r>
          </a:p>
          <a:p>
            <a:r>
              <a:rPr lang="en-US" sz="2000" kern="1200" noProof="0" dirty="0" smtClean="0">
                <a:solidFill>
                  <a:schemeClr val="tx1"/>
                </a:solidFill>
                <a:latin typeface="+mn-lt"/>
                <a:ea typeface="+mn-ea"/>
                <a:cs typeface="+mn-cs"/>
              </a:rPr>
              <a:t>Sum: 38 </a:t>
            </a:r>
            <a:r>
              <a:rPr lang="en-US" sz="2000" kern="1200" noProof="0" dirty="0" err="1" smtClean="0">
                <a:solidFill>
                  <a:schemeClr val="tx1"/>
                </a:solidFill>
                <a:latin typeface="+mn-lt"/>
                <a:ea typeface="+mn-ea"/>
                <a:cs typeface="+mn-cs"/>
              </a:rPr>
              <a:t>μs</a:t>
            </a:r>
            <a:r>
              <a:rPr lang="en-US" sz="2000" kern="1200" noProof="0" dirty="0" smtClean="0">
                <a:solidFill>
                  <a:schemeClr val="tx1"/>
                </a:solidFill>
                <a:latin typeface="+mn-lt"/>
                <a:ea typeface="+mn-ea"/>
                <a:cs typeface="+mn-cs"/>
              </a:rPr>
              <a:t>/day which</a:t>
            </a:r>
            <a:r>
              <a:rPr lang="en-US" sz="2000" kern="1200" baseline="0" noProof="0" dirty="0" smtClean="0">
                <a:solidFill>
                  <a:schemeClr val="tx1"/>
                </a:solidFill>
                <a:latin typeface="+mn-lt"/>
                <a:ea typeface="+mn-ea"/>
                <a:cs typeface="+mn-cs"/>
              </a:rPr>
              <a:t> means approx. 10 km/day error</a:t>
            </a:r>
            <a:endParaRPr lang="en-US" noProof="0" dirty="0"/>
          </a:p>
        </p:txBody>
      </p:sp>
      <p:sp>
        <p:nvSpPr>
          <p:cNvPr id="4" name="Slide Number Placeholder 3"/>
          <p:cNvSpPr>
            <a:spLocks noGrp="1"/>
          </p:cNvSpPr>
          <p:nvPr>
            <p:ph type="sldNum" sz="quarter" idx="10"/>
          </p:nvPr>
        </p:nvSpPr>
        <p:spPr/>
        <p:txBody>
          <a:bodyPr/>
          <a:lstStyle/>
          <a:p>
            <a:pPr>
              <a:defRPr/>
            </a:pPr>
            <a:fld id="{679CA2D3-D3A3-42BD-B7DE-CA3372DCE304}" type="slidenum">
              <a:rPr lang="hu-HU" smtClean="0"/>
              <a:pPr>
                <a:defRPr/>
              </a:pPr>
              <a:t>62</a:t>
            </a:fld>
            <a:endParaRPr lang="hu-HU"/>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With using a rotating BH</a:t>
            </a:r>
            <a:r>
              <a:rPr lang="hu-HU" baseline="0" dirty="0" smtClean="0"/>
              <a:t> one can decide whether set theory is consistent or not (by a concrete physical experiment, not by a thought experiment). </a:t>
            </a:r>
          </a:p>
          <a:p>
            <a:r>
              <a:rPr lang="hu-HU" dirty="0" smtClean="0"/>
              <a:t>This is a feedback which</a:t>
            </a:r>
            <a:r>
              <a:rPr lang="hu-HU" baseline="0" dirty="0" smtClean="0"/>
              <a:t> logic and mathematics can get from GR. Actual infinity.</a:t>
            </a:r>
            <a:endParaRPr lang="hu-HU" dirty="0"/>
          </a:p>
        </p:txBody>
      </p:sp>
      <p:sp>
        <p:nvSpPr>
          <p:cNvPr id="4" name="Dia számának helye 3"/>
          <p:cNvSpPr>
            <a:spLocks noGrp="1"/>
          </p:cNvSpPr>
          <p:nvPr>
            <p:ph type="sldNum" sz="quarter" idx="10"/>
          </p:nvPr>
        </p:nvSpPr>
        <p:spPr/>
        <p:txBody>
          <a:bodyPr/>
          <a:lstStyle/>
          <a:p>
            <a:pPr>
              <a:defRPr/>
            </a:pPr>
            <a:fld id="{679CA2D3-D3A3-42BD-B7DE-CA3372DCE304}" type="slidenum">
              <a:rPr lang="hu-HU" smtClean="0"/>
              <a:pPr>
                <a:defRPr/>
              </a:pPr>
              <a:t>63</a:t>
            </a:fld>
            <a:endParaRPr lang="hu-HU"/>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This fits nicely into recent trend of broadening the notion of computability. See Barry Coopers talk.</a:t>
            </a:r>
            <a:endParaRPr lang="en-US" dirty="0"/>
          </a:p>
        </p:txBody>
      </p:sp>
      <p:sp>
        <p:nvSpPr>
          <p:cNvPr id="4" name="Slide Number Placeholder 3"/>
          <p:cNvSpPr>
            <a:spLocks noGrp="1"/>
          </p:cNvSpPr>
          <p:nvPr>
            <p:ph type="sldNum" sz="quarter" idx="10"/>
          </p:nvPr>
        </p:nvSpPr>
        <p:spPr/>
        <p:txBody>
          <a:bodyPr/>
          <a:lstStyle/>
          <a:p>
            <a:pPr>
              <a:defRPr/>
            </a:pPr>
            <a:fld id="{679CA2D3-D3A3-42BD-B7DE-CA3372DCE304}" type="slidenum">
              <a:rPr lang="hu-HU" smtClean="0"/>
              <a:pPr>
                <a:defRPr/>
              </a:pPr>
              <a:t>64</a:t>
            </a:fld>
            <a:endParaRPr lang="hu-HU"/>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65</a:t>
            </a:fld>
            <a:endParaRPr lang="hu-HU"/>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hu-HU" dirty="0" smtClean="0"/>
              <a:t>French revolution abolishing the privileges of nobility</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66</a:t>
            </a:fld>
            <a:endParaRPr lang="hu-HU"/>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We replace each axiom that mentions inertial observers with one that mentions</a:t>
            </a:r>
            <a:r>
              <a:rPr lang="hu-HU" baseline="0" dirty="0" smtClean="0"/>
              <a:t> only accelerated observers but which says roughly the same </a:t>
            </a:r>
            <a:endParaRPr lang="hu-HU" dirty="0"/>
          </a:p>
        </p:txBody>
      </p:sp>
      <p:sp>
        <p:nvSpPr>
          <p:cNvPr id="4" name="Dia számának helye 3"/>
          <p:cNvSpPr>
            <a:spLocks noGrp="1"/>
          </p:cNvSpPr>
          <p:nvPr>
            <p:ph type="sldNum" sz="quarter" idx="10"/>
          </p:nvPr>
        </p:nvSpPr>
        <p:spPr/>
        <p:txBody>
          <a:bodyPr/>
          <a:lstStyle/>
          <a:p>
            <a:pPr>
              <a:defRPr/>
            </a:pPr>
            <a:fld id="{679CA2D3-D3A3-42BD-B7DE-CA3372DCE304}" type="slidenum">
              <a:rPr lang="hu-HU" smtClean="0"/>
              <a:pPr>
                <a:defRPr/>
              </a:pPr>
              <a:t>67</a:t>
            </a:fld>
            <a:endParaRPr lang="hu-HU"/>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79CA2D3-D3A3-42BD-B7DE-CA3372DCE304}" type="slidenum">
              <a:rPr lang="hu-HU" smtClean="0"/>
              <a:pPr>
                <a:defRPr/>
              </a:pPr>
              <a:t>68</a:t>
            </a:fld>
            <a:endParaRPr lang="hu-HU"/>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dirty="0" smtClean="0"/>
              <a:t>7 </a:t>
            </a:r>
            <a:r>
              <a:rPr lang="hu-HU" dirty="0" err="1" smtClean="0"/>
              <a:t>axioms</a:t>
            </a: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EDB5F9-60DD-4F03-805A-618BC96A5C34}" type="slidenum">
              <a:rPr lang="hu-HU"/>
              <a:pPr fontAlgn="base">
                <a:spcBef>
                  <a:spcPct val="0"/>
                </a:spcBef>
                <a:spcAft>
                  <a:spcPct val="0"/>
                </a:spcAft>
              </a:pPr>
              <a:t>69</a:t>
            </a:fld>
            <a:endParaRPr lang="hu-HU"/>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hu-HU" dirty="0" smtClean="0"/>
              <a:t>Analogous with the completeness proof of SpecRel.</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70</a:t>
            </a:fld>
            <a:endParaRPr lang="hu-HU"/>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hu-HU" dirty="0" smtClean="0"/>
              <a:t>This is an example of a Lorentz manifold</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B8644-CDDE-42FE-AC77-AABD286F0F5E}" type="slidenum">
              <a:rPr lang="hu-HU"/>
              <a:pPr fontAlgn="base">
                <a:spcBef>
                  <a:spcPct val="0"/>
                </a:spcBef>
                <a:spcAft>
                  <a:spcPct val="0"/>
                </a:spcAft>
              </a:pPr>
              <a:t>71</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noProof="0" dirty="0" smtClean="0"/>
              <a:t>Our first example is SR. </a:t>
            </a:r>
          </a:p>
          <a:p>
            <a:pPr>
              <a:spcBef>
                <a:spcPct val="0"/>
              </a:spcBef>
            </a:pPr>
            <a:r>
              <a:rPr lang="en-US" noProof="0" dirty="0" smtClean="0"/>
              <a:t>There are many other incarnations of RT which we investigate e.g. GR, but we have to start somewhere.</a:t>
            </a:r>
          </a:p>
          <a:p>
            <a:pPr>
              <a:spcBef>
                <a:spcPct val="0"/>
              </a:spcBef>
            </a:pPr>
            <a:r>
              <a:rPr lang="en-US" noProof="0" dirty="0" smtClean="0"/>
              <a:t>In SR there are two basic kinds of entities one can talk about, these are test particles B, and quantities (numbers) Q.</a:t>
            </a:r>
          </a:p>
          <a:p>
            <a:pPr>
              <a:spcBef>
                <a:spcPct val="0"/>
              </a:spcBef>
            </a:pPr>
            <a:r>
              <a:rPr lang="en-US" noProof="0" dirty="0" smtClean="0"/>
              <a:t>The physical and the mathematical universes.</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715859-CFA6-485D-83B8-D337A7A58064}" type="slidenum">
              <a:rPr lang="hu-HU"/>
              <a:pPr fontAlgn="base">
                <a:spcBef>
                  <a:spcPct val="0"/>
                </a:spcBef>
                <a:spcAft>
                  <a:spcPct val="0"/>
                </a:spcAft>
              </a:pPr>
              <a:t>7</a:t>
            </a:fld>
            <a:endParaRPr lang="hu-HU"/>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dirty="0" smtClean="0"/>
              <a:t>Competing curves</a:t>
            </a:r>
          </a:p>
          <a:p>
            <a:r>
              <a:rPr lang="en-US" dirty="0" smtClean="0"/>
              <a:t>Geodesic motion </a:t>
            </a:r>
            <a:r>
              <a:rPr lang="en-US" dirty="0" smtClean="0">
                <a:latin typeface="Arial"/>
                <a:cs typeface="Arial"/>
              </a:rPr>
              <a:t>≡ inertial motion</a:t>
            </a:r>
          </a:p>
          <a:p>
            <a:r>
              <a:rPr lang="en-US" dirty="0" smtClean="0">
                <a:latin typeface="Arial"/>
                <a:cs typeface="Arial"/>
              </a:rPr>
              <a:t>Predicts gravitational falling of test particles</a:t>
            </a:r>
            <a:endParaRPr lang="hu-HU" dirty="0" smtClean="0">
              <a:latin typeface="Arial"/>
              <a:cs typeface="Arial"/>
            </a:endParaRPr>
          </a:p>
          <a:p>
            <a:r>
              <a:rPr lang="hu-HU" dirty="0" smtClean="0">
                <a:latin typeface="Arial"/>
                <a:cs typeface="Arial"/>
              </a:rPr>
              <a:t>Local Inertial Frames or Local Inertial </a:t>
            </a:r>
            <a:r>
              <a:rPr lang="hu-HU" dirty="0" err="1" smtClean="0">
                <a:latin typeface="Arial"/>
                <a:cs typeface="Arial"/>
              </a:rPr>
              <a:t>Coordinate</a:t>
            </a:r>
            <a:r>
              <a:rPr lang="hu-HU" dirty="0" smtClean="0">
                <a:latin typeface="Arial"/>
                <a:cs typeface="Arial"/>
              </a:rPr>
              <a:t> </a:t>
            </a:r>
            <a:r>
              <a:rPr lang="hu-HU" dirty="0" err="1" smtClean="0">
                <a:latin typeface="Arial"/>
                <a:cs typeface="Arial"/>
              </a:rPr>
              <a:t>systems</a:t>
            </a:r>
            <a:r>
              <a:rPr lang="hu-HU" dirty="0" smtClean="0">
                <a:latin typeface="Arial"/>
                <a:cs typeface="Arial"/>
              </a:rPr>
              <a:t>/</a:t>
            </a:r>
            <a:r>
              <a:rPr lang="hu-HU" dirty="0" err="1" smtClean="0">
                <a:latin typeface="Arial"/>
                <a:cs typeface="Arial"/>
              </a:rPr>
              <a:t>world-views</a:t>
            </a:r>
            <a:endParaRPr lang="hu-HU" dirty="0"/>
          </a:p>
        </p:txBody>
      </p:sp>
      <p:sp>
        <p:nvSpPr>
          <p:cNvPr id="4" name="Dia számának helye 3"/>
          <p:cNvSpPr>
            <a:spLocks noGrp="1"/>
          </p:cNvSpPr>
          <p:nvPr>
            <p:ph type="sldNum" sz="quarter" idx="10"/>
          </p:nvPr>
        </p:nvSpPr>
        <p:spPr/>
        <p:txBody>
          <a:bodyPr/>
          <a:lstStyle/>
          <a:p>
            <a:pPr>
              <a:defRPr/>
            </a:pPr>
            <a:fld id="{679CA2D3-D3A3-42BD-B7DE-CA3372DCE304}" type="slidenum">
              <a:rPr lang="hu-HU" smtClean="0"/>
              <a:pPr>
                <a:defRPr/>
              </a:pPr>
              <a:t>72</a:t>
            </a:fld>
            <a:endParaRPr lang="hu-HU"/>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u-HU"/>
          </a:p>
        </p:txBody>
      </p:sp>
      <p:sp>
        <p:nvSpPr>
          <p:cNvPr id="4" name="Slide Number Placeholder 3"/>
          <p:cNvSpPr>
            <a:spLocks noGrp="1"/>
          </p:cNvSpPr>
          <p:nvPr>
            <p:ph type="sldNum" sz="quarter" idx="10"/>
          </p:nvPr>
        </p:nvSpPr>
        <p:spPr/>
        <p:txBody>
          <a:bodyPr/>
          <a:lstStyle/>
          <a:p>
            <a:pPr>
              <a:defRPr/>
            </a:pPr>
            <a:fld id="{679CA2D3-D3A3-42BD-B7DE-CA3372DCE304}" type="slidenum">
              <a:rPr lang="hu-HU" smtClean="0"/>
              <a:pPr>
                <a:defRPr/>
              </a:pPr>
              <a:t>73</a:t>
            </a:fld>
            <a:endParaRPr lang="hu-HU"/>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Timetravel is possible in the direction </a:t>
            </a:r>
            <a:r>
              <a:rPr lang="hu-HU" dirty="0" smtClean="0"/>
              <a:t>opposite</a:t>
            </a:r>
            <a:r>
              <a:rPr lang="hu-HU" baseline="0" dirty="0" smtClean="0"/>
              <a:t> </a:t>
            </a:r>
            <a:r>
              <a:rPr lang="hu-HU" dirty="0" smtClean="0"/>
              <a:t>to that of rotation</a:t>
            </a:r>
            <a:r>
              <a:rPr lang="hu-HU" baseline="0" dirty="0" smtClean="0"/>
              <a:t> of matter.</a:t>
            </a:r>
            <a:endParaRPr lang="hu-HU" dirty="0"/>
          </a:p>
        </p:txBody>
      </p:sp>
      <p:sp>
        <p:nvSpPr>
          <p:cNvPr id="4" name="Slide Number Placeholder 3"/>
          <p:cNvSpPr>
            <a:spLocks noGrp="1"/>
          </p:cNvSpPr>
          <p:nvPr>
            <p:ph type="sldNum" sz="quarter" idx="10"/>
          </p:nvPr>
        </p:nvSpPr>
        <p:spPr/>
        <p:txBody>
          <a:bodyPr/>
          <a:lstStyle/>
          <a:p>
            <a:pPr>
              <a:defRPr/>
            </a:pPr>
            <a:fld id="{679CA2D3-D3A3-42BD-B7DE-CA3372DCE304}" type="slidenum">
              <a:rPr lang="hu-HU" smtClean="0"/>
              <a:pPr>
                <a:defRPr/>
              </a:pPr>
              <a:t>79</a:t>
            </a:fld>
            <a:endParaRPr lang="hu-HU"/>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u-HU"/>
          </a:p>
        </p:txBody>
      </p:sp>
      <p:sp>
        <p:nvSpPr>
          <p:cNvPr id="4" name="Slide Number Placeholder 3"/>
          <p:cNvSpPr>
            <a:spLocks noGrp="1"/>
          </p:cNvSpPr>
          <p:nvPr>
            <p:ph type="sldNum" sz="quarter" idx="10"/>
          </p:nvPr>
        </p:nvSpPr>
        <p:spPr/>
        <p:txBody>
          <a:bodyPr/>
          <a:lstStyle/>
          <a:p>
            <a:pPr>
              <a:defRPr/>
            </a:pPr>
            <a:fld id="{679CA2D3-D3A3-42BD-B7DE-CA3372DCE304}" type="slidenum">
              <a:rPr lang="hu-HU" smtClean="0"/>
              <a:pPr>
                <a:defRPr/>
              </a:pPr>
              <a:t>80</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noProof="0" dirty="0" smtClean="0"/>
              <a:t>Axiom 0: Every inertial observer coordinates his world by 4 coordinates,</a:t>
            </a:r>
            <a:r>
              <a:rPr lang="hu-HU" noProof="0" dirty="0" smtClean="0"/>
              <a:t> </a:t>
            </a:r>
            <a:r>
              <a:rPr lang="en-US" noProof="0" dirty="0" smtClean="0"/>
              <a:t>1 time </a:t>
            </a:r>
            <a:r>
              <a:rPr lang="en-US" noProof="0" dirty="0" err="1" smtClean="0"/>
              <a:t>coord</a:t>
            </a:r>
            <a:r>
              <a:rPr lang="en-US" noProof="0" dirty="0" smtClean="0"/>
              <a:t>. and 3 space </a:t>
            </a:r>
            <a:r>
              <a:rPr lang="en-US" noProof="0" dirty="0" err="1" smtClean="0"/>
              <a:t>coord</a:t>
            </a:r>
            <a:r>
              <a:rPr lang="en-US" noProof="0" dirty="0" smtClean="0"/>
              <a:t>.</a:t>
            </a:r>
            <a:r>
              <a:rPr lang="hu-HU" noProof="0" dirty="0" smtClean="0"/>
              <a:t>s</a:t>
            </a:r>
            <a:endParaRPr lang="en-US" noProof="0" dirty="0" smtClean="0"/>
          </a:p>
          <a:p>
            <a:pPr>
              <a:spcBef>
                <a:spcPct val="0"/>
              </a:spcBef>
            </a:pPr>
            <a:r>
              <a:rPr lang="en-US" noProof="0" dirty="0" smtClean="0"/>
              <a:t>This axiom is built into the language</a:t>
            </a:r>
          </a:p>
          <a:p>
            <a:pPr>
              <a:spcBef>
                <a:spcPct val="0"/>
              </a:spcBef>
            </a:pPr>
            <a:r>
              <a:rPr lang="en-US" noProof="0" dirty="0" smtClean="0"/>
              <a:t>Worldview</a:t>
            </a:r>
            <a:endParaRPr lang="hu-HU" noProof="0" dirty="0" smtClean="0"/>
          </a:p>
          <a:p>
            <a:pPr>
              <a:spcBef>
                <a:spcPct val="0"/>
              </a:spcBef>
            </a:pPr>
            <a:r>
              <a:rPr lang="hu-HU" noProof="0" dirty="0" err="1" smtClean="0"/>
              <a:t>Worldline</a:t>
            </a:r>
            <a:r>
              <a:rPr lang="hu-HU" noProof="0" dirty="0" smtClean="0"/>
              <a:t>: body  b  is </a:t>
            </a:r>
            <a:r>
              <a:rPr lang="hu-HU" noProof="0" dirty="0" err="1" smtClean="0"/>
              <a:t>present</a:t>
            </a:r>
            <a:r>
              <a:rPr lang="hu-HU" noProof="0" dirty="0" smtClean="0"/>
              <a:t> </a:t>
            </a:r>
            <a:r>
              <a:rPr lang="hu-HU" noProof="0" dirty="0" err="1" smtClean="0"/>
              <a:t>for</a:t>
            </a:r>
            <a:r>
              <a:rPr lang="hu-HU" noProof="0" dirty="0" smtClean="0"/>
              <a:t> </a:t>
            </a:r>
            <a:r>
              <a:rPr lang="hu-HU" noProof="0" dirty="0" err="1" smtClean="0"/>
              <a:t>observer</a:t>
            </a:r>
            <a:r>
              <a:rPr lang="hu-HU" noProof="0" dirty="0" smtClean="0"/>
              <a:t>  m  </a:t>
            </a:r>
            <a:r>
              <a:rPr lang="hu-HU" noProof="0" dirty="0" err="1" smtClean="0"/>
              <a:t>at</a:t>
            </a:r>
            <a:r>
              <a:rPr lang="hu-HU" noProof="0" dirty="0" smtClean="0"/>
              <a:t> </a:t>
            </a:r>
            <a:r>
              <a:rPr lang="hu-HU" noProof="0" dirty="0" err="1" smtClean="0"/>
              <a:t>these</a:t>
            </a:r>
            <a:r>
              <a:rPr lang="hu-HU" noProof="0" dirty="0" smtClean="0"/>
              <a:t> </a:t>
            </a:r>
            <a:r>
              <a:rPr lang="hu-HU" noProof="0" dirty="0" err="1" smtClean="0"/>
              <a:t>coordinates</a:t>
            </a:r>
            <a:endParaRPr lang="en-US" noProof="0"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849718-1672-4E5F-843C-2CC97F037DAB}" type="slidenum">
              <a:rPr lang="hu-HU"/>
              <a:pPr fontAlgn="base">
                <a:spcBef>
                  <a:spcPct val="0"/>
                </a:spcBef>
                <a:spcAft>
                  <a:spcPct val="0"/>
                </a:spcAft>
              </a:pPr>
              <a:t>8</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noProof="0" dirty="0" smtClean="0"/>
              <a:t>Ordered</a:t>
            </a:r>
            <a:r>
              <a:rPr lang="en-US" baseline="0" noProof="0" dirty="0" smtClean="0"/>
              <a:t> Euclidean</a:t>
            </a:r>
            <a:r>
              <a:rPr lang="en-US" noProof="0" dirty="0" smtClean="0"/>
              <a:t> field means that positive members have square roots.</a:t>
            </a:r>
            <a:r>
              <a:rPr lang="en-US" baseline="0" noProof="0" dirty="0" smtClean="0"/>
              <a:t> </a:t>
            </a:r>
          </a:p>
          <a:p>
            <a:pPr>
              <a:spcBef>
                <a:spcPct val="0"/>
              </a:spcBef>
            </a:pPr>
            <a:r>
              <a:rPr lang="en-US" baseline="0" noProof="0" dirty="0" smtClean="0"/>
              <a:t>They are called Euclidean fields because of their role in </a:t>
            </a:r>
            <a:r>
              <a:rPr lang="en-US" baseline="0" noProof="0" dirty="0" err="1" smtClean="0"/>
              <a:t>Tarski's</a:t>
            </a:r>
            <a:r>
              <a:rPr lang="en-US" baseline="0" noProof="0" dirty="0" smtClean="0"/>
              <a:t> FOL axiomatization of Euclidean geometry.</a:t>
            </a:r>
            <a:endParaRPr lang="hu-HU" baseline="0" noProof="0" dirty="0" smtClean="0"/>
          </a:p>
          <a:p>
            <a:pPr>
              <a:spcBef>
                <a:spcPct val="0"/>
              </a:spcBef>
            </a:pPr>
            <a:r>
              <a:rPr lang="hu-HU" baseline="0" noProof="0" dirty="0" smtClean="0"/>
              <a:t>This is a „mathematical” axiom, physicists use it tacitly.</a:t>
            </a:r>
            <a:endParaRPr lang="en-US" noProof="0"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09292E-36C7-4B77-8D95-8D4640E0E840}" type="slidenum">
              <a:rPr lang="hu-HU"/>
              <a:pPr fontAlgn="base">
                <a:spcBef>
                  <a:spcPct val="0"/>
                </a:spcBef>
                <a:spcAft>
                  <a:spcPct val="0"/>
                </a:spcAft>
              </a:pPr>
              <a:t>9</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0"/>
          <p:cNvSpPr>
            <a:spLocks noGrp="1"/>
          </p:cNvSpPr>
          <p:nvPr>
            <p:ph type="dt" sz="half" idx="10"/>
          </p:nvPr>
        </p:nvSpPr>
        <p:spPr>
          <a:xfrm>
            <a:off x="3933825" y="6429375"/>
            <a:ext cx="4067175" cy="288925"/>
          </a:xfrm>
        </p:spPr>
        <p:txBody>
          <a:bodyPr/>
          <a:lstStyle>
            <a:lvl1pPr algn="l" eaLnBrk="1" latinLnBrk="0" hangingPunct="1">
              <a:defRPr kumimoji="0" sz="1200" dirty="0" smtClean="0">
                <a:solidFill>
                  <a:schemeClr val="accent1">
                    <a:shade val="75000"/>
                  </a:schemeClr>
                </a:solidFill>
              </a:defRPr>
            </a:lvl1pPr>
          </a:lstStyle>
          <a:p>
            <a:pPr>
              <a:defRPr/>
            </a:pPr>
            <a:endParaRPr lang="hu-HU" dirty="0"/>
          </a:p>
        </p:txBody>
      </p:sp>
      <p:sp>
        <p:nvSpPr>
          <p:cNvPr id="6" name="Footer Placeholder 27"/>
          <p:cNvSpPr>
            <a:spLocks noGrp="1"/>
          </p:cNvSpPr>
          <p:nvPr>
            <p:ph type="ftr" sz="quarter" idx="11"/>
          </p:nvPr>
        </p:nvSpPr>
        <p:spPr/>
        <p:txBody>
          <a:bodyPr/>
          <a:lstStyle>
            <a:lvl1pPr algn="l" eaLnBrk="1" latinLnBrk="0" hangingPunct="1">
              <a:defRPr kumimoji="0" sz="1200" dirty="0" smtClean="0">
                <a:solidFill>
                  <a:schemeClr val="accent1">
                    <a:shade val="75000"/>
                  </a:schemeClr>
                </a:solidFill>
              </a:defRPr>
            </a:lvl1pPr>
          </a:lstStyle>
          <a:p>
            <a:pPr>
              <a:defRPr/>
            </a:pPr>
            <a:r>
              <a:rPr lang="en-US" smtClean="0"/>
              <a:t>Relativity Theory and Logic </a:t>
            </a:r>
            <a:endParaRPr lang="hu-HU"/>
          </a:p>
        </p:txBody>
      </p:sp>
      <p:sp>
        <p:nvSpPr>
          <p:cNvPr id="7" name="Slide Number Placeholder 4"/>
          <p:cNvSpPr>
            <a:spLocks noGrp="1"/>
          </p:cNvSpPr>
          <p:nvPr>
            <p:ph type="sldNum" sz="quarter" idx="12"/>
          </p:nvPr>
        </p:nvSpPr>
        <p:spPr>
          <a:xfrm>
            <a:off x="8229600" y="6429375"/>
            <a:ext cx="762000" cy="292100"/>
          </a:xfrm>
        </p:spPr>
        <p:txBody>
          <a:bodyPr/>
          <a:lstStyle>
            <a:lvl1pPr marL="0" algn="r" defTabSz="914400" rtl="0" eaLnBrk="1" latinLnBrk="0" hangingPunct="1">
              <a:defRPr kumimoji="0" lang="hu-HU" sz="1200" kern="1200" dirty="0" smtClean="0">
                <a:solidFill>
                  <a:schemeClr val="accent1">
                    <a:shade val="75000"/>
                  </a:schemeClr>
                </a:solidFill>
                <a:latin typeface="+mn-lt"/>
                <a:ea typeface="+mn-ea"/>
                <a:cs typeface="+mn-cs"/>
              </a:defRPr>
            </a:lvl1pPr>
          </a:lstStyle>
          <a:p>
            <a:pPr>
              <a:defRPr/>
            </a:pPr>
            <a:r>
              <a:rPr/>
              <a:t>Page: </a:t>
            </a:r>
            <a:fld id="{D9846F9F-7910-4545-B5CF-85CFA9725E12}"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lgn="l" eaLnBrk="1" latinLnBrk="0" hangingPunct="1">
              <a:defRPr kumimoji="0" sz="1200" dirty="0" smtClean="0">
                <a:solidFill>
                  <a:schemeClr val="accent1">
                    <a:shade val="75000"/>
                  </a:schemeClr>
                </a:solidFill>
              </a:defRPr>
            </a:lvl1pPr>
          </a:lstStyle>
          <a:p>
            <a:pPr>
              <a:defRPr/>
            </a:pPr>
            <a:endParaRPr lang="hu-HU" dirty="0"/>
          </a:p>
        </p:txBody>
      </p:sp>
      <p:sp>
        <p:nvSpPr>
          <p:cNvPr id="5" name="Footer Placeholder 27"/>
          <p:cNvSpPr>
            <a:spLocks noGrp="1"/>
          </p:cNvSpPr>
          <p:nvPr>
            <p:ph type="ftr" sz="quarter" idx="11"/>
          </p:nvPr>
        </p:nvSpPr>
        <p:spPr/>
        <p:txBody>
          <a:bodyPr/>
          <a:lstStyle>
            <a:lvl1pPr algn="l" eaLnBrk="1" latinLnBrk="0" hangingPunct="1">
              <a:defRPr kumimoji="0" sz="1200" dirty="0" smtClean="0">
                <a:solidFill>
                  <a:schemeClr val="accent1">
                    <a:shade val="75000"/>
                  </a:schemeClr>
                </a:solidFill>
              </a:defRPr>
            </a:lvl1pPr>
          </a:lstStyle>
          <a:p>
            <a:pPr>
              <a:defRPr/>
            </a:pPr>
            <a:r>
              <a:rPr lang="en-US" smtClean="0"/>
              <a:t>Relativity Theory and Logic </a:t>
            </a:r>
            <a:endParaRPr lang="hu-HU"/>
          </a:p>
        </p:txBody>
      </p:sp>
      <p:sp>
        <p:nvSpPr>
          <p:cNvPr id="6" name="Slide Number Placeholder 4"/>
          <p:cNvSpPr>
            <a:spLocks noGrp="1"/>
          </p:cNvSpPr>
          <p:nvPr>
            <p:ph type="sldNum" sz="quarter" idx="12"/>
          </p:nvPr>
        </p:nvSpPr>
        <p:spPr>
          <a:xfrm>
            <a:off x="8229600" y="6429375"/>
            <a:ext cx="762000" cy="292100"/>
          </a:xfrm>
        </p:spPr>
        <p:txBody>
          <a:bodyPr/>
          <a:lstStyle>
            <a:lvl1pPr marL="0" algn="r" defTabSz="914400" rtl="0" eaLnBrk="1" latinLnBrk="0" hangingPunct="1">
              <a:defRPr kumimoji="0" lang="hu-HU" sz="1200" kern="1200" dirty="0" smtClean="0">
                <a:solidFill>
                  <a:schemeClr val="accent1">
                    <a:shade val="75000"/>
                  </a:schemeClr>
                </a:solidFill>
                <a:latin typeface="+mn-lt"/>
                <a:ea typeface="+mn-ea"/>
                <a:cs typeface="+mn-cs"/>
              </a:defRPr>
            </a:lvl1pPr>
          </a:lstStyle>
          <a:p>
            <a:pPr>
              <a:defRPr/>
            </a:pPr>
            <a:r>
              <a:rPr/>
              <a:t>Page: </a:t>
            </a:r>
            <a:fld id="{F5912851-5C0E-40CF-9EFE-341F49962A90}"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lgn="l" eaLnBrk="1" latinLnBrk="0" hangingPunct="1">
              <a:defRPr kumimoji="0" sz="1200" dirty="0" smtClean="0">
                <a:solidFill>
                  <a:schemeClr val="accent1">
                    <a:shade val="75000"/>
                  </a:schemeClr>
                </a:solidFill>
              </a:defRPr>
            </a:lvl1pPr>
          </a:lstStyle>
          <a:p>
            <a:pPr>
              <a:defRPr/>
            </a:pPr>
            <a:endParaRPr lang="hu-HU" dirty="0"/>
          </a:p>
        </p:txBody>
      </p:sp>
      <p:sp>
        <p:nvSpPr>
          <p:cNvPr id="5" name="Footer Placeholder 27"/>
          <p:cNvSpPr>
            <a:spLocks noGrp="1"/>
          </p:cNvSpPr>
          <p:nvPr>
            <p:ph type="ftr" sz="quarter" idx="11"/>
          </p:nvPr>
        </p:nvSpPr>
        <p:spPr/>
        <p:txBody>
          <a:bodyPr/>
          <a:lstStyle>
            <a:lvl1pPr algn="l" eaLnBrk="1" latinLnBrk="0" hangingPunct="1">
              <a:defRPr kumimoji="0" sz="1200" dirty="0" smtClean="0">
                <a:solidFill>
                  <a:schemeClr val="accent1">
                    <a:shade val="75000"/>
                  </a:schemeClr>
                </a:solidFill>
              </a:defRPr>
            </a:lvl1pPr>
          </a:lstStyle>
          <a:p>
            <a:pPr>
              <a:defRPr/>
            </a:pPr>
            <a:r>
              <a:rPr lang="en-US" smtClean="0"/>
              <a:t>Relativity Theory and Logic </a:t>
            </a:r>
            <a:endParaRPr lang="hu-HU"/>
          </a:p>
        </p:txBody>
      </p:sp>
      <p:sp>
        <p:nvSpPr>
          <p:cNvPr id="6" name="Slide Number Placeholder 4"/>
          <p:cNvSpPr>
            <a:spLocks noGrp="1"/>
          </p:cNvSpPr>
          <p:nvPr>
            <p:ph type="sldNum" sz="quarter" idx="12"/>
          </p:nvPr>
        </p:nvSpPr>
        <p:spPr>
          <a:xfrm>
            <a:off x="8229600" y="6429375"/>
            <a:ext cx="762000" cy="292100"/>
          </a:xfrm>
        </p:spPr>
        <p:txBody>
          <a:bodyPr/>
          <a:lstStyle>
            <a:lvl1pPr marL="0" algn="r" defTabSz="914400" rtl="0" eaLnBrk="1" latinLnBrk="0" hangingPunct="1">
              <a:defRPr kumimoji="0" lang="hu-HU" sz="1200" kern="1200" dirty="0" smtClean="0">
                <a:solidFill>
                  <a:schemeClr val="accent1">
                    <a:shade val="75000"/>
                  </a:schemeClr>
                </a:solidFill>
                <a:latin typeface="+mn-lt"/>
                <a:ea typeface="+mn-ea"/>
                <a:cs typeface="+mn-cs"/>
              </a:defRPr>
            </a:lvl1pPr>
          </a:lstStyle>
          <a:p>
            <a:pPr>
              <a:defRPr/>
            </a:pPr>
            <a:r>
              <a:rPr/>
              <a:t>Page: </a:t>
            </a:r>
            <a:fld id="{B319495C-FB06-4550-B5E8-D726899E8275}"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a:xfrm>
            <a:off x="3800475" y="6429375"/>
            <a:ext cx="4219575" cy="288925"/>
          </a:xfrm>
        </p:spPr>
        <p:txBody>
          <a:bodyPr/>
          <a:lstStyle>
            <a:lvl1pPr algn="l" eaLnBrk="1" latinLnBrk="0" hangingPunct="1">
              <a:defRPr kumimoji="0" sz="1200" dirty="0" smtClean="0">
                <a:solidFill>
                  <a:schemeClr val="accent1">
                    <a:shade val="75000"/>
                  </a:schemeClr>
                </a:solidFill>
              </a:defRPr>
            </a:lvl1pPr>
          </a:lstStyle>
          <a:p>
            <a:pPr>
              <a:defRPr/>
            </a:pPr>
            <a:endParaRPr lang="hu-HU" dirty="0"/>
          </a:p>
        </p:txBody>
      </p:sp>
      <p:sp>
        <p:nvSpPr>
          <p:cNvPr id="5" name="Footer Placeholder 27"/>
          <p:cNvSpPr>
            <a:spLocks noGrp="1"/>
          </p:cNvSpPr>
          <p:nvPr>
            <p:ph type="ftr" sz="quarter" idx="11"/>
          </p:nvPr>
        </p:nvSpPr>
        <p:spPr/>
        <p:txBody>
          <a:bodyPr/>
          <a:lstStyle>
            <a:lvl1pPr algn="l" eaLnBrk="1" latinLnBrk="0" hangingPunct="1">
              <a:defRPr kumimoji="0" sz="1200" dirty="0" smtClean="0">
                <a:solidFill>
                  <a:schemeClr val="accent1">
                    <a:shade val="75000"/>
                  </a:schemeClr>
                </a:solidFill>
              </a:defRPr>
            </a:lvl1pPr>
          </a:lstStyle>
          <a:p>
            <a:pPr>
              <a:defRPr/>
            </a:pPr>
            <a:r>
              <a:rPr lang="en-US" smtClean="0"/>
              <a:t>Relativity Theory and Logic </a:t>
            </a:r>
            <a:endParaRPr lang="hu-HU"/>
          </a:p>
        </p:txBody>
      </p:sp>
      <p:sp>
        <p:nvSpPr>
          <p:cNvPr id="6" name="Slide Number Placeholder 4"/>
          <p:cNvSpPr>
            <a:spLocks noGrp="1"/>
          </p:cNvSpPr>
          <p:nvPr>
            <p:ph type="sldNum" sz="quarter" idx="12"/>
          </p:nvPr>
        </p:nvSpPr>
        <p:spPr>
          <a:xfrm>
            <a:off x="8229600" y="6429375"/>
            <a:ext cx="762000" cy="292100"/>
          </a:xfrm>
        </p:spPr>
        <p:txBody>
          <a:bodyPr/>
          <a:lstStyle>
            <a:lvl1pPr marL="0" algn="r" defTabSz="914400" rtl="0" eaLnBrk="1" latinLnBrk="0" hangingPunct="1">
              <a:defRPr kumimoji="0" lang="hu-HU" sz="1200" kern="1200" dirty="0" smtClean="0">
                <a:solidFill>
                  <a:schemeClr val="accent1">
                    <a:shade val="75000"/>
                  </a:schemeClr>
                </a:solidFill>
                <a:latin typeface="+mn-lt"/>
                <a:ea typeface="+mn-ea"/>
                <a:cs typeface="+mn-cs"/>
              </a:defRPr>
            </a:lvl1pPr>
          </a:lstStyle>
          <a:p>
            <a:pPr>
              <a:defRPr/>
            </a:pPr>
            <a:r>
              <a:rPr/>
              <a:t>Page: </a:t>
            </a:r>
            <a:fld id="{277E8C10-15AE-4CA2-BB30-4F2793F59FF9}" type="slidenum">
              <a:rPr/>
              <a:pPr>
                <a:defRPr/>
              </a:pPr>
              <a:t>‹#›</a:t>
            </a:fld>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0"/>
          <p:cNvSpPr>
            <a:spLocks noGrp="1"/>
          </p:cNvSpPr>
          <p:nvPr>
            <p:ph type="dt" sz="half" idx="10"/>
          </p:nvPr>
        </p:nvSpPr>
        <p:spPr/>
        <p:txBody>
          <a:bodyPr/>
          <a:lstStyle>
            <a:lvl1pPr algn="l" eaLnBrk="1" latinLnBrk="0" hangingPunct="1">
              <a:defRPr kumimoji="0" sz="1200" dirty="0" smtClean="0">
                <a:solidFill>
                  <a:schemeClr val="accent1">
                    <a:shade val="75000"/>
                  </a:schemeClr>
                </a:solidFill>
              </a:defRPr>
            </a:lvl1pPr>
          </a:lstStyle>
          <a:p>
            <a:pPr>
              <a:defRPr/>
            </a:pPr>
            <a:endParaRPr lang="hu-HU" dirty="0"/>
          </a:p>
        </p:txBody>
      </p:sp>
      <p:sp>
        <p:nvSpPr>
          <p:cNvPr id="7" name="Footer Placeholder 27"/>
          <p:cNvSpPr>
            <a:spLocks noGrp="1"/>
          </p:cNvSpPr>
          <p:nvPr>
            <p:ph type="ftr" sz="quarter" idx="11"/>
          </p:nvPr>
        </p:nvSpPr>
        <p:spPr/>
        <p:txBody>
          <a:bodyPr/>
          <a:lstStyle>
            <a:lvl1pPr algn="l" eaLnBrk="1" latinLnBrk="0" hangingPunct="1">
              <a:defRPr kumimoji="0" sz="1200" dirty="0" smtClean="0">
                <a:solidFill>
                  <a:schemeClr val="accent1">
                    <a:shade val="75000"/>
                  </a:schemeClr>
                </a:solidFill>
              </a:defRPr>
            </a:lvl1pPr>
          </a:lstStyle>
          <a:p>
            <a:pPr>
              <a:defRPr/>
            </a:pPr>
            <a:r>
              <a:rPr lang="en-US" smtClean="0"/>
              <a:t>Relativity Theory and Logic </a:t>
            </a:r>
            <a:endParaRPr lang="hu-HU"/>
          </a:p>
        </p:txBody>
      </p:sp>
      <p:sp>
        <p:nvSpPr>
          <p:cNvPr id="9" name="Slide Number Placeholder 4"/>
          <p:cNvSpPr>
            <a:spLocks noGrp="1"/>
          </p:cNvSpPr>
          <p:nvPr>
            <p:ph type="sldNum" sz="quarter" idx="12"/>
          </p:nvPr>
        </p:nvSpPr>
        <p:spPr>
          <a:xfrm>
            <a:off x="8229600" y="6429375"/>
            <a:ext cx="762000" cy="292100"/>
          </a:xfrm>
        </p:spPr>
        <p:txBody>
          <a:bodyPr/>
          <a:lstStyle>
            <a:lvl1pPr marL="0" algn="r" defTabSz="914400" rtl="0" eaLnBrk="1" latinLnBrk="0" hangingPunct="1">
              <a:defRPr kumimoji="0" lang="hu-HU" sz="1200" kern="1200" dirty="0" smtClean="0">
                <a:solidFill>
                  <a:schemeClr val="accent1">
                    <a:shade val="75000"/>
                  </a:schemeClr>
                </a:solidFill>
                <a:latin typeface="+mn-lt"/>
                <a:ea typeface="+mn-ea"/>
                <a:cs typeface="+mn-cs"/>
              </a:defRPr>
            </a:lvl1pPr>
          </a:lstStyle>
          <a:p>
            <a:pPr>
              <a:defRPr/>
            </a:pPr>
            <a:r>
              <a:rPr/>
              <a:t>Page: </a:t>
            </a:r>
            <a:fld id="{25F3F156-C24D-405E-8C9C-45D853BB7520}"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lgn="l" eaLnBrk="1" latinLnBrk="0" hangingPunct="1">
              <a:defRPr kumimoji="0" sz="1200" dirty="0" smtClean="0">
                <a:solidFill>
                  <a:schemeClr val="accent1">
                    <a:shade val="75000"/>
                  </a:schemeClr>
                </a:solidFill>
              </a:defRPr>
            </a:lvl1pPr>
          </a:lstStyle>
          <a:p>
            <a:pPr>
              <a:defRPr/>
            </a:pPr>
            <a:endParaRPr lang="hu-HU" dirty="0"/>
          </a:p>
        </p:txBody>
      </p:sp>
      <p:sp>
        <p:nvSpPr>
          <p:cNvPr id="6" name="Footer Placeholder 27"/>
          <p:cNvSpPr>
            <a:spLocks noGrp="1"/>
          </p:cNvSpPr>
          <p:nvPr>
            <p:ph type="ftr" sz="quarter" idx="11"/>
          </p:nvPr>
        </p:nvSpPr>
        <p:spPr/>
        <p:txBody>
          <a:bodyPr/>
          <a:lstStyle>
            <a:lvl1pPr algn="l" eaLnBrk="1" latinLnBrk="0" hangingPunct="1">
              <a:defRPr kumimoji="0" sz="1200" dirty="0" smtClean="0">
                <a:solidFill>
                  <a:schemeClr val="accent1">
                    <a:shade val="75000"/>
                  </a:schemeClr>
                </a:solidFill>
              </a:defRPr>
            </a:lvl1pPr>
          </a:lstStyle>
          <a:p>
            <a:pPr>
              <a:defRPr/>
            </a:pPr>
            <a:r>
              <a:rPr lang="en-US" smtClean="0"/>
              <a:t>Relativity Theory and Logic </a:t>
            </a:r>
            <a:endParaRPr lang="hu-HU"/>
          </a:p>
        </p:txBody>
      </p:sp>
      <p:sp>
        <p:nvSpPr>
          <p:cNvPr id="7" name="Slide Number Placeholder 4"/>
          <p:cNvSpPr>
            <a:spLocks noGrp="1"/>
          </p:cNvSpPr>
          <p:nvPr>
            <p:ph type="sldNum" sz="quarter" idx="12"/>
          </p:nvPr>
        </p:nvSpPr>
        <p:spPr>
          <a:xfrm>
            <a:off x="8229600" y="6429375"/>
            <a:ext cx="762000" cy="292100"/>
          </a:xfrm>
        </p:spPr>
        <p:txBody>
          <a:bodyPr/>
          <a:lstStyle>
            <a:lvl1pPr marL="0" algn="r" defTabSz="914400" rtl="0" eaLnBrk="1" latinLnBrk="0" hangingPunct="1">
              <a:defRPr kumimoji="0" lang="hu-HU" sz="1200" kern="1200" dirty="0" smtClean="0">
                <a:solidFill>
                  <a:schemeClr val="accent1">
                    <a:shade val="75000"/>
                  </a:schemeClr>
                </a:solidFill>
                <a:latin typeface="+mn-lt"/>
                <a:ea typeface="+mn-ea"/>
                <a:cs typeface="+mn-cs"/>
              </a:defRPr>
            </a:lvl1pPr>
          </a:lstStyle>
          <a:p>
            <a:pPr>
              <a:defRPr/>
            </a:pPr>
            <a:r>
              <a:rPr/>
              <a:t>Page: </a:t>
            </a:r>
            <a:fld id="{41A35582-EA86-4600-852D-343417D78FC6}"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0"/>
          <p:cNvSpPr>
            <a:spLocks noGrp="1"/>
          </p:cNvSpPr>
          <p:nvPr>
            <p:ph type="dt" sz="half" idx="10"/>
          </p:nvPr>
        </p:nvSpPr>
        <p:spPr/>
        <p:txBody>
          <a:bodyPr/>
          <a:lstStyle>
            <a:lvl1pPr algn="l" eaLnBrk="1" latinLnBrk="0" hangingPunct="1">
              <a:defRPr kumimoji="0" sz="1200" dirty="0" smtClean="0">
                <a:solidFill>
                  <a:schemeClr val="accent1">
                    <a:shade val="75000"/>
                  </a:schemeClr>
                </a:solidFill>
              </a:defRPr>
            </a:lvl1pPr>
          </a:lstStyle>
          <a:p>
            <a:pPr>
              <a:defRPr/>
            </a:pPr>
            <a:endParaRPr lang="hu-HU" dirty="0"/>
          </a:p>
        </p:txBody>
      </p:sp>
      <p:sp>
        <p:nvSpPr>
          <p:cNvPr id="9" name="Footer Placeholder 27"/>
          <p:cNvSpPr>
            <a:spLocks noGrp="1"/>
          </p:cNvSpPr>
          <p:nvPr>
            <p:ph type="ftr" sz="quarter" idx="11"/>
          </p:nvPr>
        </p:nvSpPr>
        <p:spPr/>
        <p:txBody>
          <a:bodyPr/>
          <a:lstStyle>
            <a:lvl1pPr algn="l" eaLnBrk="1" latinLnBrk="0" hangingPunct="1">
              <a:defRPr kumimoji="0" sz="1200" dirty="0" smtClean="0">
                <a:solidFill>
                  <a:schemeClr val="accent1">
                    <a:shade val="75000"/>
                  </a:schemeClr>
                </a:solidFill>
              </a:defRPr>
            </a:lvl1pPr>
          </a:lstStyle>
          <a:p>
            <a:pPr>
              <a:defRPr/>
            </a:pPr>
            <a:r>
              <a:rPr lang="en-US" smtClean="0"/>
              <a:t>Relativity Theory and Logic </a:t>
            </a:r>
            <a:endParaRPr lang="hu-HU"/>
          </a:p>
        </p:txBody>
      </p:sp>
      <p:sp>
        <p:nvSpPr>
          <p:cNvPr id="10" name="Slide Number Placeholder 4"/>
          <p:cNvSpPr>
            <a:spLocks noGrp="1"/>
          </p:cNvSpPr>
          <p:nvPr>
            <p:ph type="sldNum" sz="quarter" idx="12"/>
          </p:nvPr>
        </p:nvSpPr>
        <p:spPr>
          <a:xfrm>
            <a:off x="8229600" y="6429375"/>
            <a:ext cx="762000" cy="292100"/>
          </a:xfrm>
        </p:spPr>
        <p:txBody>
          <a:bodyPr/>
          <a:lstStyle>
            <a:lvl1pPr marL="0" algn="r" defTabSz="914400" rtl="0" eaLnBrk="1" latinLnBrk="0" hangingPunct="1">
              <a:defRPr kumimoji="0" lang="hu-HU" sz="1200" kern="1200" dirty="0" smtClean="0">
                <a:solidFill>
                  <a:schemeClr val="accent1">
                    <a:shade val="75000"/>
                  </a:schemeClr>
                </a:solidFill>
                <a:latin typeface="+mn-lt"/>
                <a:ea typeface="+mn-ea"/>
                <a:cs typeface="+mn-cs"/>
              </a:defRPr>
            </a:lvl1pPr>
          </a:lstStyle>
          <a:p>
            <a:pPr>
              <a:defRPr/>
            </a:pPr>
            <a:r>
              <a:rPr/>
              <a:t>Page: </a:t>
            </a:r>
            <a:fld id="{856FC0CE-0411-4EA0-8CDC-F2C71BD71E3B}"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lgn="l" eaLnBrk="1" latinLnBrk="0" hangingPunct="1">
              <a:defRPr kumimoji="0" sz="1200" dirty="0" smtClean="0">
                <a:solidFill>
                  <a:schemeClr val="accent1">
                    <a:shade val="75000"/>
                  </a:schemeClr>
                </a:solidFill>
              </a:defRPr>
            </a:lvl1pPr>
          </a:lstStyle>
          <a:p>
            <a:pPr>
              <a:defRPr/>
            </a:pPr>
            <a:endParaRPr lang="hu-HU" dirty="0"/>
          </a:p>
        </p:txBody>
      </p:sp>
      <p:sp>
        <p:nvSpPr>
          <p:cNvPr id="4" name="Footer Placeholder 27"/>
          <p:cNvSpPr>
            <a:spLocks noGrp="1"/>
          </p:cNvSpPr>
          <p:nvPr>
            <p:ph type="ftr" sz="quarter" idx="11"/>
          </p:nvPr>
        </p:nvSpPr>
        <p:spPr/>
        <p:txBody>
          <a:bodyPr/>
          <a:lstStyle>
            <a:lvl1pPr algn="l" eaLnBrk="1" latinLnBrk="0" hangingPunct="1">
              <a:defRPr kumimoji="0" sz="1200" dirty="0" smtClean="0">
                <a:solidFill>
                  <a:schemeClr val="accent1">
                    <a:shade val="75000"/>
                  </a:schemeClr>
                </a:solidFill>
              </a:defRPr>
            </a:lvl1pPr>
          </a:lstStyle>
          <a:p>
            <a:pPr>
              <a:defRPr/>
            </a:pPr>
            <a:r>
              <a:rPr lang="en-US" smtClean="0"/>
              <a:t>Relativity Theory and Logic </a:t>
            </a:r>
            <a:endParaRPr lang="hu-HU"/>
          </a:p>
        </p:txBody>
      </p:sp>
      <p:sp>
        <p:nvSpPr>
          <p:cNvPr id="5" name="Slide Number Placeholder 4"/>
          <p:cNvSpPr>
            <a:spLocks noGrp="1"/>
          </p:cNvSpPr>
          <p:nvPr>
            <p:ph type="sldNum" sz="quarter" idx="12"/>
          </p:nvPr>
        </p:nvSpPr>
        <p:spPr>
          <a:xfrm>
            <a:off x="8229600" y="6429375"/>
            <a:ext cx="762000" cy="292100"/>
          </a:xfrm>
        </p:spPr>
        <p:txBody>
          <a:bodyPr/>
          <a:lstStyle>
            <a:lvl1pPr marL="0" algn="r" defTabSz="914400" rtl="0" eaLnBrk="1" latinLnBrk="0" hangingPunct="1">
              <a:defRPr kumimoji="0" lang="hu-HU" sz="1200" kern="1200" dirty="0" smtClean="0">
                <a:solidFill>
                  <a:schemeClr val="accent1">
                    <a:shade val="75000"/>
                  </a:schemeClr>
                </a:solidFill>
                <a:latin typeface="+mn-lt"/>
                <a:ea typeface="+mn-ea"/>
                <a:cs typeface="+mn-cs"/>
              </a:defRPr>
            </a:lvl1pPr>
          </a:lstStyle>
          <a:p>
            <a:pPr>
              <a:defRPr/>
            </a:pPr>
            <a:r>
              <a:rPr/>
              <a:t>Page: </a:t>
            </a:r>
            <a:fld id="{C40D8493-2B67-4963-8C7E-1F8164CED939}"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0"/>
          <p:cNvSpPr>
            <a:spLocks noGrp="1"/>
          </p:cNvSpPr>
          <p:nvPr>
            <p:ph type="dt" sz="half" idx="10"/>
          </p:nvPr>
        </p:nvSpPr>
        <p:spPr/>
        <p:txBody>
          <a:bodyPr/>
          <a:lstStyle>
            <a:lvl1pPr algn="l" eaLnBrk="1" latinLnBrk="0" hangingPunct="1">
              <a:defRPr kumimoji="0" sz="1200" dirty="0" smtClean="0">
                <a:solidFill>
                  <a:schemeClr val="accent1">
                    <a:shade val="75000"/>
                  </a:schemeClr>
                </a:solidFill>
              </a:defRPr>
            </a:lvl1pPr>
          </a:lstStyle>
          <a:p>
            <a:pPr>
              <a:defRPr/>
            </a:pPr>
            <a:endParaRPr lang="hu-HU" dirty="0"/>
          </a:p>
        </p:txBody>
      </p:sp>
      <p:sp>
        <p:nvSpPr>
          <p:cNvPr id="3" name="Footer Placeholder 27"/>
          <p:cNvSpPr>
            <a:spLocks noGrp="1"/>
          </p:cNvSpPr>
          <p:nvPr>
            <p:ph type="ftr" sz="quarter" idx="11"/>
          </p:nvPr>
        </p:nvSpPr>
        <p:spPr/>
        <p:txBody>
          <a:bodyPr/>
          <a:lstStyle>
            <a:lvl1pPr algn="l" eaLnBrk="1" latinLnBrk="0" hangingPunct="1">
              <a:defRPr kumimoji="0" sz="1200" dirty="0" smtClean="0">
                <a:solidFill>
                  <a:schemeClr val="accent1">
                    <a:shade val="75000"/>
                  </a:schemeClr>
                </a:solidFill>
              </a:defRPr>
            </a:lvl1pPr>
          </a:lstStyle>
          <a:p>
            <a:pPr>
              <a:defRPr/>
            </a:pPr>
            <a:r>
              <a:rPr lang="en-US" smtClean="0"/>
              <a:t>Relativity Theory and Logic </a:t>
            </a:r>
            <a:endParaRPr lang="hu-HU"/>
          </a:p>
        </p:txBody>
      </p:sp>
      <p:sp>
        <p:nvSpPr>
          <p:cNvPr id="4" name="Slide Number Placeholder 4"/>
          <p:cNvSpPr>
            <a:spLocks noGrp="1"/>
          </p:cNvSpPr>
          <p:nvPr>
            <p:ph type="sldNum" sz="quarter" idx="12"/>
          </p:nvPr>
        </p:nvSpPr>
        <p:spPr>
          <a:xfrm>
            <a:off x="8229600" y="6429375"/>
            <a:ext cx="762000" cy="292100"/>
          </a:xfrm>
        </p:spPr>
        <p:txBody>
          <a:bodyPr/>
          <a:lstStyle>
            <a:lvl1pPr marL="0" algn="r" defTabSz="914400" rtl="0" eaLnBrk="1" latinLnBrk="0" hangingPunct="1">
              <a:defRPr kumimoji="0" lang="hu-HU" sz="1200" kern="1200" dirty="0" smtClean="0">
                <a:solidFill>
                  <a:schemeClr val="accent1">
                    <a:shade val="75000"/>
                  </a:schemeClr>
                </a:solidFill>
                <a:latin typeface="+mn-lt"/>
                <a:ea typeface="+mn-ea"/>
                <a:cs typeface="+mn-cs"/>
              </a:defRPr>
            </a:lvl1pPr>
          </a:lstStyle>
          <a:p>
            <a:pPr>
              <a:defRPr/>
            </a:pPr>
            <a:r>
              <a:rPr/>
              <a:t>Page: </a:t>
            </a:r>
            <a:fld id="{916C16D8-DF41-4A11-9688-94A4AF4B846A}"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0"/>
          <p:cNvSpPr>
            <a:spLocks noGrp="1"/>
          </p:cNvSpPr>
          <p:nvPr>
            <p:ph type="dt" sz="half" idx="10"/>
          </p:nvPr>
        </p:nvSpPr>
        <p:spPr>
          <a:xfrm>
            <a:off x="3810000" y="6438900"/>
            <a:ext cx="4105275" cy="288925"/>
          </a:xfrm>
        </p:spPr>
        <p:txBody>
          <a:bodyPr/>
          <a:lstStyle>
            <a:lvl1pPr algn="l" eaLnBrk="1" latinLnBrk="0" hangingPunct="1">
              <a:defRPr kumimoji="0" sz="1200" dirty="0" smtClean="0">
                <a:solidFill>
                  <a:schemeClr val="accent1">
                    <a:shade val="75000"/>
                  </a:schemeClr>
                </a:solidFill>
              </a:defRPr>
            </a:lvl1pPr>
          </a:lstStyle>
          <a:p>
            <a:pPr>
              <a:defRPr/>
            </a:pPr>
            <a:endParaRPr lang="hu-HU" dirty="0"/>
          </a:p>
        </p:txBody>
      </p:sp>
      <p:sp>
        <p:nvSpPr>
          <p:cNvPr id="7" name="Footer Placeholder 27"/>
          <p:cNvSpPr>
            <a:spLocks noGrp="1"/>
          </p:cNvSpPr>
          <p:nvPr>
            <p:ph type="ftr" sz="quarter" idx="11"/>
          </p:nvPr>
        </p:nvSpPr>
        <p:spPr/>
        <p:txBody>
          <a:bodyPr/>
          <a:lstStyle>
            <a:lvl1pPr algn="l" eaLnBrk="1" latinLnBrk="0" hangingPunct="1">
              <a:defRPr kumimoji="0" sz="1200" dirty="0" smtClean="0">
                <a:solidFill>
                  <a:schemeClr val="accent1">
                    <a:shade val="75000"/>
                  </a:schemeClr>
                </a:solidFill>
              </a:defRPr>
            </a:lvl1pPr>
          </a:lstStyle>
          <a:p>
            <a:pPr>
              <a:defRPr/>
            </a:pPr>
            <a:r>
              <a:rPr lang="en-US" smtClean="0"/>
              <a:t>Relativity Theory and Logic </a:t>
            </a:r>
            <a:endParaRPr lang="hu-HU"/>
          </a:p>
        </p:txBody>
      </p:sp>
      <p:sp>
        <p:nvSpPr>
          <p:cNvPr id="8" name="Slide Number Placeholder 4"/>
          <p:cNvSpPr>
            <a:spLocks noGrp="1"/>
          </p:cNvSpPr>
          <p:nvPr>
            <p:ph type="sldNum" sz="quarter" idx="12"/>
          </p:nvPr>
        </p:nvSpPr>
        <p:spPr>
          <a:xfrm>
            <a:off x="8229600" y="6429375"/>
            <a:ext cx="762000" cy="292100"/>
          </a:xfrm>
        </p:spPr>
        <p:txBody>
          <a:bodyPr/>
          <a:lstStyle>
            <a:lvl1pPr marL="0" algn="r" defTabSz="914400" rtl="0" eaLnBrk="1" latinLnBrk="0" hangingPunct="1">
              <a:defRPr kumimoji="0" lang="hu-HU" sz="1200" kern="1200" dirty="0" smtClean="0">
                <a:solidFill>
                  <a:schemeClr val="accent1">
                    <a:shade val="75000"/>
                  </a:schemeClr>
                </a:solidFill>
                <a:latin typeface="+mn-lt"/>
                <a:ea typeface="+mn-ea"/>
                <a:cs typeface="+mn-cs"/>
              </a:defRPr>
            </a:lvl1pPr>
          </a:lstStyle>
          <a:p>
            <a:pPr>
              <a:defRPr/>
            </a:pPr>
            <a:r>
              <a:rPr/>
              <a:t>Page: </a:t>
            </a:r>
            <a:fld id="{D19ACD1A-A856-4B3A-A779-987E6FCB1CC5}"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0"/>
          <p:cNvSpPr>
            <a:spLocks noGrp="1"/>
          </p:cNvSpPr>
          <p:nvPr>
            <p:ph type="dt" sz="half" idx="10"/>
          </p:nvPr>
        </p:nvSpPr>
        <p:spPr/>
        <p:txBody>
          <a:bodyPr/>
          <a:lstStyle>
            <a:lvl1pPr algn="l" eaLnBrk="1" latinLnBrk="0" hangingPunct="1">
              <a:defRPr kumimoji="0" sz="1200" dirty="0" smtClean="0">
                <a:solidFill>
                  <a:schemeClr val="accent1">
                    <a:shade val="75000"/>
                  </a:schemeClr>
                </a:solidFill>
              </a:defRPr>
            </a:lvl1pPr>
          </a:lstStyle>
          <a:p>
            <a:pPr>
              <a:defRPr/>
            </a:pPr>
            <a:endParaRPr lang="hu-HU" dirty="0"/>
          </a:p>
        </p:txBody>
      </p:sp>
      <p:sp>
        <p:nvSpPr>
          <p:cNvPr id="6" name="Footer Placeholder 27"/>
          <p:cNvSpPr>
            <a:spLocks noGrp="1"/>
          </p:cNvSpPr>
          <p:nvPr>
            <p:ph type="ftr" sz="quarter" idx="11"/>
          </p:nvPr>
        </p:nvSpPr>
        <p:spPr/>
        <p:txBody>
          <a:bodyPr/>
          <a:lstStyle>
            <a:lvl1pPr algn="l" eaLnBrk="1" latinLnBrk="0" hangingPunct="1">
              <a:defRPr kumimoji="0" sz="1200" dirty="0" smtClean="0">
                <a:solidFill>
                  <a:schemeClr val="accent1">
                    <a:shade val="75000"/>
                  </a:schemeClr>
                </a:solidFill>
              </a:defRPr>
            </a:lvl1pPr>
          </a:lstStyle>
          <a:p>
            <a:pPr>
              <a:defRPr/>
            </a:pPr>
            <a:r>
              <a:rPr lang="en-US" smtClean="0"/>
              <a:t>Relativity Theory and Logic </a:t>
            </a:r>
            <a:endParaRPr lang="hu-HU"/>
          </a:p>
        </p:txBody>
      </p:sp>
      <p:sp>
        <p:nvSpPr>
          <p:cNvPr id="7" name="Slide Number Placeholder 4"/>
          <p:cNvSpPr>
            <a:spLocks noGrp="1"/>
          </p:cNvSpPr>
          <p:nvPr>
            <p:ph type="sldNum" sz="quarter" idx="12"/>
          </p:nvPr>
        </p:nvSpPr>
        <p:spPr>
          <a:xfrm>
            <a:off x="8229600" y="6429375"/>
            <a:ext cx="762000" cy="292100"/>
          </a:xfrm>
        </p:spPr>
        <p:txBody>
          <a:bodyPr/>
          <a:lstStyle>
            <a:lvl1pPr marL="0" algn="r" defTabSz="914400" rtl="0" eaLnBrk="1" latinLnBrk="0" hangingPunct="1">
              <a:defRPr kumimoji="0" lang="hu-HU" sz="1200" kern="1200" dirty="0" smtClean="0">
                <a:solidFill>
                  <a:schemeClr val="accent1">
                    <a:shade val="75000"/>
                  </a:schemeClr>
                </a:solidFill>
                <a:latin typeface="+mn-lt"/>
                <a:ea typeface="+mn-ea"/>
                <a:cs typeface="+mn-cs"/>
              </a:defRPr>
            </a:lvl1pPr>
          </a:lstStyle>
          <a:p>
            <a:pPr>
              <a:defRPr/>
            </a:pPr>
            <a:r>
              <a:rPr/>
              <a:t>Page: </a:t>
            </a:r>
            <a:fld id="{4D25FA89-A485-47D6-AC1B-D21F8B6FB585}"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1" name="Date Placeholder 10"/>
          <p:cNvSpPr>
            <a:spLocks noGrp="1"/>
          </p:cNvSpPr>
          <p:nvPr>
            <p:ph type="dt" sz="half" idx="2"/>
          </p:nvPr>
        </p:nvSpPr>
        <p:spPr>
          <a:xfrm>
            <a:off x="3800475" y="6429375"/>
            <a:ext cx="4048125" cy="288925"/>
          </a:xfrm>
          <a:prstGeom prst="rect">
            <a:avLst/>
          </a:prstGeom>
        </p:spPr>
        <p:txBody>
          <a:bodyPr vert="horz"/>
          <a:lstStyle>
            <a:lvl1pPr algn="l" eaLnBrk="1" fontAlgn="auto" latinLnBrk="0" hangingPunct="1">
              <a:spcBef>
                <a:spcPts val="0"/>
              </a:spcBef>
              <a:spcAft>
                <a:spcPts val="0"/>
              </a:spcAft>
              <a:defRPr kumimoji="0" sz="1200" dirty="0" smtClean="0">
                <a:solidFill>
                  <a:schemeClr val="accent1">
                    <a:shade val="75000"/>
                  </a:schemeClr>
                </a:solidFill>
                <a:latin typeface="+mn-lt"/>
                <a:cs typeface="+mn-cs"/>
              </a:defRPr>
            </a:lvl1pPr>
          </a:lstStyle>
          <a:p>
            <a:pPr>
              <a:defRPr/>
            </a:pPr>
            <a:endParaRPr lang="hu-HU" dirty="0"/>
          </a:p>
        </p:txBody>
      </p:sp>
      <p:sp>
        <p:nvSpPr>
          <p:cNvPr id="28" name="Footer Placeholder 27"/>
          <p:cNvSpPr>
            <a:spLocks noGrp="1"/>
          </p:cNvSpPr>
          <p:nvPr>
            <p:ph type="ftr" sz="quarter" idx="3"/>
          </p:nvPr>
        </p:nvSpPr>
        <p:spPr>
          <a:xfrm>
            <a:off x="142875" y="6429375"/>
            <a:ext cx="3571875" cy="288925"/>
          </a:xfrm>
          <a:prstGeom prst="rect">
            <a:avLst/>
          </a:prstGeom>
        </p:spPr>
        <p:txBody>
          <a:bodyPr vert="horz"/>
          <a:lstStyle>
            <a:lvl1pPr algn="l" eaLnBrk="1" fontAlgn="auto" latinLnBrk="0" hangingPunct="1">
              <a:spcBef>
                <a:spcPts val="0"/>
              </a:spcBef>
              <a:spcAft>
                <a:spcPts val="0"/>
              </a:spcAft>
              <a:defRPr kumimoji="0" sz="1200" dirty="0" smtClean="0">
                <a:solidFill>
                  <a:schemeClr val="accent1">
                    <a:shade val="75000"/>
                  </a:schemeClr>
                </a:solidFill>
                <a:latin typeface="+mn-lt"/>
                <a:cs typeface="+mn-cs"/>
              </a:defRPr>
            </a:lvl1pPr>
          </a:lstStyle>
          <a:p>
            <a:pPr>
              <a:defRPr/>
            </a:pPr>
            <a:r>
              <a:rPr lang="en-US" smtClean="0"/>
              <a:t>Relativity Theory and Logic </a:t>
            </a:r>
            <a:endParaRPr lang="hu-HU"/>
          </a:p>
        </p:txBody>
      </p:sp>
      <p:sp>
        <p:nvSpPr>
          <p:cNvPr id="5" name="Slide Number Placeholder 4"/>
          <p:cNvSpPr>
            <a:spLocks noGrp="1"/>
          </p:cNvSpPr>
          <p:nvPr>
            <p:ph type="sldNum" sz="quarter" idx="4"/>
          </p:nvPr>
        </p:nvSpPr>
        <p:spPr>
          <a:xfrm>
            <a:off x="8072438" y="6429375"/>
            <a:ext cx="919162" cy="292100"/>
          </a:xfrm>
          <a:prstGeom prst="rect">
            <a:avLst/>
          </a:prstGeom>
        </p:spPr>
        <p:txBody>
          <a:bodyPr vert="horz"/>
          <a:lstStyle>
            <a:lvl1pPr marL="0" algn="r" defTabSz="914400" rtl="0" eaLnBrk="1" fontAlgn="auto" latinLnBrk="0" hangingPunct="1">
              <a:spcBef>
                <a:spcPts val="0"/>
              </a:spcBef>
              <a:spcAft>
                <a:spcPts val="0"/>
              </a:spcAft>
              <a:defRPr kumimoji="0" lang="hu-HU" sz="1200" kern="1200" dirty="0" smtClean="0">
                <a:solidFill>
                  <a:schemeClr val="accent1">
                    <a:shade val="75000"/>
                  </a:schemeClr>
                </a:solidFill>
                <a:latin typeface="+mn-lt"/>
                <a:ea typeface="+mn-ea"/>
                <a:cs typeface="+mn-cs"/>
              </a:defRPr>
            </a:lvl1pPr>
          </a:lstStyle>
          <a:p>
            <a:pPr>
              <a:defRPr/>
            </a:pPr>
            <a:r>
              <a:rPr/>
              <a:t>Page: </a:t>
            </a:r>
            <a:fld id="{970DA7CE-6E6E-48E1-BE39-F1ABA70F6F9B}" type="slidenum">
              <a:rPr/>
              <a:pPr>
                <a:defRPr/>
              </a:pPr>
              <a:t>‹#›</a:t>
            </a:fld>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hf hdr="0"/>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34.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gif"/></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5.gif"/></Relationships>
</file>

<file path=ppt/slides/_rels/slide2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7.gif"/></Relationships>
</file>

<file path=ppt/slides/_rels/slide25.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53.gif"/><Relationship Id="rId4" Type="http://schemas.openxmlformats.org/officeDocument/2006/relationships/image" Target="../media/image52.gif"/></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69.jpe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6.vml"/><Relationship Id="rId4" Type="http://schemas.openxmlformats.org/officeDocument/2006/relationships/image" Target="../media/image80.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7.vml"/><Relationship Id="rId4" Type="http://schemas.openxmlformats.org/officeDocument/2006/relationships/image" Target="../media/image80.jpeg"/></Relationships>
</file>

<file path=ppt/slides/_rels/slide4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95.gif"/><Relationship Id="rId4" Type="http://schemas.openxmlformats.org/officeDocument/2006/relationships/image" Target="../media/image94.gif"/></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8.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99.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02.emf"/><Relationship Id="rId4" Type="http://schemas.openxmlformats.org/officeDocument/2006/relationships/image" Target="../media/image101.png"/></Relationships>
</file>

<file path=ppt/slides/_rels/slide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5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13.jpeg"/></Relationships>
</file>

<file path=ppt/slides/_rels/slide59.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18.gif"/><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17.gif"/><Relationship Id="rId5" Type="http://schemas.openxmlformats.org/officeDocument/2006/relationships/image" Target="../media/image116.png"/><Relationship Id="rId4" Type="http://schemas.openxmlformats.org/officeDocument/2006/relationships/image" Target="../media/image115.wm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19.gif"/><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122.jpeg"/><Relationship Id="rId5" Type="http://schemas.openxmlformats.org/officeDocument/2006/relationships/image" Target="../media/image121.jpeg"/><Relationship Id="rId4" Type="http://schemas.openxmlformats.org/officeDocument/2006/relationships/image" Target="../media/image120.gif"/></Relationships>
</file>

<file path=ppt/slides/_rels/slide6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24.jpeg"/></Relationships>
</file>

<file path=ppt/slides/_rels/slide62.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26.jpeg"/></Relationships>
</file>

<file path=ppt/slides/_rels/slide63.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28.jpeg"/></Relationships>
</file>

<file path=ppt/slides/_rels/slide64.xml.rels><?xml version="1.0" encoding="UTF-8" standalone="yes"?>
<Relationships xmlns="http://schemas.openxmlformats.org/package/2006/relationships"><Relationship Id="rId3" Type="http://schemas.openxmlformats.org/officeDocument/2006/relationships/image" Target="../media/image129.gif"/><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7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7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3.png"/><Relationship Id="rId4" Type="http://schemas.openxmlformats.org/officeDocument/2006/relationships/image" Target="../media/image142.png"/></Relationships>
</file>

<file path=ppt/slides/_rels/slide75.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46.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77.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48.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7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5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8" Type="http://schemas.openxmlformats.org/officeDocument/2006/relationships/hyperlink" Target="http://www.math-inst.hu/pub/algebraic-logic/olsort.html" TargetMode="External"/><Relationship Id="rId3" Type="http://schemas.openxmlformats.org/officeDocument/2006/relationships/hyperlink" Target="http://ftp.math-inst.hu/pub/algebraic-logic/Logicofspacetime.pdf" TargetMode="External"/><Relationship Id="rId7" Type="http://schemas.openxmlformats.org/officeDocument/2006/relationships/hyperlink" Target="http://www.math-inst.hu/pub/algebraic-logic/loc-mnt04.html" TargetMode="External"/><Relationship Id="rId2" Type="http://schemas.openxmlformats.org/officeDocument/2006/relationships/notesSlide" Target="../notesSlides/notesSlide73.xml"/><Relationship Id="rId1" Type="http://schemas.openxmlformats.org/officeDocument/2006/relationships/slideLayout" Target="../slideLayouts/slideLayout6.xml"/><Relationship Id="rId6" Type="http://schemas.openxmlformats.org/officeDocument/2006/relationships/hyperlink" Target="http://www.math-inst.hu/pub/algebraic-logic/foundrel03nov.html" TargetMode="External"/><Relationship Id="rId5" Type="http://schemas.openxmlformats.org/officeDocument/2006/relationships/hyperlink" Target="http://ftp.math-inst.hu/pub/algebraic-logic/springer.2006-04-10.pdf" TargetMode="External"/><Relationship Id="rId4" Type="http://schemas.openxmlformats.org/officeDocument/2006/relationships/hyperlink" Target="http://ftp.math-inst.hu/pub/algebraic-logic/twp.pdf" TargetMode="External"/><Relationship Id="rId9" Type="http://schemas.openxmlformats.org/officeDocument/2006/relationships/hyperlink" Target="http://www.renyi.hu/~nemet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Relativity Theory</a:t>
            </a:r>
            <a:br>
              <a:rPr lang="en-US" dirty="0" smtClean="0"/>
            </a:br>
            <a:r>
              <a:rPr lang="en-US" sz="1200" dirty="0" smtClean="0"/>
              <a:t>					             </a:t>
            </a:r>
            <a:r>
              <a:rPr lang="en-US" sz="1200" cap="none" dirty="0" smtClean="0"/>
              <a:t>by </a:t>
            </a:r>
            <a:r>
              <a:rPr lang="en-US" sz="1200" cap="none" dirty="0" err="1" smtClean="0"/>
              <a:t>Hajnal</a:t>
            </a:r>
            <a:r>
              <a:rPr lang="en-US" sz="1200" cap="none" dirty="0" smtClean="0"/>
              <a:t> </a:t>
            </a:r>
            <a:r>
              <a:rPr lang="en-US" sz="1200" cap="none" dirty="0" err="1" smtClean="0"/>
              <a:t>Andréka</a:t>
            </a:r>
            <a:r>
              <a:rPr lang="en-US" sz="1200" cap="none" dirty="0" smtClean="0"/>
              <a:t>, </a:t>
            </a:r>
            <a:r>
              <a:rPr lang="en-US" sz="1200" cap="none" dirty="0" err="1" smtClean="0"/>
              <a:t>István</a:t>
            </a:r>
            <a:r>
              <a:rPr lang="en-US" sz="1200" cap="none" dirty="0" smtClean="0"/>
              <a:t> &amp; </a:t>
            </a:r>
            <a:r>
              <a:rPr lang="en-US" sz="1200" cap="none" dirty="0" err="1" smtClean="0"/>
              <a:t>Péter</a:t>
            </a:r>
            <a:r>
              <a:rPr lang="en-US" sz="1200" cap="none" dirty="0" smtClean="0"/>
              <a:t> Németi</a:t>
            </a:r>
            <a:endParaRPr lang="en-US" sz="1200" cap="none" dirty="0"/>
          </a:p>
        </p:txBody>
      </p:sp>
      <p:sp>
        <p:nvSpPr>
          <p:cNvPr id="3" name="Subtitle 2"/>
          <p:cNvSpPr>
            <a:spLocks noGrp="1"/>
          </p:cNvSpPr>
          <p:nvPr>
            <p:ph type="subTitle" idx="1"/>
          </p:nvPr>
        </p:nvSpPr>
        <p:spPr/>
        <p:txBody>
          <a:bodyPr>
            <a:normAutofit/>
          </a:bodyPr>
          <a:lstStyle/>
          <a:p>
            <a:pPr fontAlgn="auto">
              <a:spcAft>
                <a:spcPts val="0"/>
              </a:spcAft>
              <a:defRPr/>
            </a:pPr>
            <a:r>
              <a:rPr lang="en-US" dirty="0" smtClean="0"/>
              <a:t>A Logic Based </a:t>
            </a:r>
          </a:p>
          <a:p>
            <a:pPr fontAlgn="auto">
              <a:spcAft>
                <a:spcPts val="0"/>
              </a:spcAft>
              <a:defRPr/>
            </a:pPr>
            <a:r>
              <a:rPr lang="en-US" dirty="0" smtClean="0"/>
              <a:t>Foundation and Analysis of</a:t>
            </a:r>
            <a:endParaRPr lang="en-US" dirty="0"/>
          </a:p>
        </p:txBody>
      </p:sp>
      <p:sp>
        <p:nvSpPr>
          <p:cNvPr id="13316" name="Date Placeholder 10"/>
          <p:cNvSpPr>
            <a:spLocks noGrp="1"/>
          </p:cNvSpPr>
          <p:nvPr>
            <p:ph type="dt" sz="quarter" idx="10"/>
          </p:nvPr>
        </p:nvSpPr>
        <p:spPr bwMode="auto">
          <a:xfrm>
            <a:off x="4143372" y="6429375"/>
            <a:ext cx="4214842" cy="288925"/>
          </a:xfrm>
          <a:noFill/>
          <a:ln>
            <a:miter lim="800000"/>
            <a:headEnd/>
            <a:tailEnd/>
          </a:ln>
        </p:spPr>
        <p:txBody>
          <a:bodyPr wrap="square" lIns="91440" tIns="45720" rIns="91440" bIns="45720" numCol="1" anchor="t" anchorCtr="0" compatLnSpc="1">
            <a:prstTxWarp prst="textNoShape">
              <a:avLst/>
            </a:prstTxWarp>
          </a:bodyPr>
          <a:lstStyle/>
          <a:p>
            <a:pPr>
              <a:defRPr/>
            </a:pPr>
            <a:r>
              <a:rPr lang="hu-HU" dirty="0" err="1" smtClean="0"/>
              <a:t>Logic</a:t>
            </a:r>
            <a:r>
              <a:rPr lang="hu-HU" dirty="0" smtClean="0"/>
              <a:t> </a:t>
            </a:r>
            <a:r>
              <a:rPr lang="hu-HU" dirty="0" err="1" smtClean="0"/>
              <a:t>Colloquium</a:t>
            </a:r>
            <a:r>
              <a:rPr lang="hu-HU" dirty="0" smtClean="0"/>
              <a:t>, </a:t>
            </a:r>
            <a:r>
              <a:rPr lang="hu-HU" dirty="0" err="1" smtClean="0"/>
              <a:t>Sofia</a:t>
            </a:r>
            <a:r>
              <a:rPr lang="hu-HU" dirty="0" smtClean="0"/>
              <a:t>, </a:t>
            </a:r>
            <a:r>
              <a:rPr lang="hu-HU" dirty="0" err="1" smtClean="0"/>
              <a:t>July</a:t>
            </a:r>
            <a:r>
              <a:rPr lang="hu-HU" dirty="0" smtClean="0"/>
              <a:t> 31 – August 6 2009</a:t>
            </a:r>
            <a:endParaRPr lang="hu-HU" dirty="0"/>
          </a:p>
        </p:txBody>
      </p:sp>
      <p:sp>
        <p:nvSpPr>
          <p:cNvPr id="13317" name="Footer Placeholder 27"/>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dirty="0">
                <a:solidFill>
                  <a:srgbClr val="D38E27"/>
                </a:solidFill>
              </a:rPr>
              <a:t>Relativity </a:t>
            </a:r>
            <a:r>
              <a:rPr lang="en-US" dirty="0" smtClean="0">
                <a:solidFill>
                  <a:srgbClr val="D38E27"/>
                </a:solidFill>
              </a:rPr>
              <a:t>Theory</a:t>
            </a:r>
            <a:r>
              <a:rPr lang="hu-HU" dirty="0" smtClean="0">
                <a:solidFill>
                  <a:srgbClr val="D38E27"/>
                </a:solidFill>
              </a:rPr>
              <a:t> and </a:t>
            </a:r>
            <a:r>
              <a:rPr lang="en-US" dirty="0" smtClean="0">
                <a:solidFill>
                  <a:srgbClr val="D38E27"/>
                </a:solidFill>
              </a:rPr>
              <a:t>Logic </a:t>
            </a:r>
            <a:endParaRPr lang="hu-HU" dirty="0">
              <a:solidFill>
                <a:srgbClr val="D38E27"/>
              </a:solidFill>
            </a:endParaRPr>
          </a:p>
        </p:txBody>
      </p:sp>
      <p:sp>
        <p:nvSpPr>
          <p:cNvPr id="13318"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a:solidFill>
                  <a:srgbClr val="D38E27"/>
                </a:solidFill>
              </a:rPr>
              <a:t>Page: </a:t>
            </a:r>
            <a:fld id="{2AF8EE98-0864-4F91-892B-28C5A9595D8B}" type="slidenum">
              <a:rPr>
                <a:solidFill>
                  <a:srgbClr val="D38E27"/>
                </a:solidFill>
              </a:rPr>
              <a:pPr fontAlgn="base">
                <a:spcBef>
                  <a:spcPct val="0"/>
                </a:spcBef>
                <a:spcAft>
                  <a:spcPct val="0"/>
                </a:spcAft>
              </a:pPr>
              <a:t>1</a:t>
            </a:fld>
            <a:endParaRPr>
              <a:solidFill>
                <a:srgbClr val="D38E27"/>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Axioms</a:t>
            </a:r>
            <a:r>
              <a:rPr lang="hu-HU" dirty="0" smtClean="0"/>
              <a:t> </a:t>
            </a:r>
            <a:r>
              <a:rPr lang="hu-HU" dirty="0" err="1" smtClean="0"/>
              <a:t>for</a:t>
            </a:r>
            <a:r>
              <a:rPr lang="hu-HU" dirty="0" smtClean="0"/>
              <a:t> </a:t>
            </a:r>
            <a:r>
              <a:rPr lang="hu-HU" dirty="0" err="1" smtClean="0"/>
              <a:t>specrel</a:t>
            </a:r>
            <a:endParaRPr lang="hu-HU" dirty="0"/>
          </a:p>
        </p:txBody>
      </p:sp>
      <p:sp>
        <p:nvSpPr>
          <p:cNvPr id="3" name="Date Placeholder 2"/>
          <p:cNvSpPr>
            <a:spLocks noGrp="1"/>
          </p:cNvSpPr>
          <p:nvPr>
            <p:ph type="dt" sz="quarter" idx="10"/>
          </p:nvPr>
        </p:nvSpPr>
        <p:spPr/>
        <p:txBody>
          <a:bodyPr/>
          <a:lstStyle/>
          <a:p>
            <a:pPr>
              <a:defRPr/>
            </a:pPr>
            <a:r>
              <a:rPr lang="hu-HU" dirty="0" err="1" smtClean="0"/>
              <a:t>Logic</a:t>
            </a:r>
            <a:r>
              <a:rPr lang="hu-HU" dirty="0" smtClean="0"/>
              <a:t> </a:t>
            </a:r>
            <a:r>
              <a:rPr lang="hu-HU" dirty="0" err="1" smtClean="0"/>
              <a:t>Colloquium</a:t>
            </a:r>
            <a:r>
              <a:rPr lang="hu-HU" dirty="0" smtClean="0"/>
              <a:t>, </a:t>
            </a:r>
            <a:r>
              <a:rPr lang="hu-HU" dirty="0" err="1" smtClean="0"/>
              <a:t>Sofia</a:t>
            </a:r>
            <a:r>
              <a:rPr lang="hu-HU" dirty="0" smtClean="0"/>
              <a:t>, </a:t>
            </a:r>
            <a:r>
              <a:rPr lang="hu-HU" dirty="0" err="1" smtClean="0"/>
              <a:t>July</a:t>
            </a:r>
            <a:r>
              <a:rPr lang="hu-HU" dirty="0" smtClean="0"/>
              <a:t> 31 – August 6 2009.</a:t>
            </a:r>
            <a:endParaRPr lang="hu-HU" dirty="0"/>
          </a:p>
        </p:txBody>
      </p:sp>
      <p:sp>
        <p:nvSpPr>
          <p:cNvPr id="4" name="Footer Placeholder 3"/>
          <p:cNvSpPr>
            <a:spLocks noGrp="1"/>
          </p:cNvSpPr>
          <p:nvPr>
            <p:ph type="ftr" sz="quarter" idx="11"/>
          </p:nvPr>
        </p:nvSpPr>
        <p:spPr/>
        <p:txBody>
          <a:bodyPr/>
          <a:lstStyle/>
          <a:p>
            <a:pPr>
              <a:defRPr/>
            </a:pPr>
            <a:r>
              <a:rPr lang="en-US" dirty="0"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a:t>Page: </a:t>
            </a:r>
            <a:fld id="{E63124A7-CFE5-4094-8C9C-0C5FF98D47ED}" type="slidenum">
              <a:rPr/>
              <a:pPr>
                <a:defRPr/>
              </a:pPr>
              <a:t>10</a:t>
            </a:fld>
            <a:endParaRPr/>
          </a:p>
        </p:txBody>
      </p:sp>
      <p:grpSp>
        <p:nvGrpSpPr>
          <p:cNvPr id="8" name="Group 57"/>
          <p:cNvGrpSpPr>
            <a:grpSpLocks/>
          </p:cNvGrpSpPr>
          <p:nvPr/>
        </p:nvGrpSpPr>
        <p:grpSpPr bwMode="auto">
          <a:xfrm>
            <a:off x="325438" y="1500188"/>
            <a:ext cx="8532812" cy="1351955"/>
            <a:chOff x="642910" y="1500174"/>
            <a:chExt cx="7429552" cy="1352234"/>
          </a:xfrm>
        </p:grpSpPr>
        <p:sp>
          <p:nvSpPr>
            <p:cNvPr id="23592" name="TextBox 5"/>
            <p:cNvSpPr txBox="1">
              <a:spLocks noChangeArrowheads="1"/>
            </p:cNvSpPr>
            <p:nvPr/>
          </p:nvSpPr>
          <p:spPr bwMode="auto">
            <a:xfrm>
              <a:off x="642910" y="1500174"/>
              <a:ext cx="2000264" cy="584775"/>
            </a:xfrm>
            <a:prstGeom prst="rect">
              <a:avLst/>
            </a:prstGeom>
            <a:noFill/>
            <a:ln w="9525">
              <a:noFill/>
              <a:miter lim="800000"/>
              <a:headEnd/>
              <a:tailEnd/>
            </a:ln>
          </p:spPr>
          <p:txBody>
            <a:bodyPr>
              <a:spAutoFit/>
            </a:bodyPr>
            <a:lstStyle/>
            <a:p>
              <a:pPr marL="342900" indent="-342900">
                <a:spcBef>
                  <a:spcPct val="20000"/>
                </a:spcBef>
                <a:buClr>
                  <a:schemeClr val="accent1"/>
                </a:buClr>
                <a:buSzPct val="70000"/>
                <a:buFont typeface="Wingdings 2" pitchFamily="18" charset="2"/>
                <a:buChar char=""/>
              </a:pPr>
              <a:r>
                <a:rPr lang="hu-HU" sz="3200" dirty="0" err="1">
                  <a:solidFill>
                    <a:schemeClr val="tx2"/>
                  </a:solidFill>
                  <a:latin typeface="Franklin Gothic Book" pitchFamily="34" charset="0"/>
                </a:rPr>
                <a:t>Ax</a:t>
              </a:r>
              <a:r>
                <a:rPr lang="en-US" sz="3200" dirty="0">
                  <a:solidFill>
                    <a:schemeClr val="tx2"/>
                  </a:solidFill>
                  <a:latin typeface="Franklin Gothic Book" pitchFamily="34" charset="0"/>
                </a:rPr>
                <a:t>Ph</a:t>
              </a:r>
              <a:endParaRPr lang="hu-HU" sz="3200" dirty="0">
                <a:solidFill>
                  <a:schemeClr val="tx2"/>
                </a:solidFill>
                <a:latin typeface="Franklin Gothic Book" pitchFamily="34" charset="0"/>
              </a:endParaRPr>
            </a:p>
          </p:txBody>
        </p:sp>
        <p:sp>
          <p:nvSpPr>
            <p:cNvPr id="23593" name="TextBox 6"/>
            <p:cNvSpPr txBox="1">
              <a:spLocks noChangeArrowheads="1"/>
            </p:cNvSpPr>
            <p:nvPr/>
          </p:nvSpPr>
          <p:spPr bwMode="auto">
            <a:xfrm>
              <a:off x="1914573" y="1928887"/>
              <a:ext cx="6157889" cy="923521"/>
            </a:xfrm>
            <a:prstGeom prst="rect">
              <a:avLst/>
            </a:prstGeom>
            <a:noFill/>
            <a:ln w="9525">
              <a:noFill/>
              <a:miter lim="800000"/>
              <a:headEnd/>
              <a:tailEnd/>
            </a:ln>
          </p:spPr>
          <p:txBody>
            <a:bodyPr>
              <a:spAutoFit/>
            </a:bodyPr>
            <a:lstStyle/>
            <a:p>
              <a:r>
                <a:rPr lang="en-US" dirty="0">
                  <a:latin typeface="Franklin Gothic Book" pitchFamily="34" charset="0"/>
                </a:rPr>
                <a:t>For all inertial observers the speed of light is the same in all directions and is </a:t>
              </a:r>
              <a:r>
                <a:rPr lang="en-US" dirty="0" smtClean="0">
                  <a:latin typeface="Franklin Gothic Book" pitchFamily="34" charset="0"/>
                </a:rPr>
                <a:t>finite.</a:t>
              </a:r>
            </a:p>
            <a:p>
              <a:r>
                <a:rPr lang="en-US" dirty="0" smtClean="0">
                  <a:latin typeface="Franklin Gothic Book" pitchFamily="34" charset="0"/>
                </a:rPr>
                <a:t>In any direction it is possible to send out a photon.</a:t>
              </a:r>
              <a:endParaRPr lang="hu-HU" dirty="0">
                <a:latin typeface="Franklin Gothic Book" pitchFamily="34" charset="0"/>
              </a:endParaRPr>
            </a:p>
          </p:txBody>
        </p:sp>
      </p:grpSp>
      <p:sp>
        <p:nvSpPr>
          <p:cNvPr id="2355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Franklin Gothic Book" pitchFamily="34" charset="0"/>
            </a:endParaRPr>
          </a:p>
        </p:txBody>
      </p:sp>
      <p:sp>
        <p:nvSpPr>
          <p:cNvPr id="23560" name="Rectangle 3"/>
          <p:cNvSpPr>
            <a:spLocks noChangeArrowheads="1"/>
          </p:cNvSpPr>
          <p:nvPr/>
        </p:nvSpPr>
        <p:spPr bwMode="auto">
          <a:xfrm>
            <a:off x="0" y="762000"/>
            <a:ext cx="9144000" cy="457200"/>
          </a:xfrm>
          <a:prstGeom prst="rect">
            <a:avLst/>
          </a:prstGeom>
          <a:noFill/>
          <a:ln w="9525">
            <a:noFill/>
            <a:miter lim="800000"/>
            <a:headEnd/>
            <a:tailEnd/>
          </a:ln>
        </p:spPr>
        <p:txBody>
          <a:bodyPr wrap="none" anchor="ctr">
            <a:spAutoFit/>
          </a:bodyPr>
          <a:lstStyle/>
          <a:p>
            <a:endParaRPr lang="en-US" dirty="0"/>
          </a:p>
        </p:txBody>
      </p:sp>
      <p:sp>
        <p:nvSpPr>
          <p:cNvPr id="23561"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Franklin Gothic Book" pitchFamily="34" charset="0"/>
            </a:endParaRPr>
          </a:p>
        </p:txBody>
      </p:sp>
      <p:sp>
        <p:nvSpPr>
          <p:cNvPr id="23562" name="Rectangle 6"/>
          <p:cNvSpPr>
            <a:spLocks noChangeArrowheads="1"/>
          </p:cNvSpPr>
          <p:nvPr/>
        </p:nvSpPr>
        <p:spPr bwMode="auto">
          <a:xfrm>
            <a:off x="-539750" y="866775"/>
            <a:ext cx="9144000" cy="457200"/>
          </a:xfrm>
          <a:prstGeom prst="rect">
            <a:avLst/>
          </a:prstGeom>
          <a:noFill/>
          <a:ln w="9525">
            <a:noFill/>
            <a:miter lim="800000"/>
            <a:headEnd/>
            <a:tailEnd/>
          </a:ln>
        </p:spPr>
        <p:txBody>
          <a:bodyPr wrap="none" anchor="ctr">
            <a:spAutoFit/>
          </a:bodyPr>
          <a:lstStyle/>
          <a:p>
            <a:endParaRPr lang="en-US" dirty="0"/>
          </a:p>
        </p:txBody>
      </p:sp>
      <p:sp>
        <p:nvSpPr>
          <p:cNvPr id="23563"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Franklin Gothic Book" pitchFamily="34" charset="0"/>
            </a:endParaRPr>
          </a:p>
        </p:txBody>
      </p:sp>
      <p:sp>
        <p:nvSpPr>
          <p:cNvPr id="23564" name="Rectangle 9"/>
          <p:cNvSpPr>
            <a:spLocks noChangeArrowheads="1"/>
          </p:cNvSpPr>
          <p:nvPr/>
        </p:nvSpPr>
        <p:spPr bwMode="auto">
          <a:xfrm>
            <a:off x="-539750" y="800100"/>
            <a:ext cx="9144000" cy="457200"/>
          </a:xfrm>
          <a:prstGeom prst="rect">
            <a:avLst/>
          </a:prstGeom>
          <a:noFill/>
          <a:ln w="9525">
            <a:noFill/>
            <a:miter lim="800000"/>
            <a:headEnd/>
            <a:tailEnd/>
          </a:ln>
        </p:spPr>
        <p:txBody>
          <a:bodyPr wrap="none" anchor="ctr">
            <a:spAutoFit/>
          </a:bodyPr>
          <a:lstStyle/>
          <a:p>
            <a:endParaRPr lang="en-US" dirty="0"/>
          </a:p>
        </p:txBody>
      </p:sp>
      <p:sp>
        <p:nvSpPr>
          <p:cNvPr id="23565"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Franklin Gothic Book" pitchFamily="34" charset="0"/>
            </a:endParaRPr>
          </a:p>
        </p:txBody>
      </p:sp>
      <p:sp>
        <p:nvSpPr>
          <p:cNvPr id="23566" name="Rectangle 12"/>
          <p:cNvSpPr>
            <a:spLocks noChangeArrowheads="1"/>
          </p:cNvSpPr>
          <p:nvPr/>
        </p:nvSpPr>
        <p:spPr bwMode="auto">
          <a:xfrm>
            <a:off x="-539750" y="800100"/>
            <a:ext cx="9144000" cy="457200"/>
          </a:xfrm>
          <a:prstGeom prst="rect">
            <a:avLst/>
          </a:prstGeom>
          <a:noFill/>
          <a:ln w="9525">
            <a:noFill/>
            <a:miter lim="800000"/>
            <a:headEnd/>
            <a:tailEnd/>
          </a:ln>
        </p:spPr>
        <p:txBody>
          <a:bodyPr wrap="none" anchor="ctr">
            <a:spAutoFit/>
          </a:bodyPr>
          <a:lstStyle/>
          <a:p>
            <a:endParaRPr lang="en-US" dirty="0"/>
          </a:p>
        </p:txBody>
      </p:sp>
      <p:sp>
        <p:nvSpPr>
          <p:cNvPr id="23567"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Franklin Gothic Book" pitchFamily="34" charset="0"/>
            </a:endParaRPr>
          </a:p>
        </p:txBody>
      </p:sp>
      <p:sp>
        <p:nvSpPr>
          <p:cNvPr id="23568" name="Rectangle 4"/>
          <p:cNvSpPr>
            <a:spLocks noChangeArrowheads="1"/>
          </p:cNvSpPr>
          <p:nvPr/>
        </p:nvSpPr>
        <p:spPr bwMode="auto">
          <a:xfrm>
            <a:off x="-539750" y="800100"/>
            <a:ext cx="9144000" cy="0"/>
          </a:xfrm>
          <a:prstGeom prst="rect">
            <a:avLst/>
          </a:prstGeom>
          <a:noFill/>
          <a:ln w="9525">
            <a:noFill/>
            <a:miter lim="800000"/>
            <a:headEnd/>
            <a:tailEnd/>
          </a:ln>
        </p:spPr>
        <p:txBody>
          <a:bodyPr wrap="none" anchor="ctr">
            <a:spAutoFit/>
          </a:bodyPr>
          <a:lstStyle/>
          <a:p>
            <a:endParaRPr lang="en-US" dirty="0"/>
          </a:p>
        </p:txBody>
      </p:sp>
      <p:sp>
        <p:nvSpPr>
          <p:cNvPr id="23569" name="Rectangle 5"/>
          <p:cNvSpPr>
            <a:spLocks noChangeArrowheads="1"/>
          </p:cNvSpPr>
          <p:nvPr/>
        </p:nvSpPr>
        <p:spPr bwMode="auto">
          <a:xfrm>
            <a:off x="-539750" y="1143000"/>
            <a:ext cx="9144000" cy="0"/>
          </a:xfrm>
          <a:prstGeom prst="rect">
            <a:avLst/>
          </a:prstGeom>
          <a:noFill/>
          <a:ln w="9525">
            <a:noFill/>
            <a:miter lim="800000"/>
            <a:headEnd/>
            <a:tailEnd/>
          </a:ln>
        </p:spPr>
        <p:txBody>
          <a:bodyPr wrap="none" anchor="ctr">
            <a:spAutoFit/>
          </a:bodyPr>
          <a:lstStyle/>
          <a:p>
            <a:endParaRPr lang="en-US" dirty="0"/>
          </a:p>
        </p:txBody>
      </p:sp>
      <p:grpSp>
        <p:nvGrpSpPr>
          <p:cNvPr id="9" name="Group 46"/>
          <p:cNvGrpSpPr/>
          <p:nvPr/>
        </p:nvGrpSpPr>
        <p:grpSpPr>
          <a:xfrm>
            <a:off x="639763" y="3162300"/>
            <a:ext cx="3249612" cy="2776538"/>
            <a:chOff x="639763" y="3143250"/>
            <a:chExt cx="3249612" cy="2776538"/>
          </a:xfrm>
        </p:grpSpPr>
        <p:grpSp>
          <p:nvGrpSpPr>
            <p:cNvPr id="13" name="Csoportba foglalás 41"/>
            <p:cNvGrpSpPr/>
            <p:nvPr/>
          </p:nvGrpSpPr>
          <p:grpSpPr>
            <a:xfrm>
              <a:off x="789856" y="3143250"/>
              <a:ext cx="3099519" cy="2776538"/>
              <a:chOff x="789856" y="3143250"/>
              <a:chExt cx="3099519" cy="2776538"/>
            </a:xfrm>
          </p:grpSpPr>
          <p:grpSp>
            <p:nvGrpSpPr>
              <p:cNvPr id="18" name="Group 36"/>
              <p:cNvGrpSpPr>
                <a:grpSpLocks/>
              </p:cNvGrpSpPr>
              <p:nvPr/>
            </p:nvGrpSpPr>
            <p:grpSpPr bwMode="auto">
              <a:xfrm>
                <a:off x="1361635" y="3143250"/>
                <a:ext cx="2501533" cy="2776538"/>
                <a:chOff x="3321835" y="3174682"/>
                <a:chExt cx="2500330" cy="2776673"/>
              </a:xfrm>
            </p:grpSpPr>
            <p:grpSp>
              <p:nvGrpSpPr>
                <p:cNvPr id="19" name="Group 34"/>
                <p:cNvGrpSpPr>
                  <a:grpSpLocks/>
                </p:cNvGrpSpPr>
                <p:nvPr/>
              </p:nvGrpSpPr>
              <p:grpSpPr bwMode="auto">
                <a:xfrm>
                  <a:off x="3321835" y="3286918"/>
                  <a:ext cx="2357454" cy="2428098"/>
                  <a:chOff x="3143240" y="3286918"/>
                  <a:chExt cx="2357454" cy="2428098"/>
                </a:xfrm>
              </p:grpSpPr>
              <p:cxnSp>
                <p:nvCxnSpPr>
                  <p:cNvPr id="28" name="Straight Arrow Connector 27"/>
                  <p:cNvCxnSpPr/>
                  <p:nvPr/>
                </p:nvCxnSpPr>
                <p:spPr>
                  <a:xfrm rot="5400000" flipH="1" flipV="1">
                    <a:off x="2994866" y="4143898"/>
                    <a:ext cx="1714583"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857711" y="5000395"/>
                    <a:ext cx="1642273" cy="6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143491" y="5000584"/>
                    <a:ext cx="714410" cy="714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586" name="TextBox 22"/>
                <p:cNvSpPr txBox="1">
                  <a:spLocks noChangeArrowheads="1"/>
                </p:cNvSpPr>
                <p:nvPr/>
              </p:nvSpPr>
              <p:spPr bwMode="auto">
                <a:xfrm>
                  <a:off x="4071077" y="3174682"/>
                  <a:ext cx="214314" cy="307777"/>
                </a:xfrm>
                <a:prstGeom prst="rect">
                  <a:avLst/>
                </a:prstGeom>
                <a:noFill/>
                <a:ln w="9525">
                  <a:noFill/>
                  <a:miter lim="800000"/>
                  <a:headEnd/>
                  <a:tailEnd/>
                </a:ln>
              </p:spPr>
              <p:txBody>
                <a:bodyPr>
                  <a:spAutoFit/>
                </a:bodyPr>
                <a:lstStyle/>
                <a:p>
                  <a:pPr algn="ctr"/>
                  <a:r>
                    <a:rPr lang="en-US" sz="1400" dirty="0">
                      <a:latin typeface="Franklin Gothic Book" pitchFamily="34" charset="0"/>
                    </a:rPr>
                    <a:t>t</a:t>
                  </a:r>
                  <a:endParaRPr lang="hu-HU" sz="1400">
                    <a:latin typeface="Franklin Gothic Book" pitchFamily="34" charset="0"/>
                  </a:endParaRPr>
                </a:p>
              </p:txBody>
            </p:sp>
            <p:sp>
              <p:nvSpPr>
                <p:cNvPr id="23587" name="TextBox 23"/>
                <p:cNvSpPr txBox="1">
                  <a:spLocks noChangeArrowheads="1"/>
                </p:cNvSpPr>
                <p:nvPr/>
              </p:nvSpPr>
              <p:spPr bwMode="auto">
                <a:xfrm>
                  <a:off x="5607851" y="5000636"/>
                  <a:ext cx="214314" cy="307777"/>
                </a:xfrm>
                <a:prstGeom prst="rect">
                  <a:avLst/>
                </a:prstGeom>
                <a:noFill/>
                <a:ln w="9525">
                  <a:noFill/>
                  <a:miter lim="800000"/>
                  <a:headEnd/>
                  <a:tailEnd/>
                </a:ln>
              </p:spPr>
              <p:txBody>
                <a:bodyPr>
                  <a:spAutoFit/>
                </a:bodyPr>
                <a:lstStyle/>
                <a:p>
                  <a:pPr algn="ctr"/>
                  <a:r>
                    <a:rPr lang="en-US" sz="1400" dirty="0">
                      <a:latin typeface="Franklin Gothic Book" pitchFamily="34" charset="0"/>
                    </a:rPr>
                    <a:t>x</a:t>
                  </a:r>
                  <a:endParaRPr lang="hu-HU" sz="1400">
                    <a:latin typeface="Franklin Gothic Book" pitchFamily="34" charset="0"/>
                  </a:endParaRPr>
                </a:p>
              </p:txBody>
            </p:sp>
            <p:sp>
              <p:nvSpPr>
                <p:cNvPr id="23588" name="TextBox 24"/>
                <p:cNvSpPr txBox="1">
                  <a:spLocks noChangeArrowheads="1"/>
                </p:cNvSpPr>
                <p:nvPr/>
              </p:nvSpPr>
              <p:spPr bwMode="auto">
                <a:xfrm>
                  <a:off x="3321835" y="5643578"/>
                  <a:ext cx="214314" cy="307777"/>
                </a:xfrm>
                <a:prstGeom prst="rect">
                  <a:avLst/>
                </a:prstGeom>
                <a:noFill/>
                <a:ln w="9525">
                  <a:noFill/>
                  <a:miter lim="800000"/>
                  <a:headEnd/>
                  <a:tailEnd/>
                </a:ln>
              </p:spPr>
              <p:txBody>
                <a:bodyPr>
                  <a:spAutoFit/>
                </a:bodyPr>
                <a:lstStyle/>
                <a:p>
                  <a:pPr algn="ctr"/>
                  <a:r>
                    <a:rPr lang="en-US" sz="1400" dirty="0">
                      <a:latin typeface="Franklin Gothic Book" pitchFamily="34" charset="0"/>
                    </a:rPr>
                    <a:t>y</a:t>
                  </a:r>
                  <a:endParaRPr lang="hu-HU" sz="1400">
                    <a:latin typeface="Franklin Gothic Book" pitchFamily="34" charset="0"/>
                  </a:endParaRPr>
                </a:p>
              </p:txBody>
            </p:sp>
          </p:grpSp>
          <p:sp>
            <p:nvSpPr>
              <p:cNvPr id="23583" name="TextBox 50"/>
              <p:cNvSpPr txBox="1">
                <a:spLocks noChangeArrowheads="1"/>
              </p:cNvSpPr>
              <p:nvPr/>
            </p:nvSpPr>
            <p:spPr bwMode="auto">
              <a:xfrm>
                <a:off x="789856" y="3319458"/>
                <a:ext cx="536043" cy="369314"/>
              </a:xfrm>
              <a:prstGeom prst="rect">
                <a:avLst/>
              </a:prstGeom>
              <a:noFill/>
              <a:ln w="9525">
                <a:noFill/>
                <a:miter lim="800000"/>
                <a:headEnd/>
                <a:tailEnd/>
              </a:ln>
            </p:spPr>
            <p:txBody>
              <a:bodyPr>
                <a:spAutoFit/>
              </a:bodyPr>
              <a:lstStyle/>
              <a:p>
                <a:pPr algn="ctr"/>
                <a:r>
                  <a:rPr lang="en-US" dirty="0">
                    <a:latin typeface="Franklin Gothic Book" pitchFamily="34" charset="0"/>
                  </a:rPr>
                  <a:t>ph</a:t>
                </a:r>
                <a:r>
                  <a:rPr lang="hu-HU" baseline="-25000" dirty="0">
                    <a:latin typeface="Franklin Gothic Book" pitchFamily="34" charset="0"/>
                  </a:rPr>
                  <a:t>1</a:t>
                </a:r>
              </a:p>
            </p:txBody>
          </p:sp>
          <p:sp>
            <p:nvSpPr>
              <p:cNvPr id="23584" name="TextBox 52"/>
              <p:cNvSpPr txBox="1">
                <a:spLocks noChangeArrowheads="1"/>
              </p:cNvSpPr>
              <p:nvPr/>
            </p:nvSpPr>
            <p:spPr bwMode="auto">
              <a:xfrm>
                <a:off x="3353331" y="3640911"/>
                <a:ext cx="536044" cy="369314"/>
              </a:xfrm>
              <a:prstGeom prst="rect">
                <a:avLst/>
              </a:prstGeom>
              <a:noFill/>
              <a:ln w="9525">
                <a:noFill/>
                <a:miter lim="800000"/>
                <a:headEnd/>
                <a:tailEnd/>
              </a:ln>
            </p:spPr>
            <p:txBody>
              <a:bodyPr>
                <a:spAutoFit/>
              </a:bodyPr>
              <a:lstStyle/>
              <a:p>
                <a:pPr algn="ctr"/>
                <a:r>
                  <a:rPr lang="en-US" dirty="0">
                    <a:latin typeface="Franklin Gothic Book" pitchFamily="34" charset="0"/>
                  </a:rPr>
                  <a:t>ph</a:t>
                </a:r>
                <a:r>
                  <a:rPr lang="hu-HU" baseline="-25000" dirty="0">
                    <a:latin typeface="Franklin Gothic Book" pitchFamily="34" charset="0"/>
                  </a:rPr>
                  <a:t>2</a:t>
                </a:r>
              </a:p>
            </p:txBody>
          </p:sp>
        </p:grpSp>
        <p:cxnSp>
          <p:nvCxnSpPr>
            <p:cNvPr id="56" name="Straight Connector 55"/>
            <p:cNvCxnSpPr/>
            <p:nvPr/>
          </p:nvCxnSpPr>
          <p:spPr bwMode="auto">
            <a:xfrm rot="5400000" flipH="1" flipV="1">
              <a:off x="2076450" y="3540125"/>
              <a:ext cx="1428750" cy="142875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rot="16200000" flipV="1">
              <a:off x="1064420" y="3960019"/>
              <a:ext cx="1200151" cy="82391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16200000" flipV="1">
              <a:off x="639763" y="3538538"/>
              <a:ext cx="1428750" cy="142875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3581" name="TextBox 68"/>
            <p:cNvSpPr txBox="1">
              <a:spLocks noChangeArrowheads="1"/>
            </p:cNvSpPr>
            <p:nvPr/>
          </p:nvSpPr>
          <p:spPr bwMode="auto">
            <a:xfrm>
              <a:off x="1478372" y="3783780"/>
              <a:ext cx="536043" cy="369314"/>
            </a:xfrm>
            <a:prstGeom prst="rect">
              <a:avLst/>
            </a:prstGeom>
            <a:noFill/>
            <a:ln w="9525">
              <a:noFill/>
              <a:miter lim="800000"/>
              <a:headEnd/>
              <a:tailEnd/>
            </a:ln>
          </p:spPr>
          <p:txBody>
            <a:bodyPr>
              <a:spAutoFit/>
            </a:bodyPr>
            <a:lstStyle/>
            <a:p>
              <a:pPr algn="ctr"/>
              <a:r>
                <a:rPr lang="en-US" dirty="0">
                  <a:latin typeface="Franklin Gothic Book" pitchFamily="34" charset="0"/>
                </a:rPr>
                <a:t>ph</a:t>
              </a:r>
              <a:r>
                <a:rPr lang="en-US" baseline="-25000" dirty="0">
                  <a:latin typeface="Franklin Gothic Book" pitchFamily="34" charset="0"/>
                </a:rPr>
                <a:t>3</a:t>
              </a:r>
              <a:endParaRPr lang="hu-HU" baseline="-25000" dirty="0">
                <a:latin typeface="Franklin Gothic Book" pitchFamily="34" charset="0"/>
              </a:endParaRPr>
            </a:p>
          </p:txBody>
        </p:sp>
      </p:grpSp>
      <p:sp>
        <p:nvSpPr>
          <p:cNvPr id="44" name="Oval 43"/>
          <p:cNvSpPr/>
          <p:nvPr/>
        </p:nvSpPr>
        <p:spPr>
          <a:xfrm>
            <a:off x="623887" y="3162301"/>
            <a:ext cx="2890837" cy="6858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4035" name="Rectangle 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40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404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4043" name="Rectangle 11"/>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4044" name="Rectangle 12"/>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0"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4038" name="Rectangle 6"/>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5"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404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404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20" name="Csoportba foglalás 70"/>
          <p:cNvGrpSpPr/>
          <p:nvPr/>
        </p:nvGrpSpPr>
        <p:grpSpPr>
          <a:xfrm>
            <a:off x="4713288" y="3279775"/>
            <a:ext cx="4251051" cy="2454932"/>
            <a:chOff x="4713288" y="3279775"/>
            <a:chExt cx="4251051" cy="2454932"/>
          </a:xfrm>
        </p:grpSpPr>
        <p:sp>
          <p:nvSpPr>
            <p:cNvPr id="23572" name="TextBox 61"/>
            <p:cNvSpPr txBox="1">
              <a:spLocks noChangeArrowheads="1"/>
            </p:cNvSpPr>
            <p:nvPr/>
          </p:nvSpPr>
          <p:spPr bwMode="auto">
            <a:xfrm>
              <a:off x="4713288" y="3279775"/>
              <a:ext cx="1796483" cy="369298"/>
            </a:xfrm>
            <a:prstGeom prst="rect">
              <a:avLst/>
            </a:prstGeom>
            <a:noFill/>
            <a:ln w="9525">
              <a:noFill/>
              <a:miter lim="800000"/>
              <a:headEnd/>
              <a:tailEnd/>
            </a:ln>
          </p:spPr>
          <p:txBody>
            <a:bodyPr>
              <a:spAutoFit/>
            </a:bodyPr>
            <a:lstStyle/>
            <a:p>
              <a:r>
                <a:rPr lang="hu-HU" dirty="0">
                  <a:latin typeface="Franklin Gothic Book" pitchFamily="34" charset="0"/>
                </a:rPr>
                <a:t>Formalization:</a:t>
              </a:r>
            </a:p>
          </p:txBody>
        </p:sp>
        <p:pic>
          <p:nvPicPr>
            <p:cNvPr id="14"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92413" y="3731172"/>
              <a:ext cx="3609975" cy="342900"/>
            </a:xfrm>
            <a:prstGeom prst="rect">
              <a:avLst/>
            </a:prstGeom>
            <a:noFill/>
          </p:spPr>
        </p:pic>
        <p:pic>
          <p:nvPicPr>
            <p:cNvPr id="17"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23945" y="4246180"/>
              <a:ext cx="3486150" cy="914400"/>
            </a:xfrm>
            <a:prstGeom prst="rect">
              <a:avLst/>
            </a:prstGeom>
            <a:noFill/>
          </p:spPr>
        </p:pic>
        <p:pic>
          <p:nvPicPr>
            <p:cNvPr id="44047"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92414" y="5391807"/>
              <a:ext cx="3971925" cy="3429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checkerboard(across)">
                                      <p:cBhvr>
                                        <p:cTn id="14" dur="500"/>
                                        <p:tgtEl>
                                          <p:spTgt spid="44"/>
                                        </p:tgtEl>
                                      </p:cBhvr>
                                    </p:animEffect>
                                  </p:child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ox(i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7" name="Group 66"/>
          <p:cNvGrpSpPr/>
          <p:nvPr/>
        </p:nvGrpSpPr>
        <p:grpSpPr>
          <a:xfrm>
            <a:off x="6109250" y="4545447"/>
            <a:ext cx="741650" cy="399186"/>
            <a:chOff x="6109250" y="4545447"/>
            <a:chExt cx="741650" cy="399186"/>
          </a:xfrm>
        </p:grpSpPr>
        <p:cxnSp>
          <p:nvCxnSpPr>
            <p:cNvPr id="75" name="Straight Connector 74"/>
            <p:cNvCxnSpPr>
              <a:stCxn id="63" idx="2"/>
              <a:endCxn id="64" idx="2"/>
            </p:cNvCxnSpPr>
            <p:nvPr/>
          </p:nvCxnSpPr>
          <p:spPr bwMode="auto">
            <a:xfrm rot="10800000" flipH="1" flipV="1">
              <a:off x="6109250" y="4790182"/>
              <a:ext cx="643420" cy="154451"/>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24"/>
            <p:cNvSpPr txBox="1">
              <a:spLocks noChangeArrowheads="1"/>
            </p:cNvSpPr>
            <p:nvPr/>
          </p:nvSpPr>
          <p:spPr bwMode="auto">
            <a:xfrm rot="839086">
              <a:off x="6167078" y="4545447"/>
              <a:ext cx="683822" cy="356480"/>
            </a:xfrm>
            <a:prstGeom prst="rect">
              <a:avLst/>
            </a:prstGeom>
            <a:noFill/>
            <a:ln w="9525">
              <a:noFill/>
              <a:miter lim="800000"/>
              <a:headEnd/>
              <a:tailEnd/>
            </a:ln>
          </p:spPr>
          <p:txBody>
            <a:bodyPr wrap="square">
              <a:spAutoFit/>
            </a:bodyPr>
            <a:lstStyle/>
            <a:p>
              <a:pPr algn="ctr"/>
              <a:r>
                <a:rPr lang="en-US" sz="1400" dirty="0" err="1" smtClean="0">
                  <a:solidFill>
                    <a:srgbClr val="FF0000"/>
                  </a:solidFill>
                  <a:latin typeface="Franklin Gothic Book" pitchFamily="34" charset="0"/>
                </a:rPr>
                <a:t>v</a:t>
              </a:r>
              <a:r>
                <a:rPr lang="en-US" sz="1400" baseline="-25000" dirty="0" err="1" smtClean="0">
                  <a:solidFill>
                    <a:srgbClr val="FF0000"/>
                  </a:solidFill>
                  <a:latin typeface="Franklin Gothic Book" pitchFamily="34" charset="0"/>
                </a:rPr>
                <a:t>m</a:t>
              </a:r>
              <a:r>
                <a:rPr lang="en-US" sz="1400" dirty="0" smtClean="0">
                  <a:solidFill>
                    <a:srgbClr val="FF0000"/>
                  </a:solidFill>
                  <a:latin typeface="Franklin Gothic Book" pitchFamily="34" charset="0"/>
                </a:rPr>
                <a:t>(b)</a:t>
              </a:r>
              <a:endParaRPr lang="hu-HU" sz="1400" baseline="-25000" dirty="0">
                <a:solidFill>
                  <a:srgbClr val="FF0000"/>
                </a:solidFill>
                <a:latin typeface="Franklin Gothic Book" pitchFamily="34" charset="0"/>
              </a:endParaRPr>
            </a:p>
          </p:txBody>
        </p:sp>
      </p:grpSp>
      <p:sp>
        <p:nvSpPr>
          <p:cNvPr id="2" name="Title 1"/>
          <p:cNvSpPr>
            <a:spLocks noGrp="1"/>
          </p:cNvSpPr>
          <p:nvPr>
            <p:ph type="title"/>
          </p:nvPr>
        </p:nvSpPr>
        <p:spPr/>
        <p:txBody>
          <a:bodyPr/>
          <a:lstStyle/>
          <a:p>
            <a:pPr fontAlgn="auto">
              <a:spcAft>
                <a:spcPts val="0"/>
              </a:spcAft>
              <a:defRPr/>
            </a:pPr>
            <a:r>
              <a:rPr lang="en-US" dirty="0" smtClean="0"/>
              <a:t>Axioms</a:t>
            </a:r>
            <a:r>
              <a:rPr lang="hu-HU" dirty="0" smtClean="0"/>
              <a:t> </a:t>
            </a:r>
            <a:r>
              <a:rPr lang="hu-HU" dirty="0" err="1" smtClean="0"/>
              <a:t>for</a:t>
            </a:r>
            <a:r>
              <a:rPr lang="hu-HU" dirty="0" smtClean="0"/>
              <a:t> </a:t>
            </a:r>
            <a:r>
              <a:rPr lang="hu-HU" dirty="0" err="1" smtClean="0"/>
              <a:t>specrel</a:t>
            </a:r>
            <a:endParaRPr lang="hu-HU" dirty="0"/>
          </a:p>
        </p:txBody>
      </p:sp>
      <p:sp>
        <p:nvSpPr>
          <p:cNvPr id="4" name="Footer Placeholder 3"/>
          <p:cNvSpPr>
            <a:spLocks noGrp="1"/>
          </p:cNvSpPr>
          <p:nvPr>
            <p:ph type="ftr" sz="quarter" idx="11"/>
          </p:nvPr>
        </p:nvSpPr>
        <p:spPr/>
        <p:txBody>
          <a:bodyPr/>
          <a:lstStyle/>
          <a:p>
            <a:pPr>
              <a:defRPr/>
            </a:pPr>
            <a:r>
              <a:rPr lang="en-US" dirty="0"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a:t>Page: </a:t>
            </a:r>
            <a:fld id="{E63124A7-CFE5-4094-8C9C-0C5FF98D47ED}" type="slidenum">
              <a:rPr/>
              <a:pPr>
                <a:defRPr/>
              </a:pPr>
              <a:t>11</a:t>
            </a:fld>
            <a:endParaRPr/>
          </a:p>
        </p:txBody>
      </p:sp>
      <p:sp>
        <p:nvSpPr>
          <p:cNvPr id="23592" name="TextBox 5"/>
          <p:cNvSpPr txBox="1">
            <a:spLocks noChangeArrowheads="1"/>
          </p:cNvSpPr>
          <p:nvPr/>
        </p:nvSpPr>
        <p:spPr bwMode="auto">
          <a:xfrm>
            <a:off x="325437" y="1500188"/>
            <a:ext cx="4567575" cy="584775"/>
          </a:xfrm>
          <a:prstGeom prst="rect">
            <a:avLst/>
          </a:prstGeom>
          <a:noFill/>
          <a:ln w="9525">
            <a:noFill/>
            <a:miter lim="800000"/>
            <a:headEnd/>
            <a:tailEnd/>
          </a:ln>
        </p:spPr>
        <p:txBody>
          <a:bodyPr wrap="square">
            <a:spAutoFit/>
          </a:bodyPr>
          <a:lstStyle/>
          <a:p>
            <a:pPr marL="342900" indent="-342900">
              <a:spcBef>
                <a:spcPct val="20000"/>
              </a:spcBef>
              <a:buClr>
                <a:schemeClr val="accent1"/>
              </a:buClr>
              <a:buSzPct val="70000"/>
            </a:pPr>
            <a:r>
              <a:rPr lang="hu-HU" sz="3200" dirty="0" smtClean="0">
                <a:solidFill>
                  <a:schemeClr val="tx2"/>
                </a:solidFill>
                <a:latin typeface="Franklin Gothic Book" pitchFamily="34" charset="0"/>
              </a:rPr>
              <a:t>What is speed?</a:t>
            </a:r>
            <a:endParaRPr lang="hu-HU" sz="3200" dirty="0">
              <a:solidFill>
                <a:schemeClr val="tx2"/>
              </a:solidFill>
              <a:latin typeface="Franklin Gothic Book" pitchFamily="34" charset="0"/>
            </a:endParaRPr>
          </a:p>
        </p:txBody>
      </p:sp>
      <p:sp>
        <p:nvSpPr>
          <p:cNvPr id="2355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Franklin Gothic Book" pitchFamily="34" charset="0"/>
            </a:endParaRPr>
          </a:p>
        </p:txBody>
      </p:sp>
      <p:sp>
        <p:nvSpPr>
          <p:cNvPr id="23560" name="Rectangle 3"/>
          <p:cNvSpPr>
            <a:spLocks noChangeArrowheads="1"/>
          </p:cNvSpPr>
          <p:nvPr/>
        </p:nvSpPr>
        <p:spPr bwMode="auto">
          <a:xfrm>
            <a:off x="0" y="762000"/>
            <a:ext cx="9144000" cy="457200"/>
          </a:xfrm>
          <a:prstGeom prst="rect">
            <a:avLst/>
          </a:prstGeom>
          <a:noFill/>
          <a:ln w="9525">
            <a:noFill/>
            <a:miter lim="800000"/>
            <a:headEnd/>
            <a:tailEnd/>
          </a:ln>
        </p:spPr>
        <p:txBody>
          <a:bodyPr wrap="none" anchor="ctr">
            <a:spAutoFit/>
          </a:bodyPr>
          <a:lstStyle/>
          <a:p>
            <a:endParaRPr lang="en-US" dirty="0"/>
          </a:p>
        </p:txBody>
      </p:sp>
      <p:sp>
        <p:nvSpPr>
          <p:cNvPr id="23561"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Franklin Gothic Book" pitchFamily="34" charset="0"/>
            </a:endParaRPr>
          </a:p>
        </p:txBody>
      </p:sp>
      <p:sp>
        <p:nvSpPr>
          <p:cNvPr id="23562" name="Rectangle 6"/>
          <p:cNvSpPr>
            <a:spLocks noChangeArrowheads="1"/>
          </p:cNvSpPr>
          <p:nvPr/>
        </p:nvSpPr>
        <p:spPr bwMode="auto">
          <a:xfrm>
            <a:off x="-539750" y="866775"/>
            <a:ext cx="9144000" cy="457200"/>
          </a:xfrm>
          <a:prstGeom prst="rect">
            <a:avLst/>
          </a:prstGeom>
          <a:noFill/>
          <a:ln w="9525">
            <a:noFill/>
            <a:miter lim="800000"/>
            <a:headEnd/>
            <a:tailEnd/>
          </a:ln>
        </p:spPr>
        <p:txBody>
          <a:bodyPr wrap="none" anchor="ctr">
            <a:spAutoFit/>
          </a:bodyPr>
          <a:lstStyle/>
          <a:p>
            <a:endParaRPr lang="en-US" dirty="0"/>
          </a:p>
        </p:txBody>
      </p:sp>
      <p:sp>
        <p:nvSpPr>
          <p:cNvPr id="23563"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Franklin Gothic Book" pitchFamily="34" charset="0"/>
            </a:endParaRPr>
          </a:p>
        </p:txBody>
      </p:sp>
      <p:sp>
        <p:nvSpPr>
          <p:cNvPr id="23564" name="Rectangle 9"/>
          <p:cNvSpPr>
            <a:spLocks noChangeArrowheads="1"/>
          </p:cNvSpPr>
          <p:nvPr/>
        </p:nvSpPr>
        <p:spPr bwMode="auto">
          <a:xfrm>
            <a:off x="-539750" y="800100"/>
            <a:ext cx="9144000" cy="457200"/>
          </a:xfrm>
          <a:prstGeom prst="rect">
            <a:avLst/>
          </a:prstGeom>
          <a:noFill/>
          <a:ln w="9525">
            <a:noFill/>
            <a:miter lim="800000"/>
            <a:headEnd/>
            <a:tailEnd/>
          </a:ln>
        </p:spPr>
        <p:txBody>
          <a:bodyPr wrap="none" anchor="ctr">
            <a:spAutoFit/>
          </a:bodyPr>
          <a:lstStyle/>
          <a:p>
            <a:endParaRPr lang="en-US" dirty="0"/>
          </a:p>
        </p:txBody>
      </p:sp>
      <p:sp>
        <p:nvSpPr>
          <p:cNvPr id="23565"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Franklin Gothic Book" pitchFamily="34" charset="0"/>
            </a:endParaRPr>
          </a:p>
        </p:txBody>
      </p:sp>
      <p:sp>
        <p:nvSpPr>
          <p:cNvPr id="23566" name="Rectangle 12"/>
          <p:cNvSpPr>
            <a:spLocks noChangeArrowheads="1"/>
          </p:cNvSpPr>
          <p:nvPr/>
        </p:nvSpPr>
        <p:spPr bwMode="auto">
          <a:xfrm>
            <a:off x="-539750" y="800100"/>
            <a:ext cx="9144000" cy="457200"/>
          </a:xfrm>
          <a:prstGeom prst="rect">
            <a:avLst/>
          </a:prstGeom>
          <a:noFill/>
          <a:ln w="9525">
            <a:noFill/>
            <a:miter lim="800000"/>
            <a:headEnd/>
            <a:tailEnd/>
          </a:ln>
        </p:spPr>
        <p:txBody>
          <a:bodyPr wrap="none" anchor="ctr">
            <a:spAutoFit/>
          </a:bodyPr>
          <a:lstStyle/>
          <a:p>
            <a:endParaRPr lang="en-US" dirty="0"/>
          </a:p>
        </p:txBody>
      </p:sp>
      <p:sp>
        <p:nvSpPr>
          <p:cNvPr id="23567"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Franklin Gothic Book" pitchFamily="34" charset="0"/>
            </a:endParaRPr>
          </a:p>
        </p:txBody>
      </p:sp>
      <p:sp>
        <p:nvSpPr>
          <p:cNvPr id="23568" name="Rectangle 4"/>
          <p:cNvSpPr>
            <a:spLocks noChangeArrowheads="1"/>
          </p:cNvSpPr>
          <p:nvPr/>
        </p:nvSpPr>
        <p:spPr bwMode="auto">
          <a:xfrm>
            <a:off x="-539750" y="800100"/>
            <a:ext cx="9144000" cy="0"/>
          </a:xfrm>
          <a:prstGeom prst="rect">
            <a:avLst/>
          </a:prstGeom>
          <a:noFill/>
          <a:ln w="9525">
            <a:noFill/>
            <a:miter lim="800000"/>
            <a:headEnd/>
            <a:tailEnd/>
          </a:ln>
        </p:spPr>
        <p:txBody>
          <a:bodyPr wrap="none" anchor="ctr">
            <a:spAutoFit/>
          </a:bodyPr>
          <a:lstStyle/>
          <a:p>
            <a:endParaRPr lang="en-US" dirty="0"/>
          </a:p>
        </p:txBody>
      </p:sp>
      <p:sp>
        <p:nvSpPr>
          <p:cNvPr id="23569" name="Rectangle 5"/>
          <p:cNvSpPr>
            <a:spLocks noChangeArrowheads="1"/>
          </p:cNvSpPr>
          <p:nvPr/>
        </p:nvSpPr>
        <p:spPr bwMode="auto">
          <a:xfrm>
            <a:off x="-539750" y="1143000"/>
            <a:ext cx="9144000" cy="0"/>
          </a:xfrm>
          <a:prstGeom prst="rect">
            <a:avLst/>
          </a:prstGeom>
          <a:noFill/>
          <a:ln w="9525">
            <a:noFill/>
            <a:miter lim="800000"/>
            <a:headEnd/>
            <a:tailEnd/>
          </a:ln>
        </p:spPr>
        <p:txBody>
          <a:bodyPr wrap="none" anchor="ctr">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4035" name="Rectangle 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40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404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4043" name="Rectangle 11"/>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4044" name="Rectangle 12"/>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72" name="Group 71"/>
          <p:cNvGrpSpPr/>
          <p:nvPr/>
        </p:nvGrpSpPr>
        <p:grpSpPr>
          <a:xfrm>
            <a:off x="4461552" y="2262896"/>
            <a:ext cx="2745629" cy="3042528"/>
            <a:chOff x="4461552" y="2262896"/>
            <a:chExt cx="2745629" cy="3042528"/>
          </a:xfrm>
        </p:grpSpPr>
        <p:grpSp>
          <p:nvGrpSpPr>
            <p:cNvPr id="11" name="Group 34"/>
            <p:cNvGrpSpPr>
              <a:grpSpLocks/>
            </p:cNvGrpSpPr>
            <p:nvPr/>
          </p:nvGrpSpPr>
          <p:grpSpPr bwMode="auto">
            <a:xfrm>
              <a:off x="4461552" y="2494040"/>
              <a:ext cx="2745629" cy="2811384"/>
              <a:chOff x="3143680" y="3287400"/>
              <a:chExt cx="2356304" cy="2427405"/>
            </a:xfrm>
          </p:grpSpPr>
          <p:cxnSp>
            <p:nvCxnSpPr>
              <p:cNvPr id="28" name="Straight Arrow Connector 27"/>
              <p:cNvCxnSpPr/>
              <p:nvPr/>
            </p:nvCxnSpPr>
            <p:spPr>
              <a:xfrm rot="5400000" flipH="1" flipV="1">
                <a:off x="2994866" y="4143898"/>
                <a:ext cx="1714583"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857711" y="5000395"/>
                <a:ext cx="1642273" cy="6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143491" y="5000584"/>
                <a:ext cx="714410" cy="714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586" name="TextBox 22"/>
            <p:cNvSpPr txBox="1">
              <a:spLocks noChangeArrowheads="1"/>
            </p:cNvSpPr>
            <p:nvPr/>
          </p:nvSpPr>
          <p:spPr bwMode="auto">
            <a:xfrm>
              <a:off x="5014427" y="2262896"/>
              <a:ext cx="249724" cy="356463"/>
            </a:xfrm>
            <a:prstGeom prst="rect">
              <a:avLst/>
            </a:prstGeom>
            <a:noFill/>
            <a:ln w="9525">
              <a:noFill/>
              <a:miter lim="800000"/>
              <a:headEnd/>
              <a:tailEnd/>
            </a:ln>
          </p:spPr>
          <p:txBody>
            <a:bodyPr>
              <a:spAutoFit/>
            </a:bodyPr>
            <a:lstStyle/>
            <a:p>
              <a:pPr algn="ctr"/>
              <a:r>
                <a:rPr lang="en-US" sz="1400" dirty="0" smtClean="0">
                  <a:latin typeface="Franklin Gothic Book" pitchFamily="34" charset="0"/>
                </a:rPr>
                <a:t>m</a:t>
              </a:r>
              <a:endParaRPr lang="hu-HU" sz="1400" dirty="0">
                <a:latin typeface="Franklin Gothic Book" pitchFamily="34" charset="0"/>
              </a:endParaRPr>
            </a:p>
          </p:txBody>
        </p:sp>
      </p:grpSp>
      <p:grpSp>
        <p:nvGrpSpPr>
          <p:cNvPr id="71" name="Group 70"/>
          <p:cNvGrpSpPr/>
          <p:nvPr/>
        </p:nvGrpSpPr>
        <p:grpSpPr>
          <a:xfrm>
            <a:off x="5820852" y="2459382"/>
            <a:ext cx="1875348" cy="1322809"/>
            <a:chOff x="5820852" y="2459382"/>
            <a:chExt cx="1875348" cy="1322809"/>
          </a:xfrm>
        </p:grpSpPr>
        <p:sp>
          <p:nvSpPr>
            <p:cNvPr id="23587" name="TextBox 23"/>
            <p:cNvSpPr txBox="1">
              <a:spLocks noChangeArrowheads="1"/>
            </p:cNvSpPr>
            <p:nvPr/>
          </p:nvSpPr>
          <p:spPr bwMode="auto">
            <a:xfrm>
              <a:off x="7446476" y="2459382"/>
              <a:ext cx="249724" cy="356463"/>
            </a:xfrm>
            <a:prstGeom prst="rect">
              <a:avLst/>
            </a:prstGeom>
            <a:noFill/>
            <a:ln w="9525">
              <a:noFill/>
              <a:miter lim="800000"/>
              <a:headEnd/>
              <a:tailEnd/>
            </a:ln>
          </p:spPr>
          <p:txBody>
            <a:bodyPr>
              <a:spAutoFit/>
            </a:bodyPr>
            <a:lstStyle/>
            <a:p>
              <a:pPr algn="ctr"/>
              <a:r>
                <a:rPr lang="en-US" sz="1400" dirty="0" smtClean="0">
                  <a:latin typeface="Franklin Gothic Book" pitchFamily="34" charset="0"/>
                </a:rPr>
                <a:t>b</a:t>
              </a:r>
              <a:endParaRPr lang="hu-HU" sz="1400" dirty="0">
                <a:latin typeface="Franklin Gothic Book" pitchFamily="34" charset="0"/>
              </a:endParaRPr>
            </a:p>
          </p:txBody>
        </p:sp>
        <p:cxnSp>
          <p:nvCxnSpPr>
            <p:cNvPr id="56" name="Straight Connector 55"/>
            <p:cNvCxnSpPr/>
            <p:nvPr/>
          </p:nvCxnSpPr>
          <p:spPr bwMode="auto">
            <a:xfrm flipV="1">
              <a:off x="5820852" y="2644226"/>
              <a:ext cx="1563468" cy="113796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245161" y="2487939"/>
            <a:ext cx="1809396" cy="2777051"/>
            <a:chOff x="5245161" y="2487939"/>
            <a:chExt cx="1809396" cy="2777051"/>
          </a:xfrm>
        </p:grpSpPr>
        <p:cxnSp>
          <p:nvCxnSpPr>
            <p:cNvPr id="73" name="Straight Connector 72"/>
            <p:cNvCxnSpPr/>
            <p:nvPr/>
          </p:nvCxnSpPr>
          <p:spPr bwMode="auto">
            <a:xfrm rot="16200000" flipV="1">
              <a:off x="5848875" y="4018819"/>
              <a:ext cx="1849005" cy="8875"/>
            </a:xfrm>
            <a:prstGeom prst="line">
              <a:avLst/>
            </a:prstGeom>
            <a:ln w="635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62" idx="6"/>
            </p:cNvCxnSpPr>
            <p:nvPr/>
          </p:nvCxnSpPr>
          <p:spPr bwMode="auto">
            <a:xfrm>
              <a:off x="5291293" y="2736897"/>
              <a:ext cx="1501683" cy="363145"/>
            </a:xfrm>
            <a:prstGeom prst="line">
              <a:avLst/>
            </a:prstGeom>
            <a:ln w="635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5245161" y="2487939"/>
              <a:ext cx="1809396" cy="2777051"/>
              <a:chOff x="5245161" y="2487939"/>
              <a:chExt cx="1809396" cy="2777051"/>
            </a:xfrm>
          </p:grpSpPr>
          <p:sp>
            <p:nvSpPr>
              <p:cNvPr id="23588" name="TextBox 24"/>
              <p:cNvSpPr txBox="1">
                <a:spLocks noChangeArrowheads="1"/>
              </p:cNvSpPr>
              <p:nvPr/>
            </p:nvSpPr>
            <p:spPr bwMode="auto">
              <a:xfrm>
                <a:off x="6624261" y="2724126"/>
                <a:ext cx="249724" cy="356463"/>
              </a:xfrm>
              <a:prstGeom prst="rect">
                <a:avLst/>
              </a:prstGeom>
              <a:noFill/>
              <a:ln w="9525">
                <a:noFill/>
                <a:miter lim="800000"/>
                <a:headEnd/>
                <a:tailEnd/>
              </a:ln>
            </p:spPr>
            <p:txBody>
              <a:bodyPr>
                <a:spAutoFit/>
              </a:bodyPr>
              <a:lstStyle/>
              <a:p>
                <a:pPr algn="ctr"/>
                <a:r>
                  <a:rPr lang="en-US" sz="1400" dirty="0" smtClean="0">
                    <a:latin typeface="Franklin Gothic Book" pitchFamily="34" charset="0"/>
                  </a:rPr>
                  <a:t>p</a:t>
                </a:r>
                <a:endParaRPr lang="hu-HU" sz="1400" dirty="0">
                  <a:latin typeface="Franklin Gothic Book" pitchFamily="34" charset="0"/>
                </a:endParaRPr>
              </a:p>
            </p:txBody>
          </p:sp>
          <p:sp>
            <p:nvSpPr>
              <p:cNvPr id="64" name="Oval 63"/>
              <p:cNvSpPr/>
              <p:nvPr/>
            </p:nvSpPr>
            <p:spPr bwMode="auto">
              <a:xfrm>
                <a:off x="6752670" y="4917971"/>
                <a:ext cx="53618" cy="533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2" name="Oval 61"/>
              <p:cNvSpPr/>
              <p:nvPr/>
            </p:nvSpPr>
            <p:spPr bwMode="auto">
              <a:xfrm>
                <a:off x="6739358" y="3073380"/>
                <a:ext cx="53618" cy="533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98" name="TextBox 24"/>
              <p:cNvSpPr txBox="1">
                <a:spLocks noChangeArrowheads="1"/>
              </p:cNvSpPr>
              <p:nvPr/>
            </p:nvSpPr>
            <p:spPr bwMode="auto">
              <a:xfrm>
                <a:off x="5245161" y="2487939"/>
                <a:ext cx="373203" cy="356480"/>
              </a:xfrm>
              <a:prstGeom prst="rect">
                <a:avLst/>
              </a:prstGeom>
              <a:noFill/>
              <a:ln w="9525">
                <a:noFill/>
                <a:miter lim="800000"/>
                <a:headEnd/>
                <a:tailEnd/>
              </a:ln>
            </p:spPr>
            <p:txBody>
              <a:bodyPr wrap="square">
                <a:spAutoFit/>
              </a:bodyPr>
              <a:lstStyle/>
              <a:p>
                <a:pPr algn="ctr"/>
                <a:r>
                  <a:rPr lang="en-US" sz="1400" dirty="0" smtClean="0">
                    <a:latin typeface="Franklin Gothic Book" pitchFamily="34" charset="0"/>
                  </a:rPr>
                  <a:t>p</a:t>
                </a:r>
                <a:r>
                  <a:rPr lang="en-US" sz="1400" baseline="-25000" dirty="0" smtClean="0">
                    <a:latin typeface="Franklin Gothic Book" pitchFamily="34" charset="0"/>
                  </a:rPr>
                  <a:t>t</a:t>
                </a:r>
                <a:endParaRPr lang="hu-HU" sz="1400" baseline="-25000" dirty="0">
                  <a:latin typeface="Franklin Gothic Book" pitchFamily="34" charset="0"/>
                </a:endParaRPr>
              </a:p>
            </p:txBody>
          </p:sp>
          <p:sp>
            <p:nvSpPr>
              <p:cNvPr id="99" name="TextBox 24"/>
              <p:cNvSpPr txBox="1">
                <a:spLocks noChangeArrowheads="1"/>
              </p:cNvSpPr>
              <p:nvPr/>
            </p:nvSpPr>
            <p:spPr bwMode="auto">
              <a:xfrm>
                <a:off x="6614793" y="4908510"/>
                <a:ext cx="439764" cy="356480"/>
              </a:xfrm>
              <a:prstGeom prst="rect">
                <a:avLst/>
              </a:prstGeom>
              <a:noFill/>
              <a:ln w="9525">
                <a:noFill/>
                <a:miter lim="800000"/>
                <a:headEnd/>
                <a:tailEnd/>
              </a:ln>
            </p:spPr>
            <p:txBody>
              <a:bodyPr wrap="square">
                <a:spAutoFit/>
              </a:bodyPr>
              <a:lstStyle/>
              <a:p>
                <a:pPr algn="ctr"/>
                <a:r>
                  <a:rPr lang="en-US" sz="1400" dirty="0" err="1" smtClean="0">
                    <a:latin typeface="Franklin Gothic Book" pitchFamily="34" charset="0"/>
                  </a:rPr>
                  <a:t>p</a:t>
                </a:r>
                <a:r>
                  <a:rPr lang="en-US" sz="1400" baseline="-25000" dirty="0" err="1" smtClean="0">
                    <a:latin typeface="Franklin Gothic Book" pitchFamily="34" charset="0"/>
                  </a:rPr>
                  <a:t>s</a:t>
                </a:r>
                <a:endParaRPr lang="hu-HU" sz="1400" baseline="-25000" dirty="0">
                  <a:latin typeface="Franklin Gothic Book" pitchFamily="34" charset="0"/>
                </a:endParaRPr>
              </a:p>
            </p:txBody>
          </p:sp>
        </p:grpSp>
      </p:grpSp>
      <p:grpSp>
        <p:nvGrpSpPr>
          <p:cNvPr id="69" name="Group 68"/>
          <p:cNvGrpSpPr/>
          <p:nvPr/>
        </p:nvGrpSpPr>
        <p:grpSpPr>
          <a:xfrm>
            <a:off x="5221524" y="3086290"/>
            <a:ext cx="1048477" cy="2034527"/>
            <a:chOff x="5221524" y="3086290"/>
            <a:chExt cx="1048477" cy="2034527"/>
          </a:xfrm>
        </p:grpSpPr>
        <p:cxnSp>
          <p:nvCxnSpPr>
            <p:cNvPr id="65" name="Straight Connector 64"/>
            <p:cNvCxnSpPr/>
            <p:nvPr/>
          </p:nvCxnSpPr>
          <p:spPr bwMode="auto">
            <a:xfrm rot="16200000" flipV="1">
              <a:off x="5509958" y="4164457"/>
              <a:ext cx="1244437" cy="4437"/>
            </a:xfrm>
            <a:prstGeom prst="line">
              <a:avLst/>
            </a:prstGeom>
            <a:ln w="635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60" idx="6"/>
            </p:cNvCxnSpPr>
            <p:nvPr/>
          </p:nvCxnSpPr>
          <p:spPr bwMode="auto">
            <a:xfrm>
              <a:off x="5282418" y="3345877"/>
              <a:ext cx="876012" cy="204280"/>
            </a:xfrm>
            <a:prstGeom prst="line">
              <a:avLst/>
            </a:prstGeom>
            <a:ln w="635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5221524" y="3086290"/>
              <a:ext cx="1048477" cy="2034527"/>
              <a:chOff x="5221524" y="3086290"/>
              <a:chExt cx="1048477" cy="2034527"/>
            </a:xfrm>
          </p:grpSpPr>
          <p:sp>
            <p:nvSpPr>
              <p:cNvPr id="63" name="Oval 62"/>
              <p:cNvSpPr/>
              <p:nvPr/>
            </p:nvSpPr>
            <p:spPr bwMode="auto">
              <a:xfrm>
                <a:off x="6109250" y="4763520"/>
                <a:ext cx="53618" cy="533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0" name="Oval 59"/>
              <p:cNvSpPr/>
              <p:nvPr/>
            </p:nvSpPr>
            <p:spPr bwMode="auto">
              <a:xfrm>
                <a:off x="6104813" y="3523495"/>
                <a:ext cx="53618" cy="533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97" name="Oval 96"/>
              <p:cNvSpPr/>
              <p:nvPr/>
            </p:nvSpPr>
            <p:spPr bwMode="auto">
              <a:xfrm>
                <a:off x="5261710" y="3324915"/>
                <a:ext cx="53618" cy="533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00" name="TextBox 24"/>
              <p:cNvSpPr txBox="1">
                <a:spLocks noChangeArrowheads="1"/>
              </p:cNvSpPr>
              <p:nvPr/>
            </p:nvSpPr>
            <p:spPr bwMode="auto">
              <a:xfrm>
                <a:off x="5830237" y="4764337"/>
                <a:ext cx="439764" cy="356480"/>
              </a:xfrm>
              <a:prstGeom prst="rect">
                <a:avLst/>
              </a:prstGeom>
              <a:noFill/>
              <a:ln w="9525">
                <a:noFill/>
                <a:miter lim="800000"/>
                <a:headEnd/>
                <a:tailEnd/>
              </a:ln>
            </p:spPr>
            <p:txBody>
              <a:bodyPr wrap="square">
                <a:spAutoFit/>
              </a:bodyPr>
              <a:lstStyle/>
              <a:p>
                <a:pPr algn="ctr"/>
                <a:r>
                  <a:rPr lang="en-US" sz="1400" dirty="0" err="1" smtClean="0">
                    <a:latin typeface="Franklin Gothic Book" pitchFamily="34" charset="0"/>
                  </a:rPr>
                  <a:t>q</a:t>
                </a:r>
                <a:r>
                  <a:rPr lang="en-US" sz="1400" baseline="-25000" dirty="0" err="1" smtClean="0">
                    <a:latin typeface="Franklin Gothic Book" pitchFamily="34" charset="0"/>
                  </a:rPr>
                  <a:t>s</a:t>
                </a:r>
                <a:endParaRPr lang="hu-HU" sz="1400" baseline="-25000" dirty="0">
                  <a:latin typeface="Franklin Gothic Book" pitchFamily="34" charset="0"/>
                </a:endParaRPr>
              </a:p>
            </p:txBody>
          </p:sp>
          <p:sp>
            <p:nvSpPr>
              <p:cNvPr id="101" name="TextBox 24"/>
              <p:cNvSpPr txBox="1">
                <a:spLocks noChangeArrowheads="1"/>
              </p:cNvSpPr>
              <p:nvPr/>
            </p:nvSpPr>
            <p:spPr bwMode="auto">
              <a:xfrm>
                <a:off x="5221524" y="3086290"/>
                <a:ext cx="373203" cy="356480"/>
              </a:xfrm>
              <a:prstGeom prst="rect">
                <a:avLst/>
              </a:prstGeom>
              <a:noFill/>
              <a:ln w="9525">
                <a:noFill/>
                <a:miter lim="800000"/>
                <a:headEnd/>
                <a:tailEnd/>
              </a:ln>
            </p:spPr>
            <p:txBody>
              <a:bodyPr wrap="square">
                <a:spAutoFit/>
              </a:bodyPr>
              <a:lstStyle/>
              <a:p>
                <a:pPr algn="ctr"/>
                <a:r>
                  <a:rPr lang="en-US" sz="1400" dirty="0" smtClean="0">
                    <a:latin typeface="Franklin Gothic Book" pitchFamily="34" charset="0"/>
                  </a:rPr>
                  <a:t>q</a:t>
                </a:r>
                <a:r>
                  <a:rPr lang="en-US" sz="1400" baseline="-25000" dirty="0" smtClean="0">
                    <a:latin typeface="Franklin Gothic Book" pitchFamily="34" charset="0"/>
                  </a:rPr>
                  <a:t>t</a:t>
                </a:r>
                <a:endParaRPr lang="hu-HU" sz="1400" baseline="-25000" dirty="0">
                  <a:latin typeface="Franklin Gothic Book" pitchFamily="34" charset="0"/>
                </a:endParaRPr>
              </a:p>
            </p:txBody>
          </p:sp>
          <p:sp>
            <p:nvSpPr>
              <p:cNvPr id="102" name="TextBox 24"/>
              <p:cNvSpPr txBox="1">
                <a:spLocks noChangeArrowheads="1"/>
              </p:cNvSpPr>
              <p:nvPr/>
            </p:nvSpPr>
            <p:spPr bwMode="auto">
              <a:xfrm>
                <a:off x="5964200" y="3187478"/>
                <a:ext cx="249724" cy="356463"/>
              </a:xfrm>
              <a:prstGeom prst="rect">
                <a:avLst/>
              </a:prstGeom>
              <a:noFill/>
              <a:ln w="9525">
                <a:noFill/>
                <a:miter lim="800000"/>
                <a:headEnd/>
                <a:tailEnd/>
              </a:ln>
            </p:spPr>
            <p:txBody>
              <a:bodyPr>
                <a:spAutoFit/>
              </a:bodyPr>
              <a:lstStyle/>
              <a:p>
                <a:pPr algn="ctr"/>
                <a:r>
                  <a:rPr lang="en-US" sz="1400" dirty="0" smtClean="0">
                    <a:latin typeface="Franklin Gothic Book" pitchFamily="34" charset="0"/>
                  </a:rPr>
                  <a:t>q</a:t>
                </a:r>
                <a:endParaRPr lang="hu-HU" sz="1400" dirty="0">
                  <a:latin typeface="Franklin Gothic Book" pitchFamily="34" charset="0"/>
                </a:endParaRPr>
              </a:p>
            </p:txBody>
          </p:sp>
        </p:grpSp>
      </p:grpSp>
      <p:grpSp>
        <p:nvGrpSpPr>
          <p:cNvPr id="68" name="Group 67"/>
          <p:cNvGrpSpPr/>
          <p:nvPr/>
        </p:nvGrpSpPr>
        <p:grpSpPr>
          <a:xfrm>
            <a:off x="4648988" y="2711522"/>
            <a:ext cx="670778" cy="656621"/>
            <a:chOff x="4648988" y="2711522"/>
            <a:chExt cx="670778" cy="656621"/>
          </a:xfrm>
        </p:grpSpPr>
        <p:sp>
          <p:nvSpPr>
            <p:cNvPr id="96" name="Oval 95"/>
            <p:cNvSpPr/>
            <p:nvPr/>
          </p:nvSpPr>
          <p:spPr bwMode="auto">
            <a:xfrm>
              <a:off x="5266148" y="2711522"/>
              <a:ext cx="53618" cy="533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03" name="Right Brace 102"/>
            <p:cNvSpPr/>
            <p:nvPr/>
          </p:nvSpPr>
          <p:spPr>
            <a:xfrm flipH="1">
              <a:off x="4951378" y="2733788"/>
              <a:ext cx="298535" cy="634355"/>
            </a:xfrm>
            <a:prstGeom prst="rightBrace">
              <a:avLst>
                <a:gd name="adj1" fmla="val 8333"/>
                <a:gd name="adj2"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04" name="TextBox 24"/>
            <p:cNvSpPr txBox="1">
              <a:spLocks noChangeArrowheads="1"/>
            </p:cNvSpPr>
            <p:nvPr/>
          </p:nvSpPr>
          <p:spPr bwMode="auto">
            <a:xfrm>
              <a:off x="4648988" y="2893822"/>
              <a:ext cx="249724" cy="356463"/>
            </a:xfrm>
            <a:prstGeom prst="rect">
              <a:avLst/>
            </a:prstGeom>
            <a:noFill/>
            <a:ln w="9525">
              <a:noFill/>
              <a:miter lim="800000"/>
              <a:headEnd/>
              <a:tailEnd/>
            </a:ln>
          </p:spPr>
          <p:txBody>
            <a:bodyPr>
              <a:spAutoFit/>
            </a:bodyPr>
            <a:lstStyle/>
            <a:p>
              <a:pPr algn="ctr"/>
              <a:r>
                <a:rPr lang="en-US" sz="1400" dirty="0" smtClean="0">
                  <a:latin typeface="Franklin Gothic Book" pitchFamily="34" charset="0"/>
                </a:rPr>
                <a:t>1</a:t>
              </a:r>
              <a:endParaRPr lang="hu-HU" sz="1400" dirty="0">
                <a:latin typeface="Franklin Gothic Book" pitchFamily="34" charset="0"/>
              </a:endParaRPr>
            </a:p>
          </p:txBody>
        </p:sp>
      </p:grpSp>
      <p:grpSp>
        <p:nvGrpSpPr>
          <p:cNvPr id="74" name="Group 73"/>
          <p:cNvGrpSpPr/>
          <p:nvPr/>
        </p:nvGrpSpPr>
        <p:grpSpPr>
          <a:xfrm>
            <a:off x="952500" y="3638550"/>
            <a:ext cx="1990725" cy="1381125"/>
            <a:chOff x="952500" y="3638550"/>
            <a:chExt cx="1990725" cy="1381125"/>
          </a:xfrm>
        </p:grpSpPr>
        <p:pic>
          <p:nvPicPr>
            <p:cNvPr id="22323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52500" y="3638550"/>
              <a:ext cx="1990725" cy="342900"/>
            </a:xfrm>
            <a:prstGeom prst="rect">
              <a:avLst/>
            </a:prstGeom>
            <a:noFill/>
          </p:spPr>
        </p:pic>
        <p:pic>
          <p:nvPicPr>
            <p:cNvPr id="223234"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52500" y="4157662"/>
              <a:ext cx="857250" cy="342900"/>
            </a:xfrm>
            <a:prstGeom prst="rect">
              <a:avLst/>
            </a:prstGeom>
            <a:noFill/>
          </p:spPr>
        </p:pic>
        <p:pic>
          <p:nvPicPr>
            <p:cNvPr id="223233"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52500" y="4676775"/>
              <a:ext cx="1743075" cy="342900"/>
            </a:xfrm>
            <a:prstGeom prst="rect">
              <a:avLst/>
            </a:prstGeom>
            <a:noFill/>
          </p:spPr>
        </p:pic>
      </p:grpSp>
      <p:sp>
        <p:nvSpPr>
          <p:cNvPr id="2232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23237" name="Rectangle 5"/>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23238" name="Rectangle 6"/>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23239" name="Rectangle 7"/>
          <p:cNvSpPr>
            <a:spLocks noChangeArrowheads="1"/>
          </p:cNvSpPr>
          <p:nvPr/>
        </p:nvSpPr>
        <p:spPr bwMode="auto">
          <a:xfrm>
            <a:off x="0" y="1943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Date Placeholder 2"/>
          <p:cNvSpPr>
            <a:spLocks noGrp="1"/>
          </p:cNvSpPr>
          <p:nvPr>
            <p:ph type="dt" sz="quarter" idx="10"/>
          </p:nvPr>
        </p:nvSpPr>
        <p:spPr>
          <a:xfrm>
            <a:off x="3800475" y="6429375"/>
            <a:ext cx="4048125" cy="288925"/>
          </a:xfrm>
        </p:spPr>
        <p:txBody>
          <a:bodyPr/>
          <a:lstStyle/>
          <a:p>
            <a:pPr>
              <a:defRPr/>
            </a:pPr>
            <a:r>
              <a:rPr lang="hu-HU" dirty="0" err="1" smtClean="0"/>
              <a:t>Logic</a:t>
            </a:r>
            <a:r>
              <a:rPr lang="hu-HU" dirty="0" smtClean="0"/>
              <a:t> </a:t>
            </a:r>
            <a:r>
              <a:rPr lang="hu-HU" dirty="0" err="1" smtClean="0"/>
              <a:t>Colloquium</a:t>
            </a:r>
            <a:r>
              <a:rPr lang="hu-HU" dirty="0" smtClean="0"/>
              <a:t>, </a:t>
            </a:r>
            <a:r>
              <a:rPr lang="hu-HU" dirty="0" err="1" smtClean="0"/>
              <a:t>Sofia</a:t>
            </a:r>
            <a:r>
              <a:rPr lang="hu-HU" dirty="0" smtClean="0"/>
              <a:t>, </a:t>
            </a:r>
            <a:r>
              <a:rPr lang="hu-HU" dirty="0" err="1" smtClean="0"/>
              <a:t>July</a:t>
            </a:r>
            <a:r>
              <a:rPr lang="hu-HU" dirty="0" smtClean="0"/>
              <a:t> 31 – August 6 2009.</a:t>
            </a:r>
            <a:endParaRPr lang="hu-H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1000" fill="hold"/>
                                        <p:tgtEl>
                                          <p:spTgt spid="72"/>
                                        </p:tgtEl>
                                        <p:attrNameLst>
                                          <p:attrName>ppt_w</p:attrName>
                                        </p:attrNameLst>
                                      </p:cBhvr>
                                      <p:tavLst>
                                        <p:tav tm="0">
                                          <p:val>
                                            <p:strVal val="#ppt_w*0.70"/>
                                          </p:val>
                                        </p:tav>
                                        <p:tav tm="100000">
                                          <p:val>
                                            <p:strVal val="#ppt_w"/>
                                          </p:val>
                                        </p:tav>
                                      </p:tavLst>
                                    </p:anim>
                                    <p:anim calcmode="lin" valueType="num">
                                      <p:cBhvr>
                                        <p:cTn id="8" dur="1000" fill="hold"/>
                                        <p:tgtEl>
                                          <p:spTgt spid="72"/>
                                        </p:tgtEl>
                                        <p:attrNameLst>
                                          <p:attrName>ppt_h</p:attrName>
                                        </p:attrNameLst>
                                      </p:cBhvr>
                                      <p:tavLst>
                                        <p:tav tm="0">
                                          <p:val>
                                            <p:strVal val="#ppt_h"/>
                                          </p:val>
                                        </p:tav>
                                        <p:tav tm="100000">
                                          <p:val>
                                            <p:strVal val="#ppt_h"/>
                                          </p:val>
                                        </p:tav>
                                      </p:tavLst>
                                    </p:anim>
                                    <p:animEffect transition="in" filter="fade">
                                      <p:cBhvr>
                                        <p:cTn id="9" dur="1000"/>
                                        <p:tgtEl>
                                          <p:spTgt spid="72"/>
                                        </p:tgtEl>
                                      </p:cBhvr>
                                    </p:animEffect>
                                  </p:childTnLst>
                                </p:cTn>
                              </p:par>
                            </p:childTnLst>
                          </p:cTn>
                        </p:par>
                        <p:par>
                          <p:cTn id="10" fill="hold">
                            <p:stCondLst>
                              <p:cond delay="1000"/>
                            </p:stCondLst>
                            <p:childTnLst>
                              <p:par>
                                <p:cTn id="11" presetID="22" presetClass="entr" presetSubtype="4" fill="hold" nodeType="afterEffect">
                                  <p:stCondLst>
                                    <p:cond delay="1000"/>
                                  </p:stCondLst>
                                  <p:childTnLst>
                                    <p:set>
                                      <p:cBhvr>
                                        <p:cTn id="12" dur="1" fill="hold">
                                          <p:stCondLst>
                                            <p:cond delay="0"/>
                                          </p:stCondLst>
                                        </p:cTn>
                                        <p:tgtEl>
                                          <p:spTgt spid="71"/>
                                        </p:tgtEl>
                                        <p:attrNameLst>
                                          <p:attrName>style.visibility</p:attrName>
                                        </p:attrNameLst>
                                      </p:cBhvr>
                                      <p:to>
                                        <p:strVal val="visible"/>
                                      </p:to>
                                    </p:set>
                                    <p:animEffect transition="in" filter="wipe(down)">
                                      <p:cBhvr>
                                        <p:cTn id="13" dur="500"/>
                                        <p:tgtEl>
                                          <p:spTgt spid="71"/>
                                        </p:tgtEl>
                                      </p:cBhvr>
                                    </p:animEffect>
                                  </p:childTnLst>
                                </p:cTn>
                              </p:par>
                            </p:childTnLst>
                          </p:cTn>
                        </p:par>
                        <p:par>
                          <p:cTn id="14" fill="hold">
                            <p:stCondLst>
                              <p:cond delay="2500"/>
                            </p:stCondLst>
                            <p:childTnLst>
                              <p:par>
                                <p:cTn id="15" presetID="5" presetClass="entr" presetSubtype="10" fill="hold" nodeType="afterEffect">
                                  <p:stCondLst>
                                    <p:cond delay="1000"/>
                                  </p:stCondLst>
                                  <p:childTnLst>
                                    <p:set>
                                      <p:cBhvr>
                                        <p:cTn id="16" dur="1" fill="hold">
                                          <p:stCondLst>
                                            <p:cond delay="0"/>
                                          </p:stCondLst>
                                        </p:cTn>
                                        <p:tgtEl>
                                          <p:spTgt spid="69"/>
                                        </p:tgtEl>
                                        <p:attrNameLst>
                                          <p:attrName>style.visibility</p:attrName>
                                        </p:attrNameLst>
                                      </p:cBhvr>
                                      <p:to>
                                        <p:strVal val="visible"/>
                                      </p:to>
                                    </p:set>
                                    <p:animEffect transition="in" filter="checkerboard(across)">
                                      <p:cBhvr>
                                        <p:cTn id="17" dur="500"/>
                                        <p:tgtEl>
                                          <p:spTgt spid="69"/>
                                        </p:tgtEl>
                                      </p:cBhvr>
                                    </p:animEffect>
                                  </p:childTnLst>
                                </p:cTn>
                              </p:par>
                            </p:childTnLst>
                          </p:cTn>
                        </p:par>
                        <p:par>
                          <p:cTn id="18" fill="hold">
                            <p:stCondLst>
                              <p:cond delay="4000"/>
                            </p:stCondLst>
                            <p:childTnLst>
                              <p:par>
                                <p:cTn id="19" presetID="22" presetClass="entr" presetSubtype="4" fill="hold" nodeType="afterEffect">
                                  <p:stCondLst>
                                    <p:cond delay="1000"/>
                                  </p:stCondLst>
                                  <p:childTnLst>
                                    <p:set>
                                      <p:cBhvr>
                                        <p:cTn id="20" dur="1" fill="hold">
                                          <p:stCondLst>
                                            <p:cond delay="0"/>
                                          </p:stCondLst>
                                        </p:cTn>
                                        <p:tgtEl>
                                          <p:spTgt spid="68"/>
                                        </p:tgtEl>
                                        <p:attrNameLst>
                                          <p:attrName>style.visibility</p:attrName>
                                        </p:attrNameLst>
                                      </p:cBhvr>
                                      <p:to>
                                        <p:strVal val="visible"/>
                                      </p:to>
                                    </p:set>
                                    <p:animEffect transition="in" filter="wipe(down)">
                                      <p:cBhvr>
                                        <p:cTn id="21" dur="500"/>
                                        <p:tgtEl>
                                          <p:spTgt spid="68"/>
                                        </p:tgtEl>
                                      </p:cBhvr>
                                    </p:animEffect>
                                  </p:childTnLst>
                                </p:cTn>
                              </p:par>
                            </p:childTnLst>
                          </p:cTn>
                        </p:par>
                        <p:par>
                          <p:cTn id="22" fill="hold">
                            <p:stCondLst>
                              <p:cond delay="5500"/>
                            </p:stCondLst>
                            <p:childTnLst>
                              <p:par>
                                <p:cTn id="23" presetID="5" presetClass="entr" presetSubtype="10" fill="hold" nodeType="afterEffect">
                                  <p:stCondLst>
                                    <p:cond delay="1000"/>
                                  </p:stCondLst>
                                  <p:childTnLst>
                                    <p:set>
                                      <p:cBhvr>
                                        <p:cTn id="24" dur="1" fill="hold">
                                          <p:stCondLst>
                                            <p:cond delay="0"/>
                                          </p:stCondLst>
                                        </p:cTn>
                                        <p:tgtEl>
                                          <p:spTgt spid="70"/>
                                        </p:tgtEl>
                                        <p:attrNameLst>
                                          <p:attrName>style.visibility</p:attrName>
                                        </p:attrNameLst>
                                      </p:cBhvr>
                                      <p:to>
                                        <p:strVal val="visible"/>
                                      </p:to>
                                    </p:set>
                                    <p:animEffect transition="in" filter="checkerboard(across)">
                                      <p:cBhvr>
                                        <p:cTn id="25" dur="500"/>
                                        <p:tgtEl>
                                          <p:spTgt spid="70"/>
                                        </p:tgtEl>
                                      </p:cBhvr>
                                    </p:animEffect>
                                  </p:childTnLst>
                                </p:cTn>
                              </p:par>
                            </p:childTnLst>
                          </p:cTn>
                        </p:par>
                        <p:par>
                          <p:cTn id="26" fill="hold">
                            <p:stCondLst>
                              <p:cond delay="7000"/>
                            </p:stCondLst>
                            <p:childTnLst>
                              <p:par>
                                <p:cTn id="27" presetID="2" presetClass="entr" presetSubtype="9" fill="hold" nodeType="afterEffect">
                                  <p:stCondLst>
                                    <p:cond delay="1000"/>
                                  </p:stCondLst>
                                  <p:childTnLst>
                                    <p:set>
                                      <p:cBhvr>
                                        <p:cTn id="28" dur="1" fill="hold">
                                          <p:stCondLst>
                                            <p:cond delay="0"/>
                                          </p:stCondLst>
                                        </p:cTn>
                                        <p:tgtEl>
                                          <p:spTgt spid="67"/>
                                        </p:tgtEl>
                                        <p:attrNameLst>
                                          <p:attrName>style.visibility</p:attrName>
                                        </p:attrNameLst>
                                      </p:cBhvr>
                                      <p:to>
                                        <p:strVal val="visible"/>
                                      </p:to>
                                    </p:set>
                                    <p:anim calcmode="lin" valueType="num">
                                      <p:cBhvr additive="base">
                                        <p:cTn id="29" dur="500" fill="hold"/>
                                        <p:tgtEl>
                                          <p:spTgt spid="67"/>
                                        </p:tgtEl>
                                        <p:attrNameLst>
                                          <p:attrName>ppt_x</p:attrName>
                                        </p:attrNameLst>
                                      </p:cBhvr>
                                      <p:tavLst>
                                        <p:tav tm="0">
                                          <p:val>
                                            <p:strVal val="0-#ppt_w/2"/>
                                          </p:val>
                                        </p:tav>
                                        <p:tav tm="100000">
                                          <p:val>
                                            <p:strVal val="#ppt_x"/>
                                          </p:val>
                                        </p:tav>
                                      </p:tavLst>
                                    </p:anim>
                                    <p:anim calcmode="lin" valueType="num">
                                      <p:cBhvr additive="base">
                                        <p:cTn id="30" dur="500" fill="hold"/>
                                        <p:tgtEl>
                                          <p:spTgt spid="6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childTnLst>
                          </p:cTn>
                        </p:par>
                        <p:par>
                          <p:cTn id="31" fill="hold">
                            <p:stCondLst>
                              <p:cond delay="8500"/>
                            </p:stCondLst>
                            <p:childTnLst>
                              <p:par>
                                <p:cTn id="32" presetID="23" presetClass="entr" presetSubtype="16" fill="hold" nodeType="afterEffect">
                                  <p:stCondLst>
                                    <p:cond delay="1000"/>
                                  </p:stCondLst>
                                  <p:childTnLst>
                                    <p:set>
                                      <p:cBhvr>
                                        <p:cTn id="33" dur="1" fill="hold">
                                          <p:stCondLst>
                                            <p:cond delay="0"/>
                                          </p:stCondLst>
                                        </p:cTn>
                                        <p:tgtEl>
                                          <p:spTgt spid="74"/>
                                        </p:tgtEl>
                                        <p:attrNameLst>
                                          <p:attrName>style.visibility</p:attrName>
                                        </p:attrNameLst>
                                      </p:cBhvr>
                                      <p:to>
                                        <p:strVal val="visible"/>
                                      </p:to>
                                    </p:set>
                                    <p:anim calcmode="lin" valueType="num">
                                      <p:cBhvr>
                                        <p:cTn id="34" dur="500" fill="hold"/>
                                        <p:tgtEl>
                                          <p:spTgt spid="74"/>
                                        </p:tgtEl>
                                        <p:attrNameLst>
                                          <p:attrName>ppt_w</p:attrName>
                                        </p:attrNameLst>
                                      </p:cBhvr>
                                      <p:tavLst>
                                        <p:tav tm="0">
                                          <p:val>
                                            <p:fltVal val="0"/>
                                          </p:val>
                                        </p:tav>
                                        <p:tav tm="100000">
                                          <p:val>
                                            <p:strVal val="#ppt_w"/>
                                          </p:val>
                                        </p:tav>
                                      </p:tavLst>
                                    </p:anim>
                                    <p:anim calcmode="lin" valueType="num">
                                      <p:cBhvr>
                                        <p:cTn id="35" dur="500" fill="hold"/>
                                        <p:tgtEl>
                                          <p:spTgt spid="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Axioms</a:t>
            </a:r>
            <a:r>
              <a:rPr lang="hu-HU" dirty="0" smtClean="0"/>
              <a:t> </a:t>
            </a:r>
            <a:r>
              <a:rPr lang="hu-HU" dirty="0" err="1" smtClean="0"/>
              <a:t>for</a:t>
            </a:r>
            <a:r>
              <a:rPr lang="hu-HU" dirty="0" smtClean="0"/>
              <a:t> </a:t>
            </a:r>
            <a:r>
              <a:rPr lang="hu-HU" dirty="0" err="1" smtClean="0"/>
              <a:t>specrel</a:t>
            </a:r>
            <a:endParaRPr lang="hu-HU" dirty="0"/>
          </a:p>
        </p:txBody>
      </p:sp>
      <p:sp>
        <p:nvSpPr>
          <p:cNvPr id="4" name="Footer Placeholder 3"/>
          <p:cNvSpPr>
            <a:spLocks noGrp="1"/>
          </p:cNvSpPr>
          <p:nvPr>
            <p:ph type="ftr" sz="quarter" idx="11"/>
          </p:nvPr>
        </p:nvSpPr>
        <p:spPr/>
        <p:txBody>
          <a:bodyPr/>
          <a:lstStyle/>
          <a:p>
            <a:pPr>
              <a:defRPr/>
            </a:pPr>
            <a:r>
              <a:rPr lang="en-US" dirty="0"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a:t>Page: </a:t>
            </a:r>
            <a:fld id="{13DE58B3-F429-43CF-A4BA-079CF429473C}" type="slidenum">
              <a:rPr/>
              <a:pPr>
                <a:defRPr/>
              </a:pPr>
              <a:t>12</a:t>
            </a:fld>
            <a:endParaRPr/>
          </a:p>
        </p:txBody>
      </p:sp>
      <p:grpSp>
        <p:nvGrpSpPr>
          <p:cNvPr id="3" name="Group 57"/>
          <p:cNvGrpSpPr>
            <a:grpSpLocks/>
          </p:cNvGrpSpPr>
          <p:nvPr/>
        </p:nvGrpSpPr>
        <p:grpSpPr bwMode="auto">
          <a:xfrm>
            <a:off x="428596" y="1571612"/>
            <a:ext cx="7429500" cy="798512"/>
            <a:chOff x="642910" y="1500174"/>
            <a:chExt cx="7429552" cy="797960"/>
          </a:xfrm>
        </p:grpSpPr>
        <p:sp>
          <p:nvSpPr>
            <p:cNvPr id="22578" name="TextBox 5"/>
            <p:cNvSpPr txBox="1">
              <a:spLocks noChangeArrowheads="1"/>
            </p:cNvSpPr>
            <p:nvPr/>
          </p:nvSpPr>
          <p:spPr bwMode="auto">
            <a:xfrm>
              <a:off x="642910" y="1500174"/>
              <a:ext cx="2000264" cy="584775"/>
            </a:xfrm>
            <a:prstGeom prst="rect">
              <a:avLst/>
            </a:prstGeom>
            <a:noFill/>
            <a:ln w="9525">
              <a:noFill/>
              <a:miter lim="800000"/>
              <a:headEnd/>
              <a:tailEnd/>
            </a:ln>
          </p:spPr>
          <p:txBody>
            <a:bodyPr>
              <a:spAutoFit/>
            </a:bodyPr>
            <a:lstStyle/>
            <a:p>
              <a:pPr marL="342900" indent="-342900">
                <a:spcBef>
                  <a:spcPct val="20000"/>
                </a:spcBef>
                <a:buClr>
                  <a:schemeClr val="accent1"/>
                </a:buClr>
                <a:buSzPct val="70000"/>
                <a:buFont typeface="Wingdings 2" pitchFamily="18" charset="2"/>
                <a:buChar char=""/>
              </a:pPr>
              <a:r>
                <a:rPr lang="hu-HU" sz="3200" dirty="0" err="1">
                  <a:solidFill>
                    <a:schemeClr val="tx2"/>
                  </a:solidFill>
                  <a:latin typeface="Franklin Gothic Book" pitchFamily="34" charset="0"/>
                </a:rPr>
                <a:t>AxEv</a:t>
              </a:r>
              <a:endParaRPr lang="hu-HU" sz="3200" dirty="0">
                <a:solidFill>
                  <a:schemeClr val="tx2"/>
                </a:solidFill>
                <a:latin typeface="Franklin Gothic Book" pitchFamily="34" charset="0"/>
              </a:endParaRPr>
            </a:p>
          </p:txBody>
        </p:sp>
        <p:sp>
          <p:nvSpPr>
            <p:cNvPr id="22579" name="TextBox 6"/>
            <p:cNvSpPr txBox="1">
              <a:spLocks noChangeArrowheads="1"/>
            </p:cNvSpPr>
            <p:nvPr/>
          </p:nvSpPr>
          <p:spPr bwMode="auto">
            <a:xfrm>
              <a:off x="2357422" y="1928802"/>
              <a:ext cx="5715040" cy="369332"/>
            </a:xfrm>
            <a:prstGeom prst="rect">
              <a:avLst/>
            </a:prstGeom>
            <a:noFill/>
            <a:ln w="9525">
              <a:noFill/>
              <a:miter lim="800000"/>
              <a:headEnd/>
              <a:tailEnd/>
            </a:ln>
          </p:spPr>
          <p:txBody>
            <a:bodyPr>
              <a:spAutoFit/>
            </a:bodyPr>
            <a:lstStyle/>
            <a:p>
              <a:r>
                <a:rPr lang="en-US" dirty="0" smtClean="0">
                  <a:latin typeface="Franklin Gothic Book" pitchFamily="34" charset="0"/>
                </a:rPr>
                <a:t>All inertial observers </a:t>
              </a:r>
              <a:r>
                <a:rPr lang="en-US" dirty="0" err="1" smtClean="0">
                  <a:latin typeface="Franklin Gothic Book" pitchFamily="34" charset="0"/>
                </a:rPr>
                <a:t>coordinatize</a:t>
              </a:r>
              <a:r>
                <a:rPr lang="en-US" dirty="0" smtClean="0">
                  <a:latin typeface="Franklin Gothic Book" pitchFamily="34" charset="0"/>
                </a:rPr>
                <a:t> the same events.</a:t>
              </a:r>
              <a:endParaRPr lang="en-US" dirty="0">
                <a:latin typeface="Franklin Gothic Book" pitchFamily="34" charset="0"/>
              </a:endParaRPr>
            </a:p>
          </p:txBody>
        </p:sp>
      </p:grpSp>
      <p:sp>
        <p:nvSpPr>
          <p:cNvPr id="2253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Franklin Gothic Book" pitchFamily="34" charset="0"/>
            </a:endParaRPr>
          </a:p>
        </p:txBody>
      </p:sp>
      <p:sp>
        <p:nvSpPr>
          <p:cNvPr id="22536" name="Rectangle 3"/>
          <p:cNvSpPr>
            <a:spLocks noChangeArrowheads="1"/>
          </p:cNvSpPr>
          <p:nvPr/>
        </p:nvSpPr>
        <p:spPr bwMode="auto">
          <a:xfrm>
            <a:off x="0" y="762000"/>
            <a:ext cx="9144000" cy="457200"/>
          </a:xfrm>
          <a:prstGeom prst="rect">
            <a:avLst/>
          </a:prstGeom>
          <a:noFill/>
          <a:ln w="9525">
            <a:noFill/>
            <a:miter lim="800000"/>
            <a:headEnd/>
            <a:tailEnd/>
          </a:ln>
        </p:spPr>
        <p:txBody>
          <a:bodyPr wrap="none" anchor="ctr">
            <a:spAutoFit/>
          </a:bodyPr>
          <a:lstStyle/>
          <a:p>
            <a:endParaRPr lang="en-US" dirty="0"/>
          </a:p>
        </p:txBody>
      </p:sp>
      <p:sp>
        <p:nvSpPr>
          <p:cNvPr id="22537"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Franklin Gothic Book" pitchFamily="34" charset="0"/>
            </a:endParaRPr>
          </a:p>
        </p:txBody>
      </p:sp>
      <p:sp>
        <p:nvSpPr>
          <p:cNvPr id="22538" name="Rectangle 6"/>
          <p:cNvSpPr>
            <a:spLocks noChangeArrowheads="1"/>
          </p:cNvSpPr>
          <p:nvPr/>
        </p:nvSpPr>
        <p:spPr bwMode="auto">
          <a:xfrm>
            <a:off x="-539750" y="866775"/>
            <a:ext cx="9144000" cy="457200"/>
          </a:xfrm>
          <a:prstGeom prst="rect">
            <a:avLst/>
          </a:prstGeom>
          <a:noFill/>
          <a:ln w="9525">
            <a:noFill/>
            <a:miter lim="800000"/>
            <a:headEnd/>
            <a:tailEnd/>
          </a:ln>
        </p:spPr>
        <p:txBody>
          <a:bodyPr wrap="none" anchor="ctr">
            <a:spAutoFit/>
          </a:bodyPr>
          <a:lstStyle/>
          <a:p>
            <a:endParaRPr lang="en-US" dirty="0"/>
          </a:p>
        </p:txBody>
      </p:sp>
      <p:sp>
        <p:nvSpPr>
          <p:cNvPr id="2253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Franklin Gothic Book" pitchFamily="34" charset="0"/>
            </a:endParaRPr>
          </a:p>
        </p:txBody>
      </p:sp>
      <p:sp>
        <p:nvSpPr>
          <p:cNvPr id="22540" name="Rectangle 9"/>
          <p:cNvSpPr>
            <a:spLocks noChangeArrowheads="1"/>
          </p:cNvSpPr>
          <p:nvPr/>
        </p:nvSpPr>
        <p:spPr bwMode="auto">
          <a:xfrm>
            <a:off x="-539750" y="800100"/>
            <a:ext cx="9144000" cy="457200"/>
          </a:xfrm>
          <a:prstGeom prst="rect">
            <a:avLst/>
          </a:prstGeom>
          <a:noFill/>
          <a:ln w="9525">
            <a:noFill/>
            <a:miter lim="800000"/>
            <a:headEnd/>
            <a:tailEnd/>
          </a:ln>
        </p:spPr>
        <p:txBody>
          <a:bodyPr wrap="none" anchor="ctr">
            <a:spAutoFit/>
          </a:bodyPr>
          <a:lstStyle/>
          <a:p>
            <a:endParaRPr lang="en-US" dirty="0"/>
          </a:p>
        </p:txBody>
      </p:sp>
      <p:sp>
        <p:nvSpPr>
          <p:cNvPr id="22541"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Franklin Gothic Book" pitchFamily="34" charset="0"/>
            </a:endParaRPr>
          </a:p>
        </p:txBody>
      </p:sp>
      <p:grpSp>
        <p:nvGrpSpPr>
          <p:cNvPr id="6" name="Csoportba foglalás 55"/>
          <p:cNvGrpSpPr/>
          <p:nvPr/>
        </p:nvGrpSpPr>
        <p:grpSpPr>
          <a:xfrm>
            <a:off x="928662" y="5643578"/>
            <a:ext cx="7215238" cy="842060"/>
            <a:chOff x="928662" y="5643578"/>
            <a:chExt cx="7215238" cy="842060"/>
          </a:xfrm>
        </p:grpSpPr>
        <p:sp>
          <p:nvSpPr>
            <p:cNvPr id="22576" name="TextBox 61"/>
            <p:cNvSpPr txBox="1">
              <a:spLocks noChangeArrowheads="1"/>
            </p:cNvSpPr>
            <p:nvPr/>
          </p:nvSpPr>
          <p:spPr bwMode="auto">
            <a:xfrm>
              <a:off x="928662" y="5643578"/>
              <a:ext cx="7215238" cy="368356"/>
            </a:xfrm>
            <a:prstGeom prst="rect">
              <a:avLst/>
            </a:prstGeom>
            <a:noFill/>
            <a:ln w="9525">
              <a:noFill/>
              <a:miter lim="800000"/>
              <a:headEnd/>
              <a:tailEnd/>
            </a:ln>
          </p:spPr>
          <p:txBody>
            <a:bodyPr wrap="square">
              <a:spAutoFit/>
            </a:bodyPr>
            <a:lstStyle/>
            <a:p>
              <a:r>
                <a:rPr lang="en-US" dirty="0" smtClean="0">
                  <a:latin typeface="Franklin Gothic Book" pitchFamily="34" charset="0"/>
                </a:rPr>
                <a:t>Formalization:</a:t>
              </a:r>
              <a:endParaRPr lang="en-US" dirty="0">
                <a:latin typeface="Franklin Gothic Book" pitchFamily="34" charset="0"/>
              </a:endParaRPr>
            </a:p>
          </p:txBody>
        </p:sp>
        <p:pic>
          <p:nvPicPr>
            <p:cNvPr id="22577"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71736" y="6143644"/>
              <a:ext cx="5323469" cy="341994"/>
            </a:xfrm>
            <a:prstGeom prst="rect">
              <a:avLst/>
            </a:prstGeom>
            <a:noFill/>
            <a:ln w="9525">
              <a:noFill/>
              <a:miter lim="800000"/>
              <a:headEnd/>
              <a:tailEnd/>
            </a:ln>
          </p:spPr>
        </p:pic>
      </p:grpSp>
      <p:sp>
        <p:nvSpPr>
          <p:cNvPr id="22543" name="Rectangle 12"/>
          <p:cNvSpPr>
            <a:spLocks noChangeArrowheads="1"/>
          </p:cNvSpPr>
          <p:nvPr/>
        </p:nvSpPr>
        <p:spPr bwMode="auto">
          <a:xfrm>
            <a:off x="-539750" y="800100"/>
            <a:ext cx="9144000" cy="457200"/>
          </a:xfrm>
          <a:prstGeom prst="rect">
            <a:avLst/>
          </a:prstGeom>
          <a:noFill/>
          <a:ln w="9525">
            <a:noFill/>
            <a:miter lim="800000"/>
            <a:headEnd/>
            <a:tailEnd/>
          </a:ln>
        </p:spPr>
        <p:txBody>
          <a:bodyPr wrap="none" anchor="ctr">
            <a:spAutoFit/>
          </a:bodyPr>
          <a:lstStyle/>
          <a:p>
            <a:endParaRPr lang="en-US" dirty="0"/>
          </a:p>
        </p:txBody>
      </p:sp>
      <p:grpSp>
        <p:nvGrpSpPr>
          <p:cNvPr id="7" name="Group 59"/>
          <p:cNvGrpSpPr>
            <a:grpSpLocks/>
          </p:cNvGrpSpPr>
          <p:nvPr/>
        </p:nvGrpSpPr>
        <p:grpSpPr bwMode="auto">
          <a:xfrm>
            <a:off x="1071563" y="2538413"/>
            <a:ext cx="2768600" cy="2776537"/>
            <a:chOff x="1071538" y="2538302"/>
            <a:chExt cx="2768223" cy="2776673"/>
          </a:xfrm>
        </p:grpSpPr>
        <p:grpSp>
          <p:nvGrpSpPr>
            <p:cNvPr id="8" name="Group 54"/>
            <p:cNvGrpSpPr>
              <a:grpSpLocks/>
            </p:cNvGrpSpPr>
            <p:nvPr/>
          </p:nvGrpSpPr>
          <p:grpSpPr bwMode="auto">
            <a:xfrm>
              <a:off x="1071538" y="2538302"/>
              <a:ext cx="2768223" cy="2776673"/>
              <a:chOff x="1160835" y="3071810"/>
              <a:chExt cx="2768223" cy="2776673"/>
            </a:xfrm>
          </p:grpSpPr>
          <p:grpSp>
            <p:nvGrpSpPr>
              <p:cNvPr id="9" name="Group 36"/>
              <p:cNvGrpSpPr>
                <a:grpSpLocks/>
              </p:cNvGrpSpPr>
              <p:nvPr/>
            </p:nvGrpSpPr>
            <p:grpSpPr bwMode="auto">
              <a:xfrm>
                <a:off x="1160835" y="3071810"/>
                <a:ext cx="2661066" cy="2776673"/>
                <a:chOff x="3161099" y="3174682"/>
                <a:chExt cx="2661066" cy="2776673"/>
              </a:xfrm>
            </p:grpSpPr>
            <p:grpSp>
              <p:nvGrpSpPr>
                <p:cNvPr id="10" name="Group 34"/>
                <p:cNvGrpSpPr>
                  <a:grpSpLocks/>
                </p:cNvGrpSpPr>
                <p:nvPr/>
              </p:nvGrpSpPr>
              <p:grpSpPr bwMode="auto">
                <a:xfrm>
                  <a:off x="3321835" y="3286918"/>
                  <a:ext cx="2357454" cy="2428098"/>
                  <a:chOff x="3143240" y="3286918"/>
                  <a:chExt cx="2357454" cy="2428098"/>
                </a:xfrm>
              </p:grpSpPr>
              <p:cxnSp>
                <p:nvCxnSpPr>
                  <p:cNvPr id="28" name="Straight Arrow Connector 27"/>
                  <p:cNvCxnSpPr/>
                  <p:nvPr/>
                </p:nvCxnSpPr>
                <p:spPr>
                  <a:xfrm rot="5400000" flipH="1" flipV="1">
                    <a:off x="2999806" y="4143103"/>
                    <a:ext cx="1714584"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857097" y="5000396"/>
                    <a:ext cx="1642839" cy="6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142753" y="5000462"/>
                    <a:ext cx="714410" cy="7142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565" name="TextBox 22"/>
                <p:cNvSpPr txBox="1">
                  <a:spLocks noChangeArrowheads="1"/>
                </p:cNvSpPr>
                <p:nvPr/>
              </p:nvSpPr>
              <p:spPr bwMode="auto">
                <a:xfrm>
                  <a:off x="4071077" y="3174682"/>
                  <a:ext cx="214314" cy="307777"/>
                </a:xfrm>
                <a:prstGeom prst="rect">
                  <a:avLst/>
                </a:prstGeom>
                <a:noFill/>
                <a:ln w="9525">
                  <a:noFill/>
                  <a:miter lim="800000"/>
                  <a:headEnd/>
                  <a:tailEnd/>
                </a:ln>
              </p:spPr>
              <p:txBody>
                <a:bodyPr>
                  <a:spAutoFit/>
                </a:bodyPr>
                <a:lstStyle/>
                <a:p>
                  <a:r>
                    <a:rPr lang="en-US" sz="1400" dirty="0">
                      <a:latin typeface="Franklin Gothic Book" pitchFamily="34" charset="0"/>
                    </a:rPr>
                    <a:t>t</a:t>
                  </a:r>
                  <a:endParaRPr lang="hu-HU" sz="1400">
                    <a:latin typeface="Franklin Gothic Book" pitchFamily="34" charset="0"/>
                  </a:endParaRPr>
                </a:p>
              </p:txBody>
            </p:sp>
            <p:sp>
              <p:nvSpPr>
                <p:cNvPr id="22566" name="TextBox 23"/>
                <p:cNvSpPr txBox="1">
                  <a:spLocks noChangeArrowheads="1"/>
                </p:cNvSpPr>
                <p:nvPr/>
              </p:nvSpPr>
              <p:spPr bwMode="auto">
                <a:xfrm>
                  <a:off x="5607851" y="5000636"/>
                  <a:ext cx="214314" cy="307777"/>
                </a:xfrm>
                <a:prstGeom prst="rect">
                  <a:avLst/>
                </a:prstGeom>
                <a:noFill/>
                <a:ln w="9525">
                  <a:noFill/>
                  <a:miter lim="800000"/>
                  <a:headEnd/>
                  <a:tailEnd/>
                </a:ln>
              </p:spPr>
              <p:txBody>
                <a:bodyPr>
                  <a:spAutoFit/>
                </a:bodyPr>
                <a:lstStyle/>
                <a:p>
                  <a:r>
                    <a:rPr lang="en-US" sz="1400" dirty="0">
                      <a:latin typeface="Franklin Gothic Book" pitchFamily="34" charset="0"/>
                    </a:rPr>
                    <a:t>x</a:t>
                  </a:r>
                  <a:endParaRPr lang="hu-HU" sz="1400">
                    <a:latin typeface="Franklin Gothic Book" pitchFamily="34" charset="0"/>
                  </a:endParaRPr>
                </a:p>
              </p:txBody>
            </p:sp>
            <p:sp>
              <p:nvSpPr>
                <p:cNvPr id="22567" name="TextBox 24"/>
                <p:cNvSpPr txBox="1">
                  <a:spLocks noChangeArrowheads="1"/>
                </p:cNvSpPr>
                <p:nvPr/>
              </p:nvSpPr>
              <p:spPr bwMode="auto">
                <a:xfrm>
                  <a:off x="3321835" y="5643578"/>
                  <a:ext cx="214314" cy="307777"/>
                </a:xfrm>
                <a:prstGeom prst="rect">
                  <a:avLst/>
                </a:prstGeom>
                <a:noFill/>
                <a:ln w="9525">
                  <a:noFill/>
                  <a:miter lim="800000"/>
                  <a:headEnd/>
                  <a:tailEnd/>
                </a:ln>
              </p:spPr>
              <p:txBody>
                <a:bodyPr>
                  <a:spAutoFit/>
                </a:bodyPr>
                <a:lstStyle/>
                <a:p>
                  <a:r>
                    <a:rPr lang="en-US" sz="1400" dirty="0">
                      <a:latin typeface="Franklin Gothic Book" pitchFamily="34" charset="0"/>
                    </a:rPr>
                    <a:t>y</a:t>
                  </a:r>
                  <a:endParaRPr lang="hu-HU" sz="1400">
                    <a:latin typeface="Franklin Gothic Book" pitchFamily="34" charset="0"/>
                  </a:endParaRPr>
                </a:p>
              </p:txBody>
            </p:sp>
            <p:grpSp>
              <p:nvGrpSpPr>
                <p:cNvPr id="11" name="Group 34"/>
                <p:cNvGrpSpPr>
                  <a:grpSpLocks/>
                </p:cNvGrpSpPr>
                <p:nvPr/>
              </p:nvGrpSpPr>
              <p:grpSpPr bwMode="auto">
                <a:xfrm>
                  <a:off x="4145872" y="3693111"/>
                  <a:ext cx="1376039" cy="1766656"/>
                  <a:chOff x="4145872" y="3693111"/>
                  <a:chExt cx="1376039" cy="1766656"/>
                </a:xfrm>
              </p:grpSpPr>
              <p:sp>
                <p:nvSpPr>
                  <p:cNvPr id="33" name="Freeform 32"/>
                  <p:cNvSpPr/>
                  <p:nvPr/>
                </p:nvSpPr>
                <p:spPr>
                  <a:xfrm>
                    <a:off x="4145215" y="3889092"/>
                    <a:ext cx="1376175" cy="1322452"/>
                  </a:xfrm>
                  <a:custGeom>
                    <a:avLst/>
                    <a:gdLst>
                      <a:gd name="connsiteX0" fmla="*/ 0 w 1376039"/>
                      <a:gd name="connsiteY0" fmla="*/ 1322773 h 1322773"/>
                      <a:gd name="connsiteX1" fmla="*/ 408373 w 1376039"/>
                      <a:gd name="connsiteY1" fmla="*/ 577049 h 1322773"/>
                      <a:gd name="connsiteX2" fmla="*/ 1376039 w 1376039"/>
                      <a:gd name="connsiteY2" fmla="*/ 0 h 1322773"/>
                    </a:gdLst>
                    <a:ahLst/>
                    <a:cxnLst>
                      <a:cxn ang="0">
                        <a:pos x="connsiteX0" y="connsiteY0"/>
                      </a:cxn>
                      <a:cxn ang="0">
                        <a:pos x="connsiteX1" y="connsiteY1"/>
                      </a:cxn>
                      <a:cxn ang="0">
                        <a:pos x="connsiteX2" y="connsiteY2"/>
                      </a:cxn>
                    </a:cxnLst>
                    <a:rect l="l" t="t" r="r" b="b"/>
                    <a:pathLst>
                      <a:path w="1376039" h="1322773">
                        <a:moveTo>
                          <a:pt x="0" y="1322773"/>
                        </a:moveTo>
                        <a:cubicBezTo>
                          <a:pt x="89516" y="1060142"/>
                          <a:pt x="179033" y="797511"/>
                          <a:pt x="408373" y="577049"/>
                        </a:cubicBezTo>
                        <a:cubicBezTo>
                          <a:pt x="637713" y="356587"/>
                          <a:pt x="1006876" y="178293"/>
                          <a:pt x="1376039" y="0"/>
                        </a:cubicBezTo>
                      </a:path>
                    </a:pathLst>
                  </a:cu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hu-HU"/>
                  </a:p>
                </p:txBody>
              </p:sp>
              <p:sp>
                <p:nvSpPr>
                  <p:cNvPr id="34" name="Freeform 33"/>
                  <p:cNvSpPr/>
                  <p:nvPr/>
                </p:nvSpPr>
                <p:spPr>
                  <a:xfrm>
                    <a:off x="4491243" y="3693819"/>
                    <a:ext cx="668246" cy="1765387"/>
                  </a:xfrm>
                  <a:custGeom>
                    <a:avLst/>
                    <a:gdLst>
                      <a:gd name="connsiteX0" fmla="*/ 594804 w 667305"/>
                      <a:gd name="connsiteY0" fmla="*/ 1766656 h 1766656"/>
                      <a:gd name="connsiteX1" fmla="*/ 568171 w 667305"/>
                      <a:gd name="connsiteY1" fmla="*/ 603681 h 1766656"/>
                      <a:gd name="connsiteX2" fmla="*/ 0 w 667305"/>
                      <a:gd name="connsiteY2" fmla="*/ 0 h 1766656"/>
                      <a:gd name="connsiteX3" fmla="*/ 0 w 667305"/>
                      <a:gd name="connsiteY3" fmla="*/ 0 h 1766656"/>
                    </a:gdLst>
                    <a:ahLst/>
                    <a:cxnLst>
                      <a:cxn ang="0">
                        <a:pos x="connsiteX0" y="connsiteY0"/>
                      </a:cxn>
                      <a:cxn ang="0">
                        <a:pos x="connsiteX1" y="connsiteY1"/>
                      </a:cxn>
                      <a:cxn ang="0">
                        <a:pos x="connsiteX2" y="connsiteY2"/>
                      </a:cxn>
                      <a:cxn ang="0">
                        <a:pos x="connsiteX3" y="connsiteY3"/>
                      </a:cxn>
                    </a:cxnLst>
                    <a:rect l="l" t="t" r="r" b="b"/>
                    <a:pathLst>
                      <a:path w="667305" h="1766656">
                        <a:moveTo>
                          <a:pt x="594804" y="1766656"/>
                        </a:moveTo>
                        <a:cubicBezTo>
                          <a:pt x="631054" y="1332390"/>
                          <a:pt x="667305" y="898124"/>
                          <a:pt x="568171" y="603681"/>
                        </a:cubicBezTo>
                        <a:cubicBezTo>
                          <a:pt x="469037" y="309238"/>
                          <a:pt x="0" y="0"/>
                          <a:pt x="0" y="0"/>
                        </a:cubicBezTo>
                        <a:lnTo>
                          <a:pt x="0" y="0"/>
                        </a:lnTo>
                      </a:path>
                    </a:pathLst>
                  </a:cu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hu-HU"/>
                  </a:p>
                </p:txBody>
              </p:sp>
              <p:sp>
                <p:nvSpPr>
                  <p:cNvPr id="32" name="Oval 31"/>
                  <p:cNvSpPr/>
                  <p:nvPr/>
                </p:nvSpPr>
                <p:spPr>
                  <a:xfrm flipH="1">
                    <a:off x="4969015" y="4141516"/>
                    <a:ext cx="46032" cy="4604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hu-HU"/>
                  </a:p>
                </p:txBody>
              </p:sp>
            </p:grpSp>
            <p:sp>
              <p:nvSpPr>
                <p:cNvPr id="22569" name="TextBox 35"/>
                <p:cNvSpPr txBox="1">
                  <a:spLocks noChangeArrowheads="1"/>
                </p:cNvSpPr>
                <p:nvPr/>
              </p:nvSpPr>
              <p:spPr bwMode="auto">
                <a:xfrm>
                  <a:off x="3161099" y="4422570"/>
                  <a:ext cx="500066" cy="369332"/>
                </a:xfrm>
                <a:prstGeom prst="rect">
                  <a:avLst/>
                </a:prstGeom>
                <a:noFill/>
                <a:ln w="9525">
                  <a:noFill/>
                  <a:miter lim="800000"/>
                  <a:headEnd/>
                  <a:tailEnd/>
                </a:ln>
              </p:spPr>
              <p:txBody>
                <a:bodyPr>
                  <a:spAutoFit/>
                </a:bodyPr>
                <a:lstStyle/>
                <a:p>
                  <a:r>
                    <a:rPr lang="hu-HU">
                      <a:latin typeface="Franklin Gothic Book" pitchFamily="34" charset="0"/>
                    </a:rPr>
                    <a:t>W</a:t>
                  </a:r>
                  <a:r>
                    <a:rPr lang="hu-HU" baseline="-25000">
                      <a:latin typeface="Franklin Gothic Book" pitchFamily="34" charset="0"/>
                    </a:rPr>
                    <a:t>m</a:t>
                  </a:r>
                </a:p>
              </p:txBody>
            </p:sp>
          </p:grpSp>
          <p:sp>
            <p:nvSpPr>
              <p:cNvPr id="22562" name="TextBox 50"/>
              <p:cNvSpPr txBox="1">
                <a:spLocks noChangeArrowheads="1"/>
              </p:cNvSpPr>
              <p:nvPr/>
            </p:nvSpPr>
            <p:spPr bwMode="auto">
              <a:xfrm>
                <a:off x="2428860" y="3286124"/>
                <a:ext cx="428628" cy="369332"/>
              </a:xfrm>
              <a:prstGeom prst="rect">
                <a:avLst/>
              </a:prstGeom>
              <a:noFill/>
              <a:ln w="9525">
                <a:noFill/>
                <a:miter lim="800000"/>
                <a:headEnd/>
                <a:tailEnd/>
              </a:ln>
            </p:spPr>
            <p:txBody>
              <a:bodyPr>
                <a:spAutoFit/>
              </a:bodyPr>
              <a:lstStyle/>
              <a:p>
                <a:r>
                  <a:rPr lang="hu-HU">
                    <a:latin typeface="Franklin Gothic Book" pitchFamily="34" charset="0"/>
                  </a:rPr>
                  <a:t>b</a:t>
                </a:r>
                <a:r>
                  <a:rPr lang="hu-HU" baseline="-25000">
                    <a:latin typeface="Franklin Gothic Book" pitchFamily="34" charset="0"/>
                  </a:rPr>
                  <a:t>1</a:t>
                </a:r>
              </a:p>
            </p:txBody>
          </p:sp>
          <p:sp>
            <p:nvSpPr>
              <p:cNvPr id="22563" name="TextBox 52"/>
              <p:cNvSpPr txBox="1">
                <a:spLocks noChangeArrowheads="1"/>
              </p:cNvSpPr>
              <p:nvPr/>
            </p:nvSpPr>
            <p:spPr bwMode="auto">
              <a:xfrm>
                <a:off x="3500430" y="3714752"/>
                <a:ext cx="428628" cy="369332"/>
              </a:xfrm>
              <a:prstGeom prst="rect">
                <a:avLst/>
              </a:prstGeom>
              <a:noFill/>
              <a:ln w="9525">
                <a:noFill/>
                <a:miter lim="800000"/>
                <a:headEnd/>
                <a:tailEnd/>
              </a:ln>
            </p:spPr>
            <p:txBody>
              <a:bodyPr>
                <a:spAutoFit/>
              </a:bodyPr>
              <a:lstStyle/>
              <a:p>
                <a:r>
                  <a:rPr lang="hu-HU">
                    <a:latin typeface="Franklin Gothic Book" pitchFamily="34" charset="0"/>
                  </a:rPr>
                  <a:t>b</a:t>
                </a:r>
                <a:r>
                  <a:rPr lang="hu-HU" baseline="-25000">
                    <a:latin typeface="Franklin Gothic Book" pitchFamily="34" charset="0"/>
                  </a:rPr>
                  <a:t>2</a:t>
                </a:r>
              </a:p>
            </p:txBody>
          </p:sp>
        </p:grpSp>
        <p:sp>
          <p:nvSpPr>
            <p:cNvPr id="22560" name="TextBox 56"/>
            <p:cNvSpPr txBox="1">
              <a:spLocks noChangeArrowheads="1"/>
            </p:cNvSpPr>
            <p:nvPr/>
          </p:nvSpPr>
          <p:spPr bwMode="auto">
            <a:xfrm>
              <a:off x="1643042" y="2714620"/>
              <a:ext cx="285752" cy="307777"/>
            </a:xfrm>
            <a:prstGeom prst="rect">
              <a:avLst/>
            </a:prstGeom>
            <a:noFill/>
            <a:ln w="9525">
              <a:noFill/>
              <a:miter lim="800000"/>
              <a:headEnd/>
              <a:tailEnd/>
            </a:ln>
          </p:spPr>
          <p:txBody>
            <a:bodyPr>
              <a:spAutoFit/>
            </a:bodyPr>
            <a:lstStyle/>
            <a:p>
              <a:r>
                <a:rPr lang="en-US" sz="1400" dirty="0">
                  <a:latin typeface="Franklin Gothic Book" pitchFamily="34" charset="0"/>
                </a:rPr>
                <a:t>m</a:t>
              </a:r>
              <a:endParaRPr lang="hu-HU" sz="1400" dirty="0">
                <a:latin typeface="Franklin Gothic Book" pitchFamily="34" charset="0"/>
              </a:endParaRPr>
            </a:p>
          </p:txBody>
        </p:sp>
      </p:grpSp>
      <p:grpSp>
        <p:nvGrpSpPr>
          <p:cNvPr id="12" name="Group 60"/>
          <p:cNvGrpSpPr>
            <a:grpSpLocks/>
          </p:cNvGrpSpPr>
          <p:nvPr/>
        </p:nvGrpSpPr>
        <p:grpSpPr bwMode="auto">
          <a:xfrm>
            <a:off x="5357813" y="2538413"/>
            <a:ext cx="2660650" cy="2776537"/>
            <a:chOff x="5357818" y="2538302"/>
            <a:chExt cx="2661066" cy="2776673"/>
          </a:xfrm>
        </p:grpSpPr>
        <p:grpSp>
          <p:nvGrpSpPr>
            <p:cNvPr id="13" name="Group 55"/>
            <p:cNvGrpSpPr>
              <a:grpSpLocks/>
            </p:cNvGrpSpPr>
            <p:nvPr/>
          </p:nvGrpSpPr>
          <p:grpSpPr bwMode="auto">
            <a:xfrm>
              <a:off x="5357818" y="2538302"/>
              <a:ext cx="2661066" cy="2776673"/>
              <a:chOff x="5447115" y="3143248"/>
              <a:chExt cx="2661066" cy="2776673"/>
            </a:xfrm>
          </p:grpSpPr>
          <p:grpSp>
            <p:nvGrpSpPr>
              <p:cNvPr id="14" name="Group 34"/>
              <p:cNvGrpSpPr>
                <a:grpSpLocks/>
              </p:cNvGrpSpPr>
              <p:nvPr/>
            </p:nvGrpSpPr>
            <p:grpSpPr bwMode="auto">
              <a:xfrm>
                <a:off x="5607851" y="3255484"/>
                <a:ext cx="2357454" cy="2428098"/>
                <a:chOff x="3143240" y="3286918"/>
                <a:chExt cx="2357454" cy="2428098"/>
              </a:xfrm>
            </p:grpSpPr>
            <p:cxnSp>
              <p:nvCxnSpPr>
                <p:cNvPr id="48" name="Straight Arrow Connector 47"/>
                <p:cNvCxnSpPr/>
                <p:nvPr/>
              </p:nvCxnSpPr>
              <p:spPr>
                <a:xfrm rot="5400000" flipH="1" flipV="1">
                  <a:off x="3000062" y="4143103"/>
                  <a:ext cx="1714584"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3857353" y="5000396"/>
                  <a:ext cx="1643320" cy="6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3142904" y="5000358"/>
                  <a:ext cx="714410" cy="714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549" name="TextBox 39"/>
              <p:cNvSpPr txBox="1">
                <a:spLocks noChangeArrowheads="1"/>
              </p:cNvSpPr>
              <p:nvPr/>
            </p:nvSpPr>
            <p:spPr bwMode="auto">
              <a:xfrm>
                <a:off x="6357093" y="3143248"/>
                <a:ext cx="214314" cy="307777"/>
              </a:xfrm>
              <a:prstGeom prst="rect">
                <a:avLst/>
              </a:prstGeom>
              <a:noFill/>
              <a:ln w="9525">
                <a:noFill/>
                <a:miter lim="800000"/>
                <a:headEnd/>
                <a:tailEnd/>
              </a:ln>
            </p:spPr>
            <p:txBody>
              <a:bodyPr>
                <a:spAutoFit/>
              </a:bodyPr>
              <a:lstStyle/>
              <a:p>
                <a:r>
                  <a:rPr lang="en-US" sz="1400" dirty="0">
                    <a:latin typeface="Franklin Gothic Book" pitchFamily="34" charset="0"/>
                  </a:rPr>
                  <a:t>t</a:t>
                </a:r>
                <a:endParaRPr lang="hu-HU" sz="1400">
                  <a:latin typeface="Franklin Gothic Book" pitchFamily="34" charset="0"/>
                </a:endParaRPr>
              </a:p>
            </p:txBody>
          </p:sp>
          <p:sp>
            <p:nvSpPr>
              <p:cNvPr id="22550" name="TextBox 40"/>
              <p:cNvSpPr txBox="1">
                <a:spLocks noChangeArrowheads="1"/>
              </p:cNvSpPr>
              <p:nvPr/>
            </p:nvSpPr>
            <p:spPr bwMode="auto">
              <a:xfrm>
                <a:off x="7893867" y="4969202"/>
                <a:ext cx="214314" cy="307777"/>
              </a:xfrm>
              <a:prstGeom prst="rect">
                <a:avLst/>
              </a:prstGeom>
              <a:noFill/>
              <a:ln w="9525">
                <a:noFill/>
                <a:miter lim="800000"/>
                <a:headEnd/>
                <a:tailEnd/>
              </a:ln>
            </p:spPr>
            <p:txBody>
              <a:bodyPr>
                <a:spAutoFit/>
              </a:bodyPr>
              <a:lstStyle/>
              <a:p>
                <a:r>
                  <a:rPr lang="en-US" sz="1400" dirty="0">
                    <a:latin typeface="Franklin Gothic Book" pitchFamily="34" charset="0"/>
                  </a:rPr>
                  <a:t>x</a:t>
                </a:r>
                <a:endParaRPr lang="hu-HU" sz="1400">
                  <a:latin typeface="Franklin Gothic Book" pitchFamily="34" charset="0"/>
                </a:endParaRPr>
              </a:p>
            </p:txBody>
          </p:sp>
          <p:sp>
            <p:nvSpPr>
              <p:cNvPr id="22551" name="TextBox 41"/>
              <p:cNvSpPr txBox="1">
                <a:spLocks noChangeArrowheads="1"/>
              </p:cNvSpPr>
              <p:nvPr/>
            </p:nvSpPr>
            <p:spPr bwMode="auto">
              <a:xfrm>
                <a:off x="5607851" y="5612144"/>
                <a:ext cx="214314" cy="307777"/>
              </a:xfrm>
              <a:prstGeom prst="rect">
                <a:avLst/>
              </a:prstGeom>
              <a:noFill/>
              <a:ln w="9525">
                <a:noFill/>
                <a:miter lim="800000"/>
                <a:headEnd/>
                <a:tailEnd/>
              </a:ln>
            </p:spPr>
            <p:txBody>
              <a:bodyPr>
                <a:spAutoFit/>
              </a:bodyPr>
              <a:lstStyle/>
              <a:p>
                <a:r>
                  <a:rPr lang="en-US" sz="1400" dirty="0">
                    <a:latin typeface="Franklin Gothic Book" pitchFamily="34" charset="0"/>
                  </a:rPr>
                  <a:t>y</a:t>
                </a:r>
                <a:endParaRPr lang="hu-HU" sz="1400">
                  <a:latin typeface="Franklin Gothic Book" pitchFamily="34" charset="0"/>
                </a:endParaRPr>
              </a:p>
            </p:txBody>
          </p:sp>
          <p:grpSp>
            <p:nvGrpSpPr>
              <p:cNvPr id="15" name="Group 34"/>
              <p:cNvGrpSpPr/>
              <p:nvPr/>
            </p:nvGrpSpPr>
            <p:grpSpPr>
              <a:xfrm>
                <a:off x="6431888" y="3661677"/>
                <a:ext cx="1376039" cy="1766656"/>
                <a:chOff x="4145872" y="3693111"/>
                <a:chExt cx="1376039" cy="1766656"/>
              </a:xfrm>
              <a:scene3d>
                <a:camera prst="isometricOffAxis1Left"/>
                <a:lightRig rig="threePt" dir="t"/>
              </a:scene3d>
            </p:grpSpPr>
            <p:sp>
              <p:nvSpPr>
                <p:cNvPr id="45" name="Freeform 44"/>
                <p:cNvSpPr/>
                <p:nvPr/>
              </p:nvSpPr>
              <p:spPr>
                <a:xfrm>
                  <a:off x="4145872" y="3888419"/>
                  <a:ext cx="1376039" cy="1322773"/>
                </a:xfrm>
                <a:custGeom>
                  <a:avLst/>
                  <a:gdLst>
                    <a:gd name="connsiteX0" fmla="*/ 0 w 1376039"/>
                    <a:gd name="connsiteY0" fmla="*/ 1322773 h 1322773"/>
                    <a:gd name="connsiteX1" fmla="*/ 408373 w 1376039"/>
                    <a:gd name="connsiteY1" fmla="*/ 577049 h 1322773"/>
                    <a:gd name="connsiteX2" fmla="*/ 1376039 w 1376039"/>
                    <a:gd name="connsiteY2" fmla="*/ 0 h 1322773"/>
                  </a:gdLst>
                  <a:ahLst/>
                  <a:cxnLst>
                    <a:cxn ang="0">
                      <a:pos x="connsiteX0" y="connsiteY0"/>
                    </a:cxn>
                    <a:cxn ang="0">
                      <a:pos x="connsiteX1" y="connsiteY1"/>
                    </a:cxn>
                    <a:cxn ang="0">
                      <a:pos x="connsiteX2" y="connsiteY2"/>
                    </a:cxn>
                  </a:cxnLst>
                  <a:rect l="l" t="t" r="r" b="b"/>
                  <a:pathLst>
                    <a:path w="1376039" h="1322773">
                      <a:moveTo>
                        <a:pt x="0" y="1322773"/>
                      </a:moveTo>
                      <a:cubicBezTo>
                        <a:pt x="89516" y="1060142"/>
                        <a:pt x="179033" y="797511"/>
                        <a:pt x="408373" y="577049"/>
                      </a:cubicBezTo>
                      <a:cubicBezTo>
                        <a:pt x="637713" y="356587"/>
                        <a:pt x="1006876" y="178293"/>
                        <a:pt x="1376039" y="0"/>
                      </a:cubicBezTo>
                    </a:path>
                  </a:pathLst>
                </a:cu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hu-HU"/>
                </a:p>
              </p:txBody>
            </p:sp>
            <p:sp>
              <p:nvSpPr>
                <p:cNvPr id="46" name="Freeform 45"/>
                <p:cNvSpPr/>
                <p:nvPr/>
              </p:nvSpPr>
              <p:spPr>
                <a:xfrm>
                  <a:off x="4492101" y="3693111"/>
                  <a:ext cx="667305" cy="1766656"/>
                </a:xfrm>
                <a:custGeom>
                  <a:avLst/>
                  <a:gdLst>
                    <a:gd name="connsiteX0" fmla="*/ 594804 w 667305"/>
                    <a:gd name="connsiteY0" fmla="*/ 1766656 h 1766656"/>
                    <a:gd name="connsiteX1" fmla="*/ 568171 w 667305"/>
                    <a:gd name="connsiteY1" fmla="*/ 603681 h 1766656"/>
                    <a:gd name="connsiteX2" fmla="*/ 0 w 667305"/>
                    <a:gd name="connsiteY2" fmla="*/ 0 h 1766656"/>
                    <a:gd name="connsiteX3" fmla="*/ 0 w 667305"/>
                    <a:gd name="connsiteY3" fmla="*/ 0 h 1766656"/>
                  </a:gdLst>
                  <a:ahLst/>
                  <a:cxnLst>
                    <a:cxn ang="0">
                      <a:pos x="connsiteX0" y="connsiteY0"/>
                    </a:cxn>
                    <a:cxn ang="0">
                      <a:pos x="connsiteX1" y="connsiteY1"/>
                    </a:cxn>
                    <a:cxn ang="0">
                      <a:pos x="connsiteX2" y="connsiteY2"/>
                    </a:cxn>
                    <a:cxn ang="0">
                      <a:pos x="connsiteX3" y="connsiteY3"/>
                    </a:cxn>
                  </a:cxnLst>
                  <a:rect l="l" t="t" r="r" b="b"/>
                  <a:pathLst>
                    <a:path w="667305" h="1766656">
                      <a:moveTo>
                        <a:pt x="594804" y="1766656"/>
                      </a:moveTo>
                      <a:cubicBezTo>
                        <a:pt x="631054" y="1332390"/>
                        <a:pt x="667305" y="898124"/>
                        <a:pt x="568171" y="603681"/>
                      </a:cubicBezTo>
                      <a:cubicBezTo>
                        <a:pt x="469037" y="309238"/>
                        <a:pt x="0" y="0"/>
                        <a:pt x="0" y="0"/>
                      </a:cubicBezTo>
                      <a:lnTo>
                        <a:pt x="0" y="0"/>
                      </a:lnTo>
                    </a:path>
                  </a:pathLst>
                </a:cu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hu-HU"/>
                </a:p>
              </p:txBody>
            </p:sp>
            <p:sp>
              <p:nvSpPr>
                <p:cNvPr id="47" name="Oval 46"/>
                <p:cNvSpPr/>
                <p:nvPr/>
              </p:nvSpPr>
              <p:spPr>
                <a:xfrm flipH="1">
                  <a:off x="4969675" y="4140999"/>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hu-HU"/>
                </a:p>
              </p:txBody>
            </p:sp>
          </p:grpSp>
          <p:sp>
            <p:nvSpPr>
              <p:cNvPr id="22553" name="TextBox 43"/>
              <p:cNvSpPr txBox="1">
                <a:spLocks noChangeArrowheads="1"/>
              </p:cNvSpPr>
              <p:nvPr/>
            </p:nvSpPr>
            <p:spPr bwMode="auto">
              <a:xfrm>
                <a:off x="5447115" y="4378994"/>
                <a:ext cx="500066" cy="369332"/>
              </a:xfrm>
              <a:prstGeom prst="rect">
                <a:avLst/>
              </a:prstGeom>
              <a:noFill/>
              <a:ln w="9525">
                <a:noFill/>
                <a:miter lim="800000"/>
                <a:headEnd/>
                <a:tailEnd/>
              </a:ln>
            </p:spPr>
            <p:txBody>
              <a:bodyPr>
                <a:spAutoFit/>
              </a:bodyPr>
              <a:lstStyle/>
              <a:p>
                <a:r>
                  <a:rPr lang="hu-HU">
                    <a:latin typeface="Franklin Gothic Book" pitchFamily="34" charset="0"/>
                  </a:rPr>
                  <a:t>W</a:t>
                </a:r>
                <a:r>
                  <a:rPr lang="hu-HU" baseline="-25000">
                    <a:latin typeface="Franklin Gothic Book" pitchFamily="34" charset="0"/>
                  </a:rPr>
                  <a:t>k</a:t>
                </a:r>
              </a:p>
            </p:txBody>
          </p:sp>
          <p:sp>
            <p:nvSpPr>
              <p:cNvPr id="22554" name="TextBox 51"/>
              <p:cNvSpPr txBox="1">
                <a:spLocks noChangeArrowheads="1"/>
              </p:cNvSpPr>
              <p:nvPr/>
            </p:nvSpPr>
            <p:spPr bwMode="auto">
              <a:xfrm>
                <a:off x="6929454" y="3286124"/>
                <a:ext cx="428628" cy="369332"/>
              </a:xfrm>
              <a:prstGeom prst="rect">
                <a:avLst/>
              </a:prstGeom>
              <a:noFill/>
              <a:ln w="9525">
                <a:noFill/>
                <a:miter lim="800000"/>
                <a:headEnd/>
                <a:tailEnd/>
              </a:ln>
            </p:spPr>
            <p:txBody>
              <a:bodyPr>
                <a:spAutoFit/>
              </a:bodyPr>
              <a:lstStyle/>
              <a:p>
                <a:r>
                  <a:rPr lang="hu-HU">
                    <a:latin typeface="Franklin Gothic Book" pitchFamily="34" charset="0"/>
                  </a:rPr>
                  <a:t>b</a:t>
                </a:r>
                <a:r>
                  <a:rPr lang="hu-HU" baseline="-25000">
                    <a:latin typeface="Franklin Gothic Book" pitchFamily="34" charset="0"/>
                  </a:rPr>
                  <a:t>1</a:t>
                </a:r>
              </a:p>
            </p:txBody>
          </p:sp>
          <p:sp>
            <p:nvSpPr>
              <p:cNvPr id="22555" name="TextBox 53"/>
              <p:cNvSpPr txBox="1">
                <a:spLocks noChangeArrowheads="1"/>
              </p:cNvSpPr>
              <p:nvPr/>
            </p:nvSpPr>
            <p:spPr bwMode="auto">
              <a:xfrm>
                <a:off x="7331034" y="4027552"/>
                <a:ext cx="428628" cy="369332"/>
              </a:xfrm>
              <a:prstGeom prst="rect">
                <a:avLst/>
              </a:prstGeom>
              <a:noFill/>
              <a:ln w="9525">
                <a:noFill/>
                <a:miter lim="800000"/>
                <a:headEnd/>
                <a:tailEnd/>
              </a:ln>
            </p:spPr>
            <p:txBody>
              <a:bodyPr>
                <a:spAutoFit/>
              </a:bodyPr>
              <a:lstStyle/>
              <a:p>
                <a:r>
                  <a:rPr lang="hu-HU">
                    <a:latin typeface="Franklin Gothic Book" pitchFamily="34" charset="0"/>
                  </a:rPr>
                  <a:t>b</a:t>
                </a:r>
                <a:r>
                  <a:rPr lang="hu-HU" baseline="-25000">
                    <a:latin typeface="Franklin Gothic Book" pitchFamily="34" charset="0"/>
                  </a:rPr>
                  <a:t>2</a:t>
                </a:r>
              </a:p>
            </p:txBody>
          </p:sp>
        </p:grpSp>
        <p:sp>
          <p:nvSpPr>
            <p:cNvPr id="22547" name="TextBox 58"/>
            <p:cNvSpPr txBox="1">
              <a:spLocks noChangeArrowheads="1"/>
            </p:cNvSpPr>
            <p:nvPr/>
          </p:nvSpPr>
          <p:spPr bwMode="auto">
            <a:xfrm>
              <a:off x="5929322" y="2714620"/>
              <a:ext cx="285752" cy="307777"/>
            </a:xfrm>
            <a:prstGeom prst="rect">
              <a:avLst/>
            </a:prstGeom>
            <a:noFill/>
            <a:ln w="9525">
              <a:noFill/>
              <a:miter lim="800000"/>
              <a:headEnd/>
              <a:tailEnd/>
            </a:ln>
          </p:spPr>
          <p:txBody>
            <a:bodyPr>
              <a:spAutoFit/>
            </a:bodyPr>
            <a:lstStyle/>
            <a:p>
              <a:r>
                <a:rPr lang="en-US" sz="1400" dirty="0">
                  <a:latin typeface="Franklin Gothic Book" pitchFamily="34" charset="0"/>
                </a:rPr>
                <a:t>k</a:t>
              </a:r>
              <a:endParaRPr lang="hu-HU" sz="1400">
                <a:latin typeface="Franklin Gothic Book" pitchFamily="34" charset="0"/>
              </a:endParaRPr>
            </a:p>
          </p:txBody>
        </p:sp>
      </p:grpSp>
      <p:graphicFrame>
        <p:nvGraphicFramePr>
          <p:cNvPr id="55" name="Objektum 54"/>
          <p:cNvGraphicFramePr>
            <a:graphicFrameLocks noChangeAspect="1"/>
          </p:cNvGraphicFramePr>
          <p:nvPr/>
        </p:nvGraphicFramePr>
        <p:xfrm>
          <a:off x="2500298" y="5643578"/>
          <a:ext cx="2293938" cy="346075"/>
        </p:xfrm>
        <a:graphic>
          <a:graphicData uri="http://schemas.openxmlformats.org/presentationml/2006/ole">
            <p:oleObj spid="_x0000_s375810" name="Equation" r:id="rId5" imgW="1346040" imgH="203040" progId="Equation.3">
              <p:embed/>
            </p:oleObj>
          </a:graphicData>
        </a:graphic>
      </p:graphicFrame>
      <p:sp>
        <p:nvSpPr>
          <p:cNvPr id="57" name="Date Placeholder 10"/>
          <p:cNvSpPr>
            <a:spLocks noGrp="1"/>
          </p:cNvSpPr>
          <p:nvPr>
            <p:ph type="dt" sz="quarter" idx="10"/>
          </p:nvPr>
        </p:nvSpPr>
        <p:spPr bwMode="auto">
          <a:xfrm>
            <a:off x="3848405" y="6419543"/>
            <a:ext cx="4214842" cy="288925"/>
          </a:xfrm>
          <a:noFill/>
          <a:ln>
            <a:miter lim="800000"/>
            <a:headEnd/>
            <a:tailEnd/>
          </a:ln>
        </p:spPr>
        <p:txBody>
          <a:bodyPr wrap="square" lIns="91440" tIns="45720" rIns="91440" bIns="45720" numCol="1" anchor="t" anchorCtr="0" compatLnSpc="1">
            <a:prstTxWarp prst="textNoShape">
              <a:avLst/>
            </a:prstTxWarp>
          </a:bodyPr>
          <a:lstStyle/>
          <a:p>
            <a:pPr>
              <a:defRPr/>
            </a:pPr>
            <a:r>
              <a:rPr lang="hu-HU" dirty="0" err="1" smtClean="0"/>
              <a:t>Logic</a:t>
            </a:r>
            <a:r>
              <a:rPr lang="hu-HU" dirty="0" smtClean="0"/>
              <a:t> </a:t>
            </a:r>
            <a:r>
              <a:rPr lang="hu-HU" dirty="0" err="1" smtClean="0"/>
              <a:t>Colloquium</a:t>
            </a:r>
            <a:r>
              <a:rPr lang="hu-HU" dirty="0" smtClean="0"/>
              <a:t>, </a:t>
            </a:r>
            <a:r>
              <a:rPr lang="hu-HU" dirty="0" err="1" smtClean="0"/>
              <a:t>Sofia</a:t>
            </a:r>
            <a:r>
              <a:rPr lang="hu-HU" dirty="0" smtClean="0"/>
              <a:t>, </a:t>
            </a:r>
            <a:r>
              <a:rPr lang="hu-HU" dirty="0" err="1" smtClean="0"/>
              <a:t>July</a:t>
            </a:r>
            <a:r>
              <a:rPr lang="hu-HU" dirty="0" smtClean="0"/>
              <a:t> 31 – August 6 2009</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strVal val="#ppt_w*0.05"/>
                                          </p:val>
                                        </p:tav>
                                        <p:tav tm="100000">
                                          <p:val>
                                            <p:strVal val="#ppt_w"/>
                                          </p:val>
                                        </p:tav>
                                      </p:tavLst>
                                    </p:anim>
                                    <p:anim calcmode="lin" valueType="num">
                                      <p:cBhvr>
                                        <p:cTn id="17" dur="1000" fill="hold"/>
                                        <p:tgtEl>
                                          <p:spTgt spid="12"/>
                                        </p:tgtEl>
                                        <p:attrNameLst>
                                          <p:attrName>ppt_h</p:attrName>
                                        </p:attrNameLst>
                                      </p:cBhvr>
                                      <p:tavLst>
                                        <p:tav tm="0">
                                          <p:val>
                                            <p:strVal val="#ppt_h"/>
                                          </p:val>
                                        </p:tav>
                                        <p:tav tm="100000">
                                          <p:val>
                                            <p:strVal val="#ppt_h"/>
                                          </p:val>
                                        </p:tav>
                                      </p:tavLst>
                                    </p:anim>
                                    <p:anim calcmode="lin" valueType="num">
                                      <p:cBhvr>
                                        <p:cTn id="18" dur="1000" fill="hold"/>
                                        <p:tgtEl>
                                          <p:spTgt spid="12"/>
                                        </p:tgtEl>
                                        <p:attrNameLst>
                                          <p:attrName>ppt_x</p:attrName>
                                        </p:attrNameLst>
                                      </p:cBhvr>
                                      <p:tavLst>
                                        <p:tav tm="0">
                                          <p:val>
                                            <p:strVal val="#ppt_x-.2"/>
                                          </p:val>
                                        </p:tav>
                                        <p:tav tm="100000">
                                          <p:val>
                                            <p:strVal val="#ppt_x"/>
                                          </p:val>
                                        </p:tav>
                                      </p:tavLst>
                                    </p:anim>
                                    <p:anim calcmode="lin" valueType="num">
                                      <p:cBhvr>
                                        <p:cTn id="19" dur="1000" fill="hold"/>
                                        <p:tgtEl>
                                          <p:spTgt spid="12"/>
                                        </p:tgtEl>
                                        <p:attrNameLst>
                                          <p:attrName>ppt_y</p:attrName>
                                        </p:attrNameLst>
                                      </p:cBhvr>
                                      <p:tavLst>
                                        <p:tav tm="0">
                                          <p:val>
                                            <p:strVal val="#ppt_y"/>
                                          </p:val>
                                        </p:tav>
                                        <p:tav tm="100000">
                                          <p:val>
                                            <p:strVal val="#ppt_y"/>
                                          </p:val>
                                        </p:tav>
                                      </p:tavLst>
                                    </p:anim>
                                    <p:animEffect transition="in" filter="fade">
                                      <p:cBhvr>
                                        <p:cTn id="20" dur="1000"/>
                                        <p:tgtEl>
                                          <p:spTgt spid="12"/>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ppt_x"/>
                                          </p:val>
                                        </p:tav>
                                        <p:tav tm="100000">
                                          <p:val>
                                            <p:strVal val="#ppt_x"/>
                                          </p:val>
                                        </p:tav>
                                      </p:tavLst>
                                    </p:anim>
                                    <p:anim calcmode="lin" valueType="num">
                                      <p:cBhvr additive="base">
                                        <p:cTn id="29"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Axioms for </a:t>
            </a:r>
            <a:r>
              <a:rPr lang="en-US" dirty="0" err="1" smtClean="0"/>
              <a:t>specrel</a:t>
            </a:r>
            <a:endParaRPr lang="en-US" dirty="0"/>
          </a:p>
        </p:txBody>
      </p:sp>
      <p:sp>
        <p:nvSpPr>
          <p:cNvPr id="4" name="Footer Placeholder 3"/>
          <p:cNvSpPr>
            <a:spLocks noGrp="1"/>
          </p:cNvSpPr>
          <p:nvPr>
            <p:ph type="ftr" sz="quarter" idx="11"/>
          </p:nvPr>
        </p:nvSpPr>
        <p:spPr/>
        <p:txBody>
          <a:bodyPr/>
          <a:lstStyle/>
          <a:p>
            <a:pPr>
              <a:defRPr/>
            </a:pPr>
            <a:r>
              <a:rPr lang="en-US" dirty="0" smtClean="0"/>
              <a:t>Relativity Theory and Logic </a:t>
            </a:r>
            <a:endParaRPr lang="hu-HU" dirty="0"/>
          </a:p>
        </p:txBody>
      </p:sp>
      <p:sp>
        <p:nvSpPr>
          <p:cNvPr id="5" name="Slide Number Placeholder 4"/>
          <p:cNvSpPr>
            <a:spLocks noGrp="1"/>
          </p:cNvSpPr>
          <p:nvPr>
            <p:ph type="sldNum" sz="quarter" idx="12"/>
          </p:nvPr>
        </p:nvSpPr>
        <p:spPr/>
        <p:txBody>
          <a:bodyPr/>
          <a:lstStyle/>
          <a:p>
            <a:pPr>
              <a:defRPr/>
            </a:pPr>
            <a:r>
              <a:rPr/>
              <a:t>Page: </a:t>
            </a:r>
            <a:fld id="{8BEB1E02-4C47-4D5F-BE96-6C78C9B53937}" type="slidenum">
              <a:rPr/>
              <a:pPr>
                <a:defRPr/>
              </a:pPr>
              <a:t>13</a:t>
            </a:fld>
            <a:endParaRPr/>
          </a:p>
        </p:txBody>
      </p:sp>
      <p:sp>
        <p:nvSpPr>
          <p:cNvPr id="2151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1512" name="Rectangle 3"/>
          <p:cNvSpPr>
            <a:spLocks noChangeArrowheads="1"/>
          </p:cNvSpPr>
          <p:nvPr/>
        </p:nvSpPr>
        <p:spPr bwMode="auto">
          <a:xfrm>
            <a:off x="0" y="762000"/>
            <a:ext cx="9144000" cy="0"/>
          </a:xfrm>
          <a:prstGeom prst="rect">
            <a:avLst/>
          </a:prstGeom>
          <a:noFill/>
          <a:ln w="9525">
            <a:noFill/>
            <a:miter lim="800000"/>
            <a:headEnd/>
            <a:tailEnd/>
          </a:ln>
        </p:spPr>
        <p:txBody>
          <a:bodyPr wrap="none" anchor="ctr">
            <a:spAutoFit/>
          </a:bodyPr>
          <a:lstStyle/>
          <a:p>
            <a:endParaRPr lang="en-US"/>
          </a:p>
        </p:txBody>
      </p:sp>
      <p:sp>
        <p:nvSpPr>
          <p:cNvPr id="21513"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1514" name="Rectangle 6"/>
          <p:cNvSpPr>
            <a:spLocks noChangeArrowheads="1"/>
          </p:cNvSpPr>
          <p:nvPr/>
        </p:nvSpPr>
        <p:spPr bwMode="auto">
          <a:xfrm>
            <a:off x="0" y="762000"/>
            <a:ext cx="9144000" cy="0"/>
          </a:xfrm>
          <a:prstGeom prst="rect">
            <a:avLst/>
          </a:prstGeom>
          <a:noFill/>
          <a:ln w="9525">
            <a:noFill/>
            <a:miter lim="800000"/>
            <a:headEnd/>
            <a:tailEnd/>
          </a:ln>
        </p:spPr>
        <p:txBody>
          <a:bodyPr wrap="none" anchor="ctr">
            <a:spAutoFit/>
          </a:bodyPr>
          <a:lstStyle/>
          <a:p>
            <a:endParaRPr lang="en-US"/>
          </a:p>
        </p:txBody>
      </p:sp>
      <p:sp>
        <p:nvSpPr>
          <p:cNvPr id="2151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grpSp>
        <p:nvGrpSpPr>
          <p:cNvPr id="6" name="Group 36"/>
          <p:cNvGrpSpPr>
            <a:grpSpLocks/>
          </p:cNvGrpSpPr>
          <p:nvPr/>
        </p:nvGrpSpPr>
        <p:grpSpPr bwMode="auto">
          <a:xfrm>
            <a:off x="4714875" y="5157805"/>
            <a:ext cx="3919538" cy="771525"/>
            <a:chOff x="4714876" y="5072074"/>
            <a:chExt cx="3919539" cy="771528"/>
          </a:xfrm>
        </p:grpSpPr>
        <p:sp>
          <p:nvSpPr>
            <p:cNvPr id="21533" name="TextBox 28"/>
            <p:cNvSpPr txBox="1">
              <a:spLocks noChangeArrowheads="1"/>
            </p:cNvSpPr>
            <p:nvPr/>
          </p:nvSpPr>
          <p:spPr bwMode="auto">
            <a:xfrm>
              <a:off x="4714876" y="5072074"/>
              <a:ext cx="2428892" cy="369332"/>
            </a:xfrm>
            <a:prstGeom prst="rect">
              <a:avLst/>
            </a:prstGeom>
            <a:noFill/>
            <a:ln w="9525">
              <a:noFill/>
              <a:miter lim="800000"/>
              <a:headEnd/>
              <a:tailEnd/>
            </a:ln>
          </p:spPr>
          <p:txBody>
            <a:bodyPr>
              <a:spAutoFit/>
            </a:bodyPr>
            <a:lstStyle/>
            <a:p>
              <a:r>
                <a:rPr lang="en-US" dirty="0" smtClean="0">
                  <a:latin typeface="Franklin Gothic Book" pitchFamily="34" charset="0"/>
                </a:rPr>
                <a:t>Formalization:</a:t>
              </a:r>
              <a:endParaRPr lang="en-US" dirty="0">
                <a:latin typeface="Franklin Gothic Book" pitchFamily="34" charset="0"/>
              </a:endParaRPr>
            </a:p>
          </p:txBody>
        </p:sp>
        <p:pic>
          <p:nvPicPr>
            <p:cNvPr id="21534"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29190" y="5500702"/>
              <a:ext cx="3705225" cy="342900"/>
            </a:xfrm>
            <a:prstGeom prst="rect">
              <a:avLst/>
            </a:prstGeom>
            <a:noFill/>
            <a:ln w="9525">
              <a:noFill/>
              <a:miter lim="800000"/>
              <a:headEnd/>
              <a:tailEnd/>
            </a:ln>
          </p:spPr>
        </p:pic>
      </p:grpSp>
      <p:sp>
        <p:nvSpPr>
          <p:cNvPr id="21517" name="Rectangle 9"/>
          <p:cNvSpPr>
            <a:spLocks noChangeArrowheads="1"/>
          </p:cNvSpPr>
          <p:nvPr/>
        </p:nvSpPr>
        <p:spPr bwMode="auto">
          <a:xfrm>
            <a:off x="-539750" y="800100"/>
            <a:ext cx="9144000" cy="457200"/>
          </a:xfrm>
          <a:prstGeom prst="rect">
            <a:avLst/>
          </a:prstGeom>
          <a:noFill/>
          <a:ln w="9525">
            <a:noFill/>
            <a:miter lim="800000"/>
            <a:headEnd/>
            <a:tailEnd/>
          </a:ln>
        </p:spPr>
        <p:txBody>
          <a:bodyPr wrap="none" anchor="ctr">
            <a:spAutoFit/>
          </a:bodyPr>
          <a:lstStyle/>
          <a:p>
            <a:endParaRPr lang="en-US"/>
          </a:p>
        </p:txBody>
      </p:sp>
      <p:grpSp>
        <p:nvGrpSpPr>
          <p:cNvPr id="7" name="Group 35"/>
          <p:cNvGrpSpPr>
            <a:grpSpLocks/>
          </p:cNvGrpSpPr>
          <p:nvPr/>
        </p:nvGrpSpPr>
        <p:grpSpPr bwMode="auto">
          <a:xfrm>
            <a:off x="442810" y="1635074"/>
            <a:ext cx="8013726" cy="3705225"/>
            <a:chOff x="344318" y="2500306"/>
            <a:chExt cx="8013782" cy="3705367"/>
          </a:xfrm>
        </p:grpSpPr>
        <p:grpSp>
          <p:nvGrpSpPr>
            <p:cNvPr id="8" name="Group 33"/>
            <p:cNvGrpSpPr>
              <a:grpSpLocks/>
            </p:cNvGrpSpPr>
            <p:nvPr/>
          </p:nvGrpSpPr>
          <p:grpSpPr bwMode="auto">
            <a:xfrm>
              <a:off x="344318" y="2500306"/>
              <a:ext cx="8013782" cy="3705367"/>
              <a:chOff x="344318" y="2500306"/>
              <a:chExt cx="8013782" cy="3705367"/>
            </a:xfrm>
          </p:grpSpPr>
          <p:sp>
            <p:nvSpPr>
              <p:cNvPr id="21522" name="TextBox 7"/>
              <p:cNvSpPr txBox="1">
                <a:spLocks noChangeArrowheads="1"/>
              </p:cNvSpPr>
              <p:nvPr/>
            </p:nvSpPr>
            <p:spPr bwMode="auto">
              <a:xfrm>
                <a:off x="344318" y="2500306"/>
                <a:ext cx="2000264" cy="584775"/>
              </a:xfrm>
              <a:prstGeom prst="rect">
                <a:avLst/>
              </a:prstGeom>
              <a:noFill/>
              <a:ln w="9525">
                <a:noFill/>
                <a:miter lim="800000"/>
                <a:headEnd/>
                <a:tailEnd/>
              </a:ln>
            </p:spPr>
            <p:txBody>
              <a:bodyPr>
                <a:spAutoFit/>
              </a:bodyPr>
              <a:lstStyle/>
              <a:p>
                <a:pPr marL="342900" indent="-342900">
                  <a:spcBef>
                    <a:spcPct val="20000"/>
                  </a:spcBef>
                  <a:buClr>
                    <a:schemeClr val="accent1"/>
                  </a:buClr>
                  <a:buSzPct val="70000"/>
                  <a:buFont typeface="Wingdings 2" pitchFamily="18" charset="2"/>
                  <a:buChar char=""/>
                </a:pPr>
                <a:r>
                  <a:rPr lang="hu-HU" sz="3200" dirty="0">
                    <a:solidFill>
                      <a:schemeClr val="tx2"/>
                    </a:solidFill>
                    <a:latin typeface="Franklin Gothic Book" pitchFamily="34" charset="0"/>
                  </a:rPr>
                  <a:t>AxSelf</a:t>
                </a:r>
              </a:p>
            </p:txBody>
          </p:sp>
          <p:sp>
            <p:nvSpPr>
              <p:cNvPr id="21523" name="TextBox 8"/>
              <p:cNvSpPr txBox="1">
                <a:spLocks noChangeArrowheads="1"/>
              </p:cNvSpPr>
              <p:nvPr/>
            </p:nvSpPr>
            <p:spPr bwMode="auto">
              <a:xfrm>
                <a:off x="2058830" y="3000372"/>
                <a:ext cx="6299270" cy="369346"/>
              </a:xfrm>
              <a:prstGeom prst="rect">
                <a:avLst/>
              </a:prstGeom>
              <a:noFill/>
              <a:ln w="9525">
                <a:noFill/>
                <a:miter lim="800000"/>
                <a:headEnd/>
                <a:tailEnd/>
              </a:ln>
            </p:spPr>
            <p:txBody>
              <a:bodyPr wrap="square">
                <a:spAutoFit/>
              </a:bodyPr>
              <a:lstStyle/>
              <a:p>
                <a:r>
                  <a:rPr lang="en-US" dirty="0" smtClean="0">
                    <a:latin typeface="Franklin Gothic Book" pitchFamily="34" charset="0"/>
                  </a:rPr>
                  <a:t>An inertial observer sees himself as standing still at the origin.</a:t>
                </a:r>
                <a:endParaRPr lang="en-US" dirty="0">
                  <a:latin typeface="Franklin Gothic Book" pitchFamily="34" charset="0"/>
                </a:endParaRPr>
              </a:p>
            </p:txBody>
          </p:sp>
          <p:grpSp>
            <p:nvGrpSpPr>
              <p:cNvPr id="9" name="Group 31"/>
              <p:cNvGrpSpPr>
                <a:grpSpLocks/>
              </p:cNvGrpSpPr>
              <p:nvPr/>
            </p:nvGrpSpPr>
            <p:grpSpPr bwMode="auto">
              <a:xfrm>
                <a:off x="895184" y="3429000"/>
                <a:ext cx="5105446" cy="2776673"/>
                <a:chOff x="895184" y="3429000"/>
                <a:chExt cx="5105446" cy="2776673"/>
              </a:xfrm>
            </p:grpSpPr>
            <p:cxnSp>
              <p:nvCxnSpPr>
                <p:cNvPr id="18" name="Straight Arrow Connector 17"/>
                <p:cNvCxnSpPr/>
                <p:nvPr/>
              </p:nvCxnSpPr>
              <p:spPr>
                <a:xfrm flipV="1">
                  <a:off x="1609564" y="5254724"/>
                  <a:ext cx="1643075" cy="6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895173" y="5254735"/>
                  <a:ext cx="714402" cy="7143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27" name="TextBox 11"/>
                <p:cNvSpPr txBox="1">
                  <a:spLocks noChangeArrowheads="1"/>
                </p:cNvSpPr>
                <p:nvPr/>
              </p:nvSpPr>
              <p:spPr bwMode="auto">
                <a:xfrm>
                  <a:off x="1644870" y="3429000"/>
                  <a:ext cx="214314" cy="307777"/>
                </a:xfrm>
                <a:prstGeom prst="rect">
                  <a:avLst/>
                </a:prstGeom>
                <a:noFill/>
                <a:ln w="9525">
                  <a:noFill/>
                  <a:miter lim="800000"/>
                  <a:headEnd/>
                  <a:tailEnd/>
                </a:ln>
              </p:spPr>
              <p:txBody>
                <a:bodyPr>
                  <a:spAutoFit/>
                </a:bodyPr>
                <a:lstStyle/>
                <a:p>
                  <a:r>
                    <a:rPr lang="en-US" sz="1400">
                      <a:latin typeface="Franklin Gothic Book" pitchFamily="34" charset="0"/>
                    </a:rPr>
                    <a:t>t</a:t>
                  </a:r>
                  <a:endParaRPr lang="hu-HU" sz="1400">
                    <a:latin typeface="Franklin Gothic Book" pitchFamily="34" charset="0"/>
                  </a:endParaRPr>
                </a:p>
              </p:txBody>
            </p:sp>
            <p:sp>
              <p:nvSpPr>
                <p:cNvPr id="21528" name="TextBox 12"/>
                <p:cNvSpPr txBox="1">
                  <a:spLocks noChangeArrowheads="1"/>
                </p:cNvSpPr>
                <p:nvPr/>
              </p:nvSpPr>
              <p:spPr bwMode="auto">
                <a:xfrm>
                  <a:off x="3181644" y="5254954"/>
                  <a:ext cx="214314" cy="307777"/>
                </a:xfrm>
                <a:prstGeom prst="rect">
                  <a:avLst/>
                </a:prstGeom>
                <a:noFill/>
                <a:ln w="9525">
                  <a:noFill/>
                  <a:miter lim="800000"/>
                  <a:headEnd/>
                  <a:tailEnd/>
                </a:ln>
              </p:spPr>
              <p:txBody>
                <a:bodyPr>
                  <a:spAutoFit/>
                </a:bodyPr>
                <a:lstStyle/>
                <a:p>
                  <a:r>
                    <a:rPr lang="en-US" sz="1400">
                      <a:latin typeface="Franklin Gothic Book" pitchFamily="34" charset="0"/>
                    </a:rPr>
                    <a:t>x</a:t>
                  </a:r>
                  <a:endParaRPr lang="hu-HU" sz="1400">
                    <a:latin typeface="Franklin Gothic Book" pitchFamily="34" charset="0"/>
                  </a:endParaRPr>
                </a:p>
              </p:txBody>
            </p:sp>
            <p:sp>
              <p:nvSpPr>
                <p:cNvPr id="21529" name="TextBox 13"/>
                <p:cNvSpPr txBox="1">
                  <a:spLocks noChangeArrowheads="1"/>
                </p:cNvSpPr>
                <p:nvPr/>
              </p:nvSpPr>
              <p:spPr bwMode="auto">
                <a:xfrm>
                  <a:off x="895628" y="5897896"/>
                  <a:ext cx="214314" cy="307777"/>
                </a:xfrm>
                <a:prstGeom prst="rect">
                  <a:avLst/>
                </a:prstGeom>
                <a:noFill/>
                <a:ln w="9525">
                  <a:noFill/>
                  <a:miter lim="800000"/>
                  <a:headEnd/>
                  <a:tailEnd/>
                </a:ln>
              </p:spPr>
              <p:txBody>
                <a:bodyPr>
                  <a:spAutoFit/>
                </a:bodyPr>
                <a:lstStyle/>
                <a:p>
                  <a:r>
                    <a:rPr lang="en-US" sz="1400">
                      <a:latin typeface="Franklin Gothic Book" pitchFamily="34" charset="0"/>
                    </a:rPr>
                    <a:t>y</a:t>
                  </a:r>
                  <a:endParaRPr lang="hu-HU" sz="1400">
                    <a:latin typeface="Franklin Gothic Book" pitchFamily="34" charset="0"/>
                  </a:endParaRPr>
                </a:p>
              </p:txBody>
            </p:sp>
            <p:sp>
              <p:nvSpPr>
                <p:cNvPr id="21530" name="TextBox 20"/>
                <p:cNvSpPr txBox="1">
                  <a:spLocks noChangeArrowheads="1"/>
                </p:cNvSpPr>
                <p:nvPr/>
              </p:nvSpPr>
              <p:spPr bwMode="auto">
                <a:xfrm>
                  <a:off x="2431545" y="3969070"/>
                  <a:ext cx="3569085" cy="369346"/>
                </a:xfrm>
                <a:prstGeom prst="rect">
                  <a:avLst/>
                </a:prstGeom>
                <a:noFill/>
                <a:ln w="9525">
                  <a:noFill/>
                  <a:miter lim="800000"/>
                  <a:headEnd/>
                  <a:tailEnd/>
                </a:ln>
              </p:spPr>
              <p:txBody>
                <a:bodyPr wrap="square">
                  <a:spAutoFit/>
                </a:bodyPr>
                <a:lstStyle/>
                <a:p>
                  <a:r>
                    <a:rPr lang="en-US" dirty="0" smtClean="0">
                      <a:latin typeface="Franklin Gothic Book" pitchFamily="34" charset="0"/>
                    </a:rPr>
                    <a:t> t = </a:t>
                  </a:r>
                  <a:r>
                    <a:rPr lang="en-US" dirty="0" err="1" smtClean="0">
                      <a:latin typeface="Franklin Gothic Book" pitchFamily="34" charset="0"/>
                    </a:rPr>
                    <a:t>worldline</a:t>
                  </a:r>
                  <a:r>
                    <a:rPr lang="en-US" dirty="0" smtClean="0">
                      <a:latin typeface="Franklin Gothic Book" pitchFamily="34" charset="0"/>
                    </a:rPr>
                    <a:t> of the observer</a:t>
                  </a:r>
                  <a:endParaRPr lang="en-US" dirty="0">
                    <a:latin typeface="Franklin Gothic Book" pitchFamily="34" charset="0"/>
                  </a:endParaRPr>
                </a:p>
              </p:txBody>
            </p:sp>
            <p:sp>
              <p:nvSpPr>
                <p:cNvPr id="21531" name="TextBox 29"/>
                <p:cNvSpPr txBox="1">
                  <a:spLocks noChangeArrowheads="1"/>
                </p:cNvSpPr>
                <p:nvPr/>
              </p:nvSpPr>
              <p:spPr bwMode="auto">
                <a:xfrm>
                  <a:off x="1285852" y="3549851"/>
                  <a:ext cx="285752" cy="307777"/>
                </a:xfrm>
                <a:prstGeom prst="rect">
                  <a:avLst/>
                </a:prstGeom>
                <a:noFill/>
                <a:ln w="9525">
                  <a:noFill/>
                  <a:miter lim="800000"/>
                  <a:headEnd/>
                  <a:tailEnd/>
                </a:ln>
              </p:spPr>
              <p:txBody>
                <a:bodyPr>
                  <a:spAutoFit/>
                </a:bodyPr>
                <a:lstStyle/>
                <a:p>
                  <a:r>
                    <a:rPr lang="en-US" sz="1400">
                      <a:latin typeface="Franklin Gothic Book" pitchFamily="34" charset="0"/>
                    </a:rPr>
                    <a:t>m</a:t>
                  </a:r>
                  <a:endParaRPr lang="hu-HU" sz="1400">
                    <a:latin typeface="Franklin Gothic Book" pitchFamily="34" charset="0"/>
                  </a:endParaRPr>
                </a:p>
              </p:txBody>
            </p:sp>
            <p:cxnSp>
              <p:nvCxnSpPr>
                <p:cNvPr id="17" name="Straight Arrow Connector 16"/>
                <p:cNvCxnSpPr/>
                <p:nvPr/>
              </p:nvCxnSpPr>
              <p:spPr>
                <a:xfrm rot="5400000" flipH="1" flipV="1">
                  <a:off x="748313" y="4398235"/>
                  <a:ext cx="1714565"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1521" name="TextBox 32"/>
            <p:cNvSpPr txBox="1">
              <a:spLocks noChangeArrowheads="1"/>
            </p:cNvSpPr>
            <p:nvPr/>
          </p:nvSpPr>
          <p:spPr bwMode="auto">
            <a:xfrm>
              <a:off x="785786" y="4500570"/>
              <a:ext cx="500066" cy="369332"/>
            </a:xfrm>
            <a:prstGeom prst="rect">
              <a:avLst/>
            </a:prstGeom>
            <a:noFill/>
            <a:ln w="9525">
              <a:noFill/>
              <a:miter lim="800000"/>
              <a:headEnd/>
              <a:tailEnd/>
            </a:ln>
          </p:spPr>
          <p:txBody>
            <a:bodyPr>
              <a:spAutoFit/>
            </a:bodyPr>
            <a:lstStyle/>
            <a:p>
              <a:r>
                <a:rPr lang="hu-HU" dirty="0" err="1">
                  <a:latin typeface="Franklin Gothic Book" pitchFamily="34" charset="0"/>
                </a:rPr>
                <a:t>W</a:t>
              </a:r>
              <a:r>
                <a:rPr lang="hu-HU" baseline="-25000" dirty="0" err="1">
                  <a:latin typeface="Franklin Gothic Book" pitchFamily="34" charset="0"/>
                </a:rPr>
                <a:t>m</a:t>
              </a:r>
              <a:endParaRPr lang="hu-HU" baseline="-25000" dirty="0">
                <a:latin typeface="Franklin Gothic Book" pitchFamily="34" charset="0"/>
              </a:endParaRPr>
            </a:p>
          </p:txBody>
        </p:sp>
      </p:grpSp>
      <p:cxnSp>
        <p:nvCxnSpPr>
          <p:cNvPr id="31" name="Straight Arrow Connector 30"/>
          <p:cNvCxnSpPr/>
          <p:nvPr/>
        </p:nvCxnSpPr>
        <p:spPr>
          <a:xfrm rot="5400000" flipH="1" flipV="1">
            <a:off x="846836" y="3554489"/>
            <a:ext cx="1714500" cy="158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 name="Objektum 32"/>
          <p:cNvGraphicFramePr>
            <a:graphicFrameLocks noChangeAspect="1"/>
          </p:cNvGraphicFramePr>
          <p:nvPr/>
        </p:nvGraphicFramePr>
        <p:xfrm>
          <a:off x="6316663" y="5214938"/>
          <a:ext cx="1630362" cy="274637"/>
        </p:xfrm>
        <a:graphic>
          <a:graphicData uri="http://schemas.openxmlformats.org/presentationml/2006/ole">
            <p:oleObj spid="_x0000_s374786" name="Equation" r:id="rId5" imgW="1206360" imgH="203040" progId="Equation.3">
              <p:embed/>
            </p:oleObj>
          </a:graphicData>
        </a:graphic>
      </p:graphicFrame>
      <p:sp>
        <p:nvSpPr>
          <p:cNvPr id="34" name="Date Placeholder 10"/>
          <p:cNvSpPr>
            <a:spLocks noGrp="1"/>
          </p:cNvSpPr>
          <p:nvPr>
            <p:ph type="dt" sz="quarter" idx="10"/>
          </p:nvPr>
        </p:nvSpPr>
        <p:spPr bwMode="auto">
          <a:xfrm>
            <a:off x="3848405" y="6419543"/>
            <a:ext cx="4214842" cy="288925"/>
          </a:xfrm>
          <a:noFill/>
          <a:ln>
            <a:miter lim="800000"/>
            <a:headEnd/>
            <a:tailEnd/>
          </a:ln>
        </p:spPr>
        <p:txBody>
          <a:bodyPr wrap="square" lIns="91440" tIns="45720" rIns="91440" bIns="45720" numCol="1" anchor="t" anchorCtr="0" compatLnSpc="1">
            <a:prstTxWarp prst="textNoShape">
              <a:avLst/>
            </a:prstTxWarp>
          </a:bodyPr>
          <a:lstStyle/>
          <a:p>
            <a:pPr>
              <a:defRPr/>
            </a:pPr>
            <a:r>
              <a:rPr lang="hu-HU" dirty="0" err="1" smtClean="0"/>
              <a:t>Logic</a:t>
            </a:r>
            <a:r>
              <a:rPr lang="hu-HU" dirty="0" smtClean="0"/>
              <a:t> </a:t>
            </a:r>
            <a:r>
              <a:rPr lang="hu-HU" dirty="0" err="1" smtClean="0"/>
              <a:t>Colloquium</a:t>
            </a:r>
            <a:r>
              <a:rPr lang="hu-HU" dirty="0" smtClean="0"/>
              <a:t>, </a:t>
            </a:r>
            <a:r>
              <a:rPr lang="hu-HU" dirty="0" err="1" smtClean="0"/>
              <a:t>Sofia</a:t>
            </a:r>
            <a:r>
              <a:rPr lang="hu-HU" dirty="0" smtClean="0"/>
              <a:t>, </a:t>
            </a:r>
            <a:r>
              <a:rPr lang="hu-HU" dirty="0" err="1" smtClean="0"/>
              <a:t>July</a:t>
            </a:r>
            <a:r>
              <a:rPr lang="hu-HU" dirty="0" smtClean="0"/>
              <a:t> 31 – August 6 2009</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15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2000" fill="hold"/>
                                        <p:tgtEl>
                                          <p:spTgt spid="31"/>
                                        </p:tgtEl>
                                        <p:attrNameLst>
                                          <p:attrName>ppt_x</p:attrName>
                                        </p:attrNameLst>
                                      </p:cBhvr>
                                      <p:tavLst>
                                        <p:tav tm="0">
                                          <p:val>
                                            <p:strVal val="#ppt_x"/>
                                          </p:val>
                                        </p:tav>
                                        <p:tav tm="100000">
                                          <p:val>
                                            <p:strVal val="#ppt_x"/>
                                          </p:val>
                                        </p:tav>
                                      </p:tavLst>
                                    </p:anim>
                                    <p:anim calcmode="lin" valueType="num">
                                      <p:cBhvr additive="base">
                                        <p:cTn id="12" dur="20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Axioms for Specrel</a:t>
            </a:r>
            <a:endParaRPr lang="hu-HU" dirty="0"/>
          </a:p>
        </p:txBody>
      </p:sp>
      <p:sp>
        <p:nvSpPr>
          <p:cNvPr id="3" name="Tartalom helye 2"/>
          <p:cNvSpPr>
            <a:spLocks noGrp="1"/>
          </p:cNvSpPr>
          <p:nvPr>
            <p:ph idx="1"/>
          </p:nvPr>
        </p:nvSpPr>
        <p:spPr>
          <a:xfrm>
            <a:off x="323850" y="1087437"/>
            <a:ext cx="8648700" cy="5437188"/>
          </a:xfrm>
        </p:spPr>
        <p:txBody>
          <a:bodyPr/>
          <a:lstStyle/>
          <a:p>
            <a:pPr>
              <a:buNone/>
            </a:pPr>
            <a:endParaRPr lang="hu-HU" sz="1800" dirty="0" smtClean="0"/>
          </a:p>
          <a:p>
            <a:endParaRPr lang="en-US" b="1" dirty="0" smtClean="0"/>
          </a:p>
          <a:p>
            <a:endParaRPr lang="en-US" b="1" dirty="0" smtClean="0"/>
          </a:p>
          <a:p>
            <a:endParaRPr lang="en-US" b="1" dirty="0" smtClean="0">
              <a:solidFill>
                <a:srgbClr val="FF0000"/>
              </a:solidFill>
            </a:endParaRPr>
          </a:p>
          <a:p>
            <a:pPr>
              <a:buNone/>
            </a:pPr>
            <a:endParaRPr lang="en-US" b="1" dirty="0" smtClean="0"/>
          </a:p>
          <a:p>
            <a:endParaRPr lang="en-US" b="1" dirty="0" smtClean="0"/>
          </a:p>
          <a:p>
            <a:endParaRPr lang="en-US" b="1" dirty="0" smtClean="0"/>
          </a:p>
          <a:p>
            <a:endParaRPr lang="en-US" b="1" dirty="0" smtClean="0"/>
          </a:p>
          <a:p>
            <a:endParaRPr lang="en-US" b="1" dirty="0" smtClean="0"/>
          </a:p>
          <a:p>
            <a:endParaRPr lang="hu-HU" b="1" dirty="0" smtClean="0"/>
          </a:p>
        </p:txBody>
      </p:sp>
      <p:sp>
        <p:nvSpPr>
          <p:cNvPr id="5" name="Élőláb helye 4"/>
          <p:cNvSpPr>
            <a:spLocks noGrp="1"/>
          </p:cNvSpPr>
          <p:nvPr>
            <p:ph type="ftr" sz="quarter" idx="11"/>
          </p:nvPr>
        </p:nvSpPr>
        <p:spPr/>
        <p:txBody>
          <a:bodyPr/>
          <a:lstStyle/>
          <a:p>
            <a:pPr>
              <a:defRPr/>
            </a:pPr>
            <a:r>
              <a:rPr lang="en-US" smtClean="0"/>
              <a:t>Relativity Theory and Logic </a:t>
            </a:r>
            <a:endParaRPr lang="hu-HU"/>
          </a:p>
        </p:txBody>
      </p:sp>
      <p:sp>
        <p:nvSpPr>
          <p:cNvPr id="6" name="Dia számának helye 5"/>
          <p:cNvSpPr>
            <a:spLocks noGrp="1"/>
          </p:cNvSpPr>
          <p:nvPr>
            <p:ph type="sldNum" sz="quarter" idx="12"/>
          </p:nvPr>
        </p:nvSpPr>
        <p:spPr/>
        <p:txBody>
          <a:bodyPr/>
          <a:lstStyle/>
          <a:p>
            <a:pPr>
              <a:defRPr/>
            </a:pPr>
            <a:r>
              <a:rPr lang="hu-HU" smtClean="0"/>
              <a:t>Page: </a:t>
            </a:r>
            <a:fld id="{277E8C10-15AE-4CA2-BB30-4F2793F59FF9}" type="slidenum">
              <a:rPr lang="hu-HU" smtClean="0"/>
              <a:pPr>
                <a:defRPr/>
              </a:pPr>
              <a:t>14</a:t>
            </a:fld>
            <a:endParaRPr lang="hu-HU"/>
          </a:p>
        </p:txBody>
      </p:sp>
      <p:sp>
        <p:nvSpPr>
          <p:cNvPr id="7" name="TextBox 5"/>
          <p:cNvSpPr txBox="1">
            <a:spLocks noChangeArrowheads="1"/>
          </p:cNvSpPr>
          <p:nvPr/>
        </p:nvSpPr>
        <p:spPr bwMode="auto">
          <a:xfrm>
            <a:off x="442884" y="1243003"/>
            <a:ext cx="2000250" cy="584775"/>
          </a:xfrm>
          <a:prstGeom prst="rect">
            <a:avLst/>
          </a:prstGeom>
          <a:noFill/>
          <a:ln w="9525">
            <a:noFill/>
            <a:miter lim="800000"/>
            <a:headEnd/>
            <a:tailEnd/>
          </a:ln>
        </p:spPr>
        <p:txBody>
          <a:bodyPr>
            <a:spAutoFit/>
          </a:bodyPr>
          <a:lstStyle/>
          <a:p>
            <a:pPr marL="342900" indent="-342900">
              <a:spcBef>
                <a:spcPct val="20000"/>
              </a:spcBef>
              <a:buClr>
                <a:schemeClr val="accent1"/>
              </a:buClr>
              <a:buSzPct val="70000"/>
              <a:buFont typeface="Wingdings 2" pitchFamily="18" charset="2"/>
              <a:buChar char=""/>
            </a:pPr>
            <a:r>
              <a:rPr lang="hu-HU" sz="3200" dirty="0" smtClean="0">
                <a:solidFill>
                  <a:schemeClr val="tx2"/>
                </a:solidFill>
                <a:latin typeface="Franklin Gothic Book" pitchFamily="34" charset="0"/>
              </a:rPr>
              <a:t>AxSymd</a:t>
            </a:r>
          </a:p>
        </p:txBody>
      </p:sp>
      <p:sp>
        <p:nvSpPr>
          <p:cNvPr id="8" name="Szövegdoboz 7"/>
          <p:cNvSpPr txBox="1"/>
          <p:nvPr/>
        </p:nvSpPr>
        <p:spPr>
          <a:xfrm>
            <a:off x="1752580" y="1671632"/>
            <a:ext cx="7239020" cy="646331"/>
          </a:xfrm>
          <a:prstGeom prst="rect">
            <a:avLst/>
          </a:prstGeom>
          <a:noFill/>
        </p:spPr>
        <p:txBody>
          <a:bodyPr wrap="square" rtlCol="0">
            <a:spAutoFit/>
          </a:bodyPr>
          <a:lstStyle/>
          <a:p>
            <a:r>
              <a:rPr lang="en-US" dirty="0" smtClean="0"/>
              <a:t>Any two observers agree on the spatial distance between two events, if these two events are simultaneous for both of them, and |</a:t>
            </a:r>
            <a:r>
              <a:rPr lang="en-US" dirty="0" err="1" smtClean="0"/>
              <a:t>v</a:t>
            </a:r>
            <a:r>
              <a:rPr lang="en-US" baseline="-25000" dirty="0" err="1" smtClean="0"/>
              <a:t>m</a:t>
            </a:r>
            <a:r>
              <a:rPr lang="en-US" dirty="0" smtClean="0"/>
              <a:t>(ph)|=1.</a:t>
            </a:r>
            <a:endParaRPr lang="en-US" dirty="0"/>
          </a:p>
        </p:txBody>
      </p:sp>
      <p:sp>
        <p:nvSpPr>
          <p:cNvPr id="9" name="Téglalap 8"/>
          <p:cNvSpPr/>
          <p:nvPr/>
        </p:nvSpPr>
        <p:spPr>
          <a:xfrm>
            <a:off x="3810001" y="4391027"/>
            <a:ext cx="1743074" cy="369332"/>
          </a:xfrm>
          <a:prstGeom prst="rect">
            <a:avLst/>
          </a:prstGeom>
        </p:spPr>
        <p:txBody>
          <a:bodyPr wrap="square">
            <a:spAutoFit/>
          </a:bodyPr>
          <a:lstStyle/>
          <a:p>
            <a:r>
              <a:rPr lang="en-US" dirty="0" smtClean="0"/>
              <a:t>Formalization:</a:t>
            </a:r>
            <a:endParaRPr lang="en-US" dirty="0"/>
          </a:p>
        </p:txBody>
      </p:sp>
      <p:sp>
        <p:nvSpPr>
          <p:cNvPr id="18" name="Szövegdoboz 17"/>
          <p:cNvSpPr txBox="1"/>
          <p:nvPr/>
        </p:nvSpPr>
        <p:spPr>
          <a:xfrm>
            <a:off x="2500298" y="0"/>
            <a:ext cx="3214710" cy="369332"/>
          </a:xfrm>
          <a:prstGeom prst="rect">
            <a:avLst/>
          </a:prstGeom>
          <a:noFill/>
        </p:spPr>
        <p:txBody>
          <a:bodyPr wrap="square" rtlCol="0">
            <a:spAutoFit/>
          </a:bodyPr>
          <a:lstStyle/>
          <a:p>
            <a:endParaRPr lang="hu-HU" dirty="0"/>
          </a:p>
        </p:txBody>
      </p:sp>
      <p:grpSp>
        <p:nvGrpSpPr>
          <p:cNvPr id="36" name="Csoportba foglalás 35"/>
          <p:cNvGrpSpPr/>
          <p:nvPr/>
        </p:nvGrpSpPr>
        <p:grpSpPr>
          <a:xfrm>
            <a:off x="551736" y="2409826"/>
            <a:ext cx="2801064" cy="2759090"/>
            <a:chOff x="551736" y="2409826"/>
            <a:chExt cx="2801064" cy="2759090"/>
          </a:xfrm>
        </p:grpSpPr>
        <p:cxnSp>
          <p:nvCxnSpPr>
            <p:cNvPr id="87" name="Egyenes összekötő nyíllal 86"/>
            <p:cNvCxnSpPr/>
            <p:nvPr/>
          </p:nvCxnSpPr>
          <p:spPr>
            <a:xfrm rot="5400000" flipH="1" flipV="1">
              <a:off x="1440656" y="3243263"/>
              <a:ext cx="1390650" cy="6858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0" name="Egyenes összekötő nyíllal 89"/>
            <p:cNvCxnSpPr/>
            <p:nvPr/>
          </p:nvCxnSpPr>
          <p:spPr>
            <a:xfrm flipV="1">
              <a:off x="1802606" y="3452813"/>
              <a:ext cx="1400175" cy="828675"/>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4" name="TextBox 58"/>
            <p:cNvSpPr txBox="1">
              <a:spLocks noChangeArrowheads="1"/>
            </p:cNvSpPr>
            <p:nvPr/>
          </p:nvSpPr>
          <p:spPr bwMode="auto">
            <a:xfrm>
              <a:off x="2143930" y="2895697"/>
              <a:ext cx="370670" cy="307777"/>
            </a:xfrm>
            <a:prstGeom prst="rect">
              <a:avLst/>
            </a:prstGeom>
            <a:noFill/>
            <a:ln w="9525">
              <a:noFill/>
              <a:miter lim="800000"/>
              <a:headEnd/>
              <a:tailEnd/>
            </a:ln>
          </p:spPr>
          <p:txBody>
            <a:bodyPr wrap="square">
              <a:spAutoFit/>
            </a:bodyPr>
            <a:lstStyle/>
            <a:p>
              <a:r>
                <a:rPr lang="hu-HU" sz="1400" b="1" dirty="0" smtClean="0">
                  <a:solidFill>
                    <a:srgbClr val="0070C0"/>
                  </a:solidFill>
                  <a:latin typeface="Franklin Gothic Book" pitchFamily="34" charset="0"/>
                </a:rPr>
                <a:t>k</a:t>
              </a:r>
              <a:endParaRPr lang="hu-HU" sz="1400" b="1" dirty="0">
                <a:solidFill>
                  <a:srgbClr val="0070C0"/>
                </a:solidFill>
                <a:latin typeface="Franklin Gothic Book" pitchFamily="34" charset="0"/>
              </a:endParaRPr>
            </a:p>
          </p:txBody>
        </p:sp>
        <p:sp>
          <p:nvSpPr>
            <p:cNvPr id="95" name="TextBox 39"/>
            <p:cNvSpPr txBox="1">
              <a:spLocks noChangeArrowheads="1"/>
            </p:cNvSpPr>
            <p:nvPr/>
          </p:nvSpPr>
          <p:spPr bwMode="auto">
            <a:xfrm>
              <a:off x="2486623" y="2876551"/>
              <a:ext cx="447077" cy="307777"/>
            </a:xfrm>
            <a:prstGeom prst="rect">
              <a:avLst/>
            </a:prstGeom>
            <a:noFill/>
            <a:ln w="9525">
              <a:noFill/>
              <a:miter lim="800000"/>
              <a:headEnd/>
              <a:tailEnd/>
            </a:ln>
          </p:spPr>
          <p:txBody>
            <a:bodyPr wrap="square">
              <a:spAutoFit/>
            </a:bodyPr>
            <a:lstStyle/>
            <a:p>
              <a:r>
                <a:rPr lang="en-US" sz="1400" dirty="0" smtClean="0">
                  <a:solidFill>
                    <a:srgbClr val="0070C0"/>
                  </a:solidFill>
                  <a:latin typeface="Franklin Gothic Book" pitchFamily="34" charset="0"/>
                </a:rPr>
                <a:t>t</a:t>
              </a:r>
              <a:endParaRPr lang="hu-HU" sz="1400" dirty="0">
                <a:solidFill>
                  <a:srgbClr val="0070C0"/>
                </a:solidFill>
                <a:latin typeface="Franklin Gothic Book" pitchFamily="34" charset="0"/>
              </a:endParaRPr>
            </a:p>
          </p:txBody>
        </p:sp>
        <p:sp>
          <p:nvSpPr>
            <p:cNvPr id="96" name="TextBox 40"/>
            <p:cNvSpPr txBox="1">
              <a:spLocks noChangeArrowheads="1"/>
            </p:cNvSpPr>
            <p:nvPr/>
          </p:nvSpPr>
          <p:spPr bwMode="auto">
            <a:xfrm>
              <a:off x="3052049" y="3444296"/>
              <a:ext cx="205501" cy="307777"/>
            </a:xfrm>
            <a:prstGeom prst="rect">
              <a:avLst/>
            </a:prstGeom>
            <a:noFill/>
            <a:ln w="9525">
              <a:noFill/>
              <a:miter lim="800000"/>
              <a:headEnd/>
              <a:tailEnd/>
            </a:ln>
          </p:spPr>
          <p:txBody>
            <a:bodyPr>
              <a:spAutoFit/>
            </a:bodyPr>
            <a:lstStyle/>
            <a:p>
              <a:r>
                <a:rPr lang="en-US" sz="1400" b="1" dirty="0">
                  <a:solidFill>
                    <a:srgbClr val="0070C0"/>
                  </a:solidFill>
                  <a:latin typeface="Franklin Gothic Book" pitchFamily="34" charset="0"/>
                </a:rPr>
                <a:t>x</a:t>
              </a:r>
              <a:endParaRPr lang="hu-HU" sz="1400" b="1" dirty="0">
                <a:solidFill>
                  <a:srgbClr val="0070C0"/>
                </a:solidFill>
                <a:latin typeface="Franklin Gothic Book" pitchFamily="34" charset="0"/>
              </a:endParaRPr>
            </a:p>
          </p:txBody>
        </p:sp>
        <p:cxnSp>
          <p:nvCxnSpPr>
            <p:cNvPr id="98" name="Egyenes összekötő nyíllal 97"/>
            <p:cNvCxnSpPr/>
            <p:nvPr/>
          </p:nvCxnSpPr>
          <p:spPr>
            <a:xfrm rot="16200000" flipV="1">
              <a:off x="900110" y="3386137"/>
              <a:ext cx="1743078" cy="38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Egyenes összekötő nyíllal 99"/>
            <p:cNvCxnSpPr/>
            <p:nvPr/>
          </p:nvCxnSpPr>
          <p:spPr>
            <a:xfrm rot="10800000" flipV="1">
              <a:off x="769145" y="4288630"/>
              <a:ext cx="1038225" cy="800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Egyenes összekötő nyíllal 105"/>
            <p:cNvCxnSpPr/>
            <p:nvPr/>
          </p:nvCxnSpPr>
          <p:spPr>
            <a:xfrm flipV="1">
              <a:off x="1800225" y="4255293"/>
              <a:ext cx="1552575" cy="285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TextBox 40"/>
            <p:cNvSpPr txBox="1">
              <a:spLocks noChangeArrowheads="1"/>
            </p:cNvSpPr>
            <p:nvPr/>
          </p:nvSpPr>
          <p:spPr bwMode="auto">
            <a:xfrm>
              <a:off x="825580" y="4861139"/>
              <a:ext cx="205501" cy="307777"/>
            </a:xfrm>
            <a:prstGeom prst="rect">
              <a:avLst/>
            </a:prstGeom>
            <a:noFill/>
            <a:ln w="9525">
              <a:noFill/>
              <a:miter lim="800000"/>
              <a:headEnd/>
              <a:tailEnd/>
            </a:ln>
          </p:spPr>
          <p:txBody>
            <a:bodyPr>
              <a:spAutoFit/>
            </a:bodyPr>
            <a:lstStyle/>
            <a:p>
              <a:r>
                <a:rPr lang="en-US" sz="1400" dirty="0" smtClean="0">
                  <a:latin typeface="Franklin Gothic Book" pitchFamily="34" charset="0"/>
                </a:rPr>
                <a:t>y</a:t>
              </a:r>
              <a:endParaRPr lang="hu-HU" sz="1400" dirty="0">
                <a:latin typeface="Franklin Gothic Book" pitchFamily="34" charset="0"/>
              </a:endParaRPr>
            </a:p>
          </p:txBody>
        </p:sp>
        <p:sp>
          <p:nvSpPr>
            <p:cNvPr id="108" name="TextBox 58"/>
            <p:cNvSpPr txBox="1">
              <a:spLocks noChangeArrowheads="1"/>
            </p:cNvSpPr>
            <p:nvPr/>
          </p:nvSpPr>
          <p:spPr bwMode="auto">
            <a:xfrm>
              <a:off x="1400980" y="2495647"/>
              <a:ext cx="370670" cy="307777"/>
            </a:xfrm>
            <a:prstGeom prst="rect">
              <a:avLst/>
            </a:prstGeom>
            <a:noFill/>
            <a:ln w="9525">
              <a:noFill/>
              <a:miter lim="800000"/>
              <a:headEnd/>
              <a:tailEnd/>
            </a:ln>
          </p:spPr>
          <p:txBody>
            <a:bodyPr wrap="square">
              <a:spAutoFit/>
            </a:bodyPr>
            <a:lstStyle/>
            <a:p>
              <a:r>
                <a:rPr lang="en-US" sz="1400" b="1" dirty="0" smtClean="0">
                  <a:latin typeface="Franklin Gothic Book" pitchFamily="34" charset="0"/>
                </a:rPr>
                <a:t>m</a:t>
              </a:r>
              <a:endParaRPr lang="hu-HU" sz="1400" b="1" dirty="0">
                <a:latin typeface="Franklin Gothic Book" pitchFamily="34" charset="0"/>
              </a:endParaRPr>
            </a:p>
          </p:txBody>
        </p:sp>
        <p:sp>
          <p:nvSpPr>
            <p:cNvPr id="109" name="TextBox 40"/>
            <p:cNvSpPr txBox="1">
              <a:spLocks noChangeArrowheads="1"/>
            </p:cNvSpPr>
            <p:nvPr/>
          </p:nvSpPr>
          <p:spPr bwMode="auto">
            <a:xfrm>
              <a:off x="3137774" y="4234871"/>
              <a:ext cx="205501" cy="307777"/>
            </a:xfrm>
            <a:prstGeom prst="rect">
              <a:avLst/>
            </a:prstGeom>
            <a:noFill/>
            <a:ln w="9525">
              <a:noFill/>
              <a:miter lim="800000"/>
              <a:headEnd/>
              <a:tailEnd/>
            </a:ln>
          </p:spPr>
          <p:txBody>
            <a:bodyPr>
              <a:spAutoFit/>
            </a:bodyPr>
            <a:lstStyle/>
            <a:p>
              <a:r>
                <a:rPr lang="en-US" sz="1400" dirty="0">
                  <a:latin typeface="Franklin Gothic Book" pitchFamily="34" charset="0"/>
                </a:rPr>
                <a:t>x</a:t>
              </a:r>
              <a:endParaRPr lang="hu-HU" sz="1400" dirty="0">
                <a:latin typeface="Franklin Gothic Book" pitchFamily="34" charset="0"/>
              </a:endParaRPr>
            </a:p>
          </p:txBody>
        </p:sp>
        <p:sp>
          <p:nvSpPr>
            <p:cNvPr id="110" name="TextBox 40"/>
            <p:cNvSpPr txBox="1">
              <a:spLocks noChangeArrowheads="1"/>
            </p:cNvSpPr>
            <p:nvPr/>
          </p:nvSpPr>
          <p:spPr bwMode="auto">
            <a:xfrm>
              <a:off x="551736" y="4839709"/>
              <a:ext cx="205501" cy="307777"/>
            </a:xfrm>
            <a:prstGeom prst="rect">
              <a:avLst/>
            </a:prstGeom>
            <a:noFill/>
            <a:ln w="9525">
              <a:noFill/>
              <a:miter lim="800000"/>
              <a:headEnd/>
              <a:tailEnd/>
            </a:ln>
          </p:spPr>
          <p:txBody>
            <a:bodyPr>
              <a:spAutoFit/>
            </a:bodyPr>
            <a:lstStyle/>
            <a:p>
              <a:r>
                <a:rPr lang="en-US" sz="1400" dirty="0" smtClean="0">
                  <a:solidFill>
                    <a:srgbClr val="0070C0"/>
                  </a:solidFill>
                  <a:latin typeface="Franklin Gothic Book" pitchFamily="34" charset="0"/>
                </a:rPr>
                <a:t>y</a:t>
              </a:r>
              <a:endParaRPr lang="hu-HU" sz="1400" dirty="0">
                <a:solidFill>
                  <a:srgbClr val="0070C0"/>
                </a:solidFill>
                <a:latin typeface="Franklin Gothic Book" pitchFamily="34" charset="0"/>
              </a:endParaRPr>
            </a:p>
          </p:txBody>
        </p:sp>
        <p:sp>
          <p:nvSpPr>
            <p:cNvPr id="114" name="TextBox 39"/>
            <p:cNvSpPr txBox="1">
              <a:spLocks noChangeArrowheads="1"/>
            </p:cNvSpPr>
            <p:nvPr/>
          </p:nvSpPr>
          <p:spPr bwMode="auto">
            <a:xfrm>
              <a:off x="1791299" y="2409826"/>
              <a:ext cx="247052" cy="307777"/>
            </a:xfrm>
            <a:prstGeom prst="rect">
              <a:avLst/>
            </a:prstGeom>
            <a:noFill/>
            <a:ln w="9525">
              <a:noFill/>
              <a:miter lim="800000"/>
              <a:headEnd/>
              <a:tailEnd/>
            </a:ln>
          </p:spPr>
          <p:txBody>
            <a:bodyPr wrap="square">
              <a:spAutoFit/>
            </a:bodyPr>
            <a:lstStyle/>
            <a:p>
              <a:r>
                <a:rPr lang="en-US" sz="1400" dirty="0" smtClean="0">
                  <a:latin typeface="Franklin Gothic Book" pitchFamily="34" charset="0"/>
                </a:rPr>
                <a:t>t</a:t>
              </a:r>
              <a:endParaRPr lang="hu-HU" sz="1400" dirty="0">
                <a:latin typeface="Franklin Gothic Book" pitchFamily="34" charset="0"/>
              </a:endParaRPr>
            </a:p>
          </p:txBody>
        </p:sp>
        <p:cxnSp>
          <p:nvCxnSpPr>
            <p:cNvPr id="117" name="Egyenes összekötő nyíllal 116"/>
            <p:cNvCxnSpPr/>
            <p:nvPr/>
          </p:nvCxnSpPr>
          <p:spPr>
            <a:xfrm rot="10800000" flipV="1">
              <a:off x="752474" y="4279107"/>
              <a:ext cx="1038225" cy="8001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8" name="Ellipszis 117"/>
            <p:cNvSpPr/>
            <p:nvPr/>
          </p:nvSpPr>
          <p:spPr>
            <a:xfrm>
              <a:off x="1544956" y="4410075"/>
              <a:ext cx="74294" cy="762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Ellipszis 118"/>
            <p:cNvSpPr/>
            <p:nvPr/>
          </p:nvSpPr>
          <p:spPr>
            <a:xfrm>
              <a:off x="1154431" y="4707732"/>
              <a:ext cx="74294" cy="762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Szövegdoboz 119"/>
            <p:cNvSpPr txBox="1"/>
            <p:nvPr/>
          </p:nvSpPr>
          <p:spPr>
            <a:xfrm>
              <a:off x="1543050" y="4295775"/>
              <a:ext cx="441146" cy="369332"/>
            </a:xfrm>
            <a:prstGeom prst="rect">
              <a:avLst/>
            </a:prstGeom>
            <a:noFill/>
          </p:spPr>
          <p:txBody>
            <a:bodyPr wrap="none" rtlCol="0">
              <a:spAutoFit/>
            </a:bodyPr>
            <a:lstStyle/>
            <a:p>
              <a:r>
                <a:rPr lang="en-US" dirty="0" smtClean="0">
                  <a:solidFill>
                    <a:srgbClr val="7030A0"/>
                  </a:solidFill>
                </a:rPr>
                <a:t>e1</a:t>
              </a:r>
              <a:endParaRPr lang="hu-HU" dirty="0">
                <a:solidFill>
                  <a:srgbClr val="7030A0"/>
                </a:solidFill>
              </a:endParaRPr>
            </a:p>
          </p:txBody>
        </p:sp>
        <p:sp>
          <p:nvSpPr>
            <p:cNvPr id="121" name="Szövegdoboz 120"/>
            <p:cNvSpPr txBox="1"/>
            <p:nvPr/>
          </p:nvSpPr>
          <p:spPr>
            <a:xfrm>
              <a:off x="1114425" y="4629150"/>
              <a:ext cx="441146" cy="369332"/>
            </a:xfrm>
            <a:prstGeom prst="rect">
              <a:avLst/>
            </a:prstGeom>
            <a:noFill/>
          </p:spPr>
          <p:txBody>
            <a:bodyPr wrap="none" rtlCol="0">
              <a:spAutoFit/>
            </a:bodyPr>
            <a:lstStyle/>
            <a:p>
              <a:r>
                <a:rPr lang="en-US" dirty="0" smtClean="0">
                  <a:solidFill>
                    <a:srgbClr val="7030A0"/>
                  </a:solidFill>
                </a:rPr>
                <a:t>e2</a:t>
              </a:r>
              <a:endParaRPr lang="hu-HU" dirty="0">
                <a:solidFill>
                  <a:srgbClr val="7030A0"/>
                </a:solidFill>
              </a:endParaRPr>
            </a:p>
          </p:txBody>
        </p:sp>
      </p:grpSp>
      <p:sp>
        <p:nvSpPr>
          <p:cNvPr id="129" name="Szövegdoboz 128"/>
          <p:cNvSpPr txBox="1"/>
          <p:nvPr/>
        </p:nvSpPr>
        <p:spPr>
          <a:xfrm>
            <a:off x="2495550" y="4848224"/>
            <a:ext cx="6534150" cy="923330"/>
          </a:xfrm>
          <a:prstGeom prst="rect">
            <a:avLst/>
          </a:prstGeom>
          <a:noFill/>
        </p:spPr>
        <p:txBody>
          <a:bodyPr wrap="square" rtlCol="0">
            <a:spAutoFit/>
          </a:bodyPr>
          <a:lstStyle/>
          <a:p>
            <a:endParaRPr lang="en-US" dirty="0" smtClean="0"/>
          </a:p>
          <a:p>
            <a:endParaRPr lang="en-US" dirty="0" smtClean="0"/>
          </a:p>
          <a:p>
            <a:endParaRPr lang="en-US" dirty="0" smtClean="0"/>
          </a:p>
        </p:txBody>
      </p:sp>
      <p:cxnSp>
        <p:nvCxnSpPr>
          <p:cNvPr id="131" name="Egyenes összekötő nyíllal 130"/>
          <p:cNvCxnSpPr/>
          <p:nvPr/>
        </p:nvCxnSpPr>
        <p:spPr>
          <a:xfrm rot="5400000" flipH="1" flipV="1">
            <a:off x="1758116" y="2767758"/>
            <a:ext cx="1543050" cy="1465355"/>
          </a:xfrm>
          <a:prstGeom prst="straightConnector1">
            <a:avLst/>
          </a:prstGeom>
          <a:ln w="15875">
            <a:solidFill>
              <a:schemeClr val="bg2">
                <a:lumMod val="50000"/>
              </a:schemeClr>
            </a:solidFill>
            <a:prstDash val="dashDot"/>
            <a:tailEnd type="none"/>
          </a:ln>
        </p:spPr>
        <p:style>
          <a:lnRef idx="1">
            <a:schemeClr val="accent1"/>
          </a:lnRef>
          <a:fillRef idx="0">
            <a:schemeClr val="accent1"/>
          </a:fillRef>
          <a:effectRef idx="0">
            <a:schemeClr val="accent1"/>
          </a:effectRef>
          <a:fontRef idx="minor">
            <a:schemeClr val="tx1"/>
          </a:fontRef>
        </p:style>
      </p:cxnSp>
      <p:sp>
        <p:nvSpPr>
          <p:cNvPr id="135" name="TextBox 58"/>
          <p:cNvSpPr txBox="1">
            <a:spLocks noChangeArrowheads="1"/>
          </p:cNvSpPr>
          <p:nvPr/>
        </p:nvSpPr>
        <p:spPr bwMode="auto">
          <a:xfrm>
            <a:off x="3105954" y="2752822"/>
            <a:ext cx="513545" cy="307777"/>
          </a:xfrm>
          <a:prstGeom prst="rect">
            <a:avLst/>
          </a:prstGeom>
          <a:noFill/>
          <a:ln w="9525">
            <a:noFill/>
            <a:miter lim="800000"/>
            <a:headEnd/>
            <a:tailEnd/>
          </a:ln>
        </p:spPr>
        <p:txBody>
          <a:bodyPr wrap="square">
            <a:spAutoFit/>
          </a:bodyPr>
          <a:lstStyle/>
          <a:p>
            <a:r>
              <a:rPr lang="en-US" sz="1400" b="1" dirty="0" smtClean="0">
                <a:solidFill>
                  <a:schemeClr val="bg2">
                    <a:lumMod val="50000"/>
                  </a:schemeClr>
                </a:solidFill>
                <a:latin typeface="Franklin Gothic Book" pitchFamily="34" charset="0"/>
              </a:rPr>
              <a:t>ph</a:t>
            </a:r>
            <a:endParaRPr lang="hu-HU" sz="1400" b="1" dirty="0">
              <a:solidFill>
                <a:schemeClr val="bg2">
                  <a:lumMod val="50000"/>
                </a:schemeClr>
              </a:solidFill>
              <a:latin typeface="Franklin Gothic Book" pitchFamily="34" charset="0"/>
            </a:endParaRPr>
          </a:p>
        </p:txBody>
      </p:sp>
      <p:sp>
        <p:nvSpPr>
          <p:cNvPr id="4301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pic>
        <p:nvPicPr>
          <p:cNvPr id="43015"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29250" y="4400550"/>
            <a:ext cx="3505200" cy="342900"/>
          </a:xfrm>
          <a:prstGeom prst="rect">
            <a:avLst/>
          </a:prstGeom>
          <a:noFill/>
        </p:spPr>
      </p:pic>
      <p:sp>
        <p:nvSpPr>
          <p:cNvPr id="43017" name="Rectangle 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301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3020" name="Rectangle 12"/>
          <p:cNvSpPr>
            <a:spLocks noChangeArrowheads="1"/>
          </p:cNvSpPr>
          <p:nvPr/>
        </p:nvSpPr>
        <p:spPr bwMode="auto">
          <a:xfrm>
            <a:off x="-450850" y="1285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302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3023" name="Rectangle 15"/>
          <p:cNvSpPr>
            <a:spLocks noChangeArrowheads="1"/>
          </p:cNvSpPr>
          <p:nvPr/>
        </p:nvSpPr>
        <p:spPr bwMode="auto">
          <a:xfrm>
            <a:off x="0" y="1838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302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3026" name="Rectangle 18"/>
          <p:cNvSpPr>
            <a:spLocks noChangeArrowheads="1"/>
          </p:cNvSpPr>
          <p:nvPr/>
        </p:nvSpPr>
        <p:spPr bwMode="auto">
          <a:xfrm>
            <a:off x="0" y="1838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3028"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3029" name="Rectangle 21"/>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3033"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59" name="Group 58"/>
          <p:cNvGrpSpPr/>
          <p:nvPr/>
        </p:nvGrpSpPr>
        <p:grpSpPr>
          <a:xfrm>
            <a:off x="752475" y="5962650"/>
            <a:ext cx="7591425" cy="369332"/>
            <a:chOff x="752475" y="5962650"/>
            <a:chExt cx="7591425" cy="369332"/>
          </a:xfrm>
        </p:grpSpPr>
        <p:sp>
          <p:nvSpPr>
            <p:cNvPr id="55" name="TextBox 54"/>
            <p:cNvSpPr txBox="1"/>
            <p:nvPr/>
          </p:nvSpPr>
          <p:spPr>
            <a:xfrm>
              <a:off x="3705225" y="5962650"/>
              <a:ext cx="4638675" cy="369332"/>
            </a:xfrm>
            <a:prstGeom prst="rect">
              <a:avLst/>
            </a:prstGeom>
            <a:noFill/>
          </p:spPr>
          <p:txBody>
            <a:bodyPr wrap="square" rtlCol="0">
              <a:spAutoFit/>
            </a:bodyPr>
            <a:lstStyle/>
            <a:p>
              <a:r>
                <a:rPr lang="hu-HU" dirty="0" smtClean="0"/>
                <a:t>is the </a:t>
              </a:r>
              <a:r>
                <a:rPr lang="hu-HU" b="1" dirty="0" smtClean="0"/>
                <a:t>event</a:t>
              </a:r>
              <a:r>
                <a:rPr lang="hu-HU" dirty="0" smtClean="0"/>
                <a:t> occurring at </a:t>
              </a:r>
              <a:r>
                <a:rPr lang="hu-HU" i="1" dirty="0" smtClean="0"/>
                <a:t>p</a:t>
              </a:r>
              <a:r>
                <a:rPr lang="hu-HU" dirty="0" smtClean="0"/>
                <a:t> in </a:t>
              </a:r>
              <a:r>
                <a:rPr lang="hu-HU" i="1" dirty="0" smtClean="0"/>
                <a:t>m</a:t>
              </a:r>
              <a:r>
                <a:rPr lang="hu-HU" dirty="0" smtClean="0"/>
                <a:t>’s worldview</a:t>
              </a:r>
              <a:endParaRPr lang="hu-HU" dirty="0"/>
            </a:p>
          </p:txBody>
        </p:sp>
        <p:pic>
          <p:nvPicPr>
            <p:cNvPr id="43032" name="Picture 2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2475" y="6000750"/>
              <a:ext cx="2876550" cy="304800"/>
            </a:xfrm>
            <a:prstGeom prst="rect">
              <a:avLst/>
            </a:prstGeom>
            <a:noFill/>
          </p:spPr>
        </p:pic>
      </p:grpSp>
      <p:sp>
        <p:nvSpPr>
          <p:cNvPr id="43034" name="Rectangle 26"/>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1987"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198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1990"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199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1993"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199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1996" name="Rectangle 1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199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42000" name="Rectangle 16"/>
          <p:cNvSpPr>
            <a:spLocks noChangeArrowheads="1"/>
          </p:cNvSpPr>
          <p:nvPr/>
        </p:nvSpPr>
        <p:spPr bwMode="auto">
          <a:xfrm>
            <a:off x="0" y="117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2001" name="Rectangle 17"/>
          <p:cNvSpPr>
            <a:spLocks noChangeArrowheads="1"/>
          </p:cNvSpPr>
          <p:nvPr/>
        </p:nvSpPr>
        <p:spPr bwMode="auto">
          <a:xfrm>
            <a:off x="0" y="1476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2003"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69" name="Group 68"/>
          <p:cNvGrpSpPr/>
          <p:nvPr/>
        </p:nvGrpSpPr>
        <p:grpSpPr>
          <a:xfrm>
            <a:off x="3067050" y="4953000"/>
            <a:ext cx="5886450" cy="657225"/>
            <a:chOff x="3067050" y="4953000"/>
            <a:chExt cx="5886450" cy="657225"/>
          </a:xfrm>
        </p:grpSpPr>
        <p:pic>
          <p:nvPicPr>
            <p:cNvPr id="41997"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124325" y="5305425"/>
              <a:ext cx="2362200" cy="304800"/>
            </a:xfrm>
            <a:prstGeom prst="rect">
              <a:avLst/>
            </a:prstGeom>
            <a:noFill/>
          </p:spPr>
        </p:pic>
        <p:pic>
          <p:nvPicPr>
            <p:cNvPr id="42002" name="Picture 1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67050" y="4953000"/>
              <a:ext cx="5886450" cy="304800"/>
            </a:xfrm>
            <a:prstGeom prst="rect">
              <a:avLst/>
            </a:prstGeom>
            <a:noFill/>
          </p:spPr>
        </p:pic>
      </p:grpSp>
      <p:sp>
        <p:nvSpPr>
          <p:cNvPr id="63" name="Date Placeholder 2"/>
          <p:cNvSpPr>
            <a:spLocks noGrp="1"/>
          </p:cNvSpPr>
          <p:nvPr>
            <p:ph type="dt" sz="quarter" idx="10"/>
          </p:nvPr>
        </p:nvSpPr>
        <p:spPr>
          <a:xfrm>
            <a:off x="3800475" y="6429375"/>
            <a:ext cx="4048125" cy="288925"/>
          </a:xfrm>
        </p:spPr>
        <p:txBody>
          <a:bodyPr/>
          <a:lstStyle/>
          <a:p>
            <a:pPr>
              <a:defRPr/>
            </a:pPr>
            <a:r>
              <a:rPr lang="hu-HU" dirty="0" err="1" smtClean="0"/>
              <a:t>Logic</a:t>
            </a:r>
            <a:r>
              <a:rPr lang="hu-HU" dirty="0" smtClean="0"/>
              <a:t> </a:t>
            </a:r>
            <a:r>
              <a:rPr lang="hu-HU" dirty="0" err="1" smtClean="0"/>
              <a:t>Colloquium</a:t>
            </a:r>
            <a:r>
              <a:rPr lang="hu-HU" dirty="0" smtClean="0"/>
              <a:t>, </a:t>
            </a:r>
            <a:r>
              <a:rPr lang="hu-HU" dirty="0" err="1" smtClean="0"/>
              <a:t>Sofia</a:t>
            </a:r>
            <a:r>
              <a:rPr lang="hu-HU" dirty="0" smtClean="0"/>
              <a:t>, </a:t>
            </a:r>
            <a:r>
              <a:rPr lang="hu-HU" dirty="0" err="1" smtClean="0"/>
              <a:t>July</a:t>
            </a:r>
            <a:r>
              <a:rPr lang="hu-HU" dirty="0" smtClean="0"/>
              <a:t> 31 – August 6 2009.</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36"/>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35"/>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499"/>
                                          </p:stCondLst>
                                        </p:cTn>
                                        <p:tgtEl>
                                          <p:spTgt spid="131"/>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0" nodeType="afterEffect">
                                  <p:stCondLst>
                                    <p:cond delay="1000"/>
                                  </p:stCondLst>
                                  <p:childTnLst>
                                    <p:set>
                                      <p:cBhvr>
                                        <p:cTn id="22" dur="1" fill="hold">
                                          <p:stCondLst>
                                            <p:cond delay="499"/>
                                          </p:stCondLst>
                                        </p:cTn>
                                        <p:tgtEl>
                                          <p:spTgt spid="9"/>
                                        </p:tgtEl>
                                        <p:attrNameLst>
                                          <p:attrName>style.visibility</p:attrName>
                                        </p:attrNameLst>
                                      </p:cBhvr>
                                      <p:to>
                                        <p:strVal val="visible"/>
                                      </p:to>
                                    </p:set>
                                  </p:childTnLst>
                                </p:cTn>
                              </p:par>
                            </p:childTnLst>
                          </p:cTn>
                        </p:par>
                        <p:par>
                          <p:cTn id="23" fill="hold">
                            <p:stCondLst>
                              <p:cond delay="3000"/>
                            </p:stCondLst>
                            <p:childTnLst>
                              <p:par>
                                <p:cTn id="24" presetID="1" presetClass="entr" presetSubtype="0" fill="hold" nodeType="afterEffect">
                                  <p:stCondLst>
                                    <p:cond delay="0"/>
                                  </p:stCondLst>
                                  <p:childTnLst>
                                    <p:set>
                                      <p:cBhvr>
                                        <p:cTn id="25" dur="1" fill="hold">
                                          <p:stCondLst>
                                            <p:cond delay="499"/>
                                          </p:stCondLst>
                                        </p:cTn>
                                        <p:tgtEl>
                                          <p:spTgt spid="43015"/>
                                        </p:tgtEl>
                                        <p:attrNameLst>
                                          <p:attrName>style.visibility</p:attrName>
                                        </p:attrNameLst>
                                      </p:cBhvr>
                                      <p:to>
                                        <p:strVal val="visible"/>
                                      </p:to>
                                    </p:set>
                                  </p:childTnLst>
                                </p:cTn>
                              </p:par>
                            </p:childTnLst>
                          </p:cTn>
                        </p:par>
                        <p:par>
                          <p:cTn id="26" fill="hold">
                            <p:stCondLst>
                              <p:cond delay="3500"/>
                            </p:stCondLst>
                            <p:childTnLst>
                              <p:par>
                                <p:cTn id="27" presetID="3" presetClass="entr" presetSubtype="10" fill="hold"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blinds(horizontal)">
                                      <p:cBhvr>
                                        <p:cTn id="29" dur="500"/>
                                        <p:tgtEl>
                                          <p:spTgt spid="69"/>
                                        </p:tgtEl>
                                      </p:cBhvr>
                                    </p:animEffect>
                                  </p:childTnLst>
                                </p:cTn>
                              </p:par>
                            </p:childTnLst>
                          </p:cTn>
                        </p:par>
                        <p:par>
                          <p:cTn id="30" fill="hold">
                            <p:stCondLst>
                              <p:cond delay="4000"/>
                            </p:stCondLst>
                            <p:childTnLst>
                              <p:par>
                                <p:cTn id="31" presetID="3" presetClass="entr" presetSubtype="10"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blinds(horizontal)">
                                      <p:cBhvr>
                                        <p:cTn id="3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3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hu-HU" dirty="0" err="1" smtClean="0"/>
              <a:t>Specrel</a:t>
            </a:r>
            <a:endParaRPr lang="hu-HU" baseline="-25000" dirty="0"/>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a:t>Page: </a:t>
            </a:r>
            <a:fld id="{5AC37A93-EAE0-48A6-AF2A-391DFA9BD0C8}" type="slidenum">
              <a:rPr/>
              <a:pPr>
                <a:defRPr/>
              </a:pPr>
              <a:t>15</a:t>
            </a:fld>
            <a:endParaRPr/>
          </a:p>
        </p:txBody>
      </p:sp>
      <p:sp>
        <p:nvSpPr>
          <p:cNvPr id="2458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4583" name="Rectangle 3"/>
          <p:cNvSpPr>
            <a:spLocks noChangeArrowheads="1"/>
          </p:cNvSpPr>
          <p:nvPr/>
        </p:nvSpPr>
        <p:spPr bwMode="auto">
          <a:xfrm>
            <a:off x="-539750" y="800100"/>
            <a:ext cx="9144000" cy="0"/>
          </a:xfrm>
          <a:prstGeom prst="rect">
            <a:avLst/>
          </a:prstGeom>
          <a:noFill/>
          <a:ln w="9525">
            <a:noFill/>
            <a:miter lim="800000"/>
            <a:headEnd/>
            <a:tailEnd/>
          </a:ln>
        </p:spPr>
        <p:txBody>
          <a:bodyPr wrap="none" anchor="ctr">
            <a:spAutoFit/>
          </a:bodyPr>
          <a:lstStyle/>
          <a:p>
            <a:endParaRPr lang="en-US"/>
          </a:p>
        </p:txBody>
      </p:sp>
      <p:sp>
        <p:nvSpPr>
          <p:cNvPr id="24584"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4586" name="Rectangle 6"/>
          <p:cNvSpPr>
            <a:spLocks noChangeArrowheads="1"/>
          </p:cNvSpPr>
          <p:nvPr/>
        </p:nvSpPr>
        <p:spPr bwMode="auto">
          <a:xfrm>
            <a:off x="-539750" y="866775"/>
            <a:ext cx="9144000" cy="0"/>
          </a:xfrm>
          <a:prstGeom prst="rect">
            <a:avLst/>
          </a:prstGeom>
          <a:noFill/>
          <a:ln w="9525">
            <a:noFill/>
            <a:miter lim="800000"/>
            <a:headEnd/>
            <a:tailEnd/>
          </a:ln>
        </p:spPr>
        <p:txBody>
          <a:bodyPr wrap="none" anchor="ctr">
            <a:spAutoFit/>
          </a:bodyPr>
          <a:lstStyle/>
          <a:p>
            <a:endParaRPr lang="en-US"/>
          </a:p>
        </p:txBody>
      </p:sp>
      <p:sp>
        <p:nvSpPr>
          <p:cNvPr id="23" name="Szövegdoboz 22"/>
          <p:cNvSpPr txBox="1"/>
          <p:nvPr/>
        </p:nvSpPr>
        <p:spPr>
          <a:xfrm>
            <a:off x="1571626" y="1724025"/>
            <a:ext cx="6700177" cy="461665"/>
          </a:xfrm>
          <a:prstGeom prst="rect">
            <a:avLst/>
          </a:prstGeom>
          <a:noFill/>
        </p:spPr>
        <p:txBody>
          <a:bodyPr wrap="square" rtlCol="0">
            <a:spAutoFit/>
          </a:bodyPr>
          <a:lstStyle/>
          <a:p>
            <a:r>
              <a:rPr lang="en-US" sz="2400" b="1" i="1" dirty="0" err="1" smtClean="0">
                <a:solidFill>
                  <a:srgbClr val="002060"/>
                </a:solidFill>
                <a:latin typeface="Times New Roman" pitchFamily="18" charset="0"/>
              </a:rPr>
              <a:t>SpecRel</a:t>
            </a:r>
            <a:r>
              <a:rPr lang="en-US" sz="2400" b="1" i="1" dirty="0" smtClean="0">
                <a:solidFill>
                  <a:srgbClr val="002060"/>
                </a:solidFill>
                <a:latin typeface="Times New Roman" pitchFamily="18" charset="0"/>
              </a:rPr>
              <a:t> = {</a:t>
            </a:r>
            <a:r>
              <a:rPr lang="en-US" sz="2400" b="1" i="1" dirty="0" err="1" smtClean="0">
                <a:solidFill>
                  <a:srgbClr val="002060"/>
                </a:solidFill>
                <a:latin typeface="Times New Roman" pitchFamily="18" charset="0"/>
              </a:rPr>
              <a:t>AxField</a:t>
            </a:r>
            <a:r>
              <a:rPr lang="en-US" sz="2400" b="1" i="1" dirty="0" smtClean="0">
                <a:solidFill>
                  <a:srgbClr val="002060"/>
                </a:solidFill>
                <a:latin typeface="Times New Roman" pitchFamily="18" charset="0"/>
              </a:rPr>
              <a:t>, </a:t>
            </a:r>
            <a:r>
              <a:rPr lang="en-US" sz="2400" b="1" i="1" dirty="0" err="1" smtClean="0">
                <a:solidFill>
                  <a:srgbClr val="002060"/>
                </a:solidFill>
                <a:latin typeface="Times New Roman" pitchFamily="18" charset="0"/>
              </a:rPr>
              <a:t>AxPh</a:t>
            </a:r>
            <a:r>
              <a:rPr lang="en-US" sz="2400" b="1" i="1" dirty="0" smtClean="0">
                <a:solidFill>
                  <a:srgbClr val="002060"/>
                </a:solidFill>
                <a:latin typeface="Times New Roman" pitchFamily="18" charset="0"/>
              </a:rPr>
              <a:t>, </a:t>
            </a:r>
            <a:r>
              <a:rPr lang="en-US" sz="2400" b="1" i="1" dirty="0" err="1" smtClean="0">
                <a:solidFill>
                  <a:srgbClr val="002060"/>
                </a:solidFill>
                <a:latin typeface="Times New Roman" pitchFamily="18" charset="0"/>
              </a:rPr>
              <a:t>AxEv</a:t>
            </a:r>
            <a:r>
              <a:rPr lang="en-US" sz="2400" b="1" i="1" dirty="0" smtClean="0">
                <a:solidFill>
                  <a:srgbClr val="002060"/>
                </a:solidFill>
                <a:latin typeface="Times New Roman" pitchFamily="18" charset="0"/>
              </a:rPr>
              <a:t>, </a:t>
            </a:r>
            <a:r>
              <a:rPr lang="en-US" sz="2400" b="1" i="1" dirty="0" err="1" smtClean="0">
                <a:solidFill>
                  <a:srgbClr val="002060"/>
                </a:solidFill>
                <a:latin typeface="Times New Roman" pitchFamily="18" charset="0"/>
              </a:rPr>
              <a:t>AxSelf</a:t>
            </a:r>
            <a:r>
              <a:rPr lang="hu-HU" sz="2400" b="1" i="1" dirty="0" smtClean="0">
                <a:solidFill>
                  <a:srgbClr val="002060"/>
                </a:solidFill>
                <a:latin typeface="Times New Roman" pitchFamily="18" charset="0"/>
              </a:rPr>
              <a:t>, </a:t>
            </a:r>
            <a:r>
              <a:rPr lang="en-US" sz="2400" b="1" i="1" dirty="0" err="1" smtClean="0">
                <a:solidFill>
                  <a:srgbClr val="002060"/>
                </a:solidFill>
                <a:latin typeface="Times New Roman" pitchFamily="18" charset="0"/>
              </a:rPr>
              <a:t>AxSym</a:t>
            </a:r>
            <a:r>
              <a:rPr lang="hu-HU" sz="2400" b="1" i="1" dirty="0" smtClean="0">
                <a:solidFill>
                  <a:srgbClr val="002060"/>
                </a:solidFill>
                <a:latin typeface="Times New Roman" pitchFamily="18" charset="0"/>
              </a:rPr>
              <a:t>d</a:t>
            </a:r>
            <a:r>
              <a:rPr lang="en-US" sz="2400" b="1" i="1" dirty="0" smtClean="0">
                <a:solidFill>
                  <a:srgbClr val="002060"/>
                </a:solidFill>
                <a:latin typeface="Times New Roman" pitchFamily="18" charset="0"/>
              </a:rPr>
              <a:t>}</a:t>
            </a:r>
            <a:endParaRPr lang="hu-HU" sz="2400" b="1" i="1" dirty="0">
              <a:solidFill>
                <a:srgbClr val="002060"/>
              </a:solidFill>
              <a:latin typeface="Times New Roman" pitchFamily="18" charset="0"/>
            </a:endParaRPr>
          </a:p>
        </p:txBody>
      </p:sp>
      <p:grpSp>
        <p:nvGrpSpPr>
          <p:cNvPr id="26" name="Group 25"/>
          <p:cNvGrpSpPr/>
          <p:nvPr/>
        </p:nvGrpSpPr>
        <p:grpSpPr>
          <a:xfrm>
            <a:off x="2124075" y="2346325"/>
            <a:ext cx="4895850" cy="2978149"/>
            <a:chOff x="2124075" y="2346325"/>
            <a:chExt cx="4895850" cy="2978149"/>
          </a:xfrm>
        </p:grpSpPr>
        <p:grpSp>
          <p:nvGrpSpPr>
            <p:cNvPr id="24587" name="Group 28"/>
            <p:cNvGrpSpPr>
              <a:grpSpLocks/>
            </p:cNvGrpSpPr>
            <p:nvPr/>
          </p:nvGrpSpPr>
          <p:grpSpPr bwMode="auto">
            <a:xfrm>
              <a:off x="2124075" y="2346325"/>
              <a:ext cx="4895850" cy="2978149"/>
              <a:chOff x="2105784" y="2357430"/>
              <a:chExt cx="4895108" cy="2978169"/>
            </a:xfrm>
          </p:grpSpPr>
          <p:sp>
            <p:nvSpPr>
              <p:cNvPr id="14" name="Vertical Scroll 13"/>
              <p:cNvSpPr/>
              <p:nvPr/>
            </p:nvSpPr>
            <p:spPr>
              <a:xfrm>
                <a:off x="2143108" y="3428999"/>
                <a:ext cx="1419780" cy="1906600"/>
              </a:xfrm>
              <a:prstGeom prst="verticalScroll">
                <a:avLst/>
              </a:prstGeom>
              <a:blipFill>
                <a:blip r:embed="rId3" cstate="print"/>
                <a:tile tx="0" ty="0" sx="100000" sy="100000" flip="none" algn="tl"/>
              </a:blipFill>
              <a:ln w="3175">
                <a:solidFill>
                  <a:schemeClr val="accent1">
                    <a:lumMod val="75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tx1"/>
                    </a:solidFill>
                  </a:rPr>
                  <a:t>AxField</a:t>
                </a:r>
                <a:r>
                  <a:rPr lang="en-US" dirty="0">
                    <a:solidFill>
                      <a:schemeClr val="tx1"/>
                    </a:solidFill>
                  </a:rPr>
                  <a:t> </a:t>
                </a:r>
                <a:endParaRPr lang="hu-HU" dirty="0" smtClean="0">
                  <a:solidFill>
                    <a:schemeClr val="tx1"/>
                  </a:solidFill>
                </a:endParaRPr>
              </a:p>
              <a:p>
                <a:pPr algn="ctr" fontAlgn="auto">
                  <a:spcBef>
                    <a:spcPts val="0"/>
                  </a:spcBef>
                  <a:spcAft>
                    <a:spcPts val="0"/>
                  </a:spcAft>
                  <a:defRPr/>
                </a:pPr>
                <a:r>
                  <a:rPr lang="en-US" b="1" dirty="0" err="1" smtClean="0">
                    <a:solidFill>
                      <a:schemeClr val="tx2">
                        <a:lumMod val="50000"/>
                      </a:schemeClr>
                    </a:solidFill>
                    <a:ea typeface="Batang" pitchFamily="18" charset="-127"/>
                  </a:rPr>
                  <a:t>AxPh</a:t>
                </a:r>
                <a:endParaRPr lang="en-US" b="1" dirty="0" smtClean="0">
                  <a:solidFill>
                    <a:schemeClr val="tx2">
                      <a:lumMod val="50000"/>
                    </a:schemeClr>
                  </a:solidFill>
                  <a:ea typeface="Batang" pitchFamily="18" charset="-127"/>
                </a:endParaRPr>
              </a:p>
              <a:p>
                <a:pPr algn="ctr" fontAlgn="auto">
                  <a:spcBef>
                    <a:spcPts val="0"/>
                  </a:spcBef>
                  <a:spcAft>
                    <a:spcPts val="0"/>
                  </a:spcAft>
                  <a:defRPr/>
                </a:pPr>
                <a:r>
                  <a:rPr lang="en-US" dirty="0" err="1" smtClean="0">
                    <a:solidFill>
                      <a:schemeClr val="tx1"/>
                    </a:solidFill>
                  </a:rPr>
                  <a:t>AxEv</a:t>
                </a:r>
                <a:endParaRPr lang="hu-HU" dirty="0" smtClean="0">
                  <a:solidFill>
                    <a:schemeClr val="tx1"/>
                  </a:solidFill>
                </a:endParaRPr>
              </a:p>
              <a:p>
                <a:pPr algn="ctr" fontAlgn="auto">
                  <a:spcBef>
                    <a:spcPts val="0"/>
                  </a:spcBef>
                  <a:spcAft>
                    <a:spcPts val="0"/>
                  </a:spcAft>
                  <a:defRPr/>
                </a:pPr>
                <a:r>
                  <a:rPr lang="en-US" dirty="0" err="1" smtClean="0">
                    <a:solidFill>
                      <a:schemeClr val="tx1"/>
                    </a:solidFill>
                  </a:rPr>
                  <a:t>AxSelf</a:t>
                </a:r>
                <a:endParaRPr lang="en-US" dirty="0" smtClean="0">
                  <a:solidFill>
                    <a:schemeClr val="tx1"/>
                  </a:solidFill>
                </a:endParaRPr>
              </a:p>
              <a:p>
                <a:pPr algn="ctr" fontAlgn="auto">
                  <a:spcBef>
                    <a:spcPts val="0"/>
                  </a:spcBef>
                  <a:spcAft>
                    <a:spcPts val="0"/>
                  </a:spcAft>
                  <a:defRPr/>
                </a:pPr>
                <a:r>
                  <a:rPr lang="en-US" dirty="0" err="1" smtClean="0">
                    <a:solidFill>
                      <a:schemeClr val="tx1"/>
                    </a:solidFill>
                  </a:rPr>
                  <a:t>AxSym</a:t>
                </a:r>
                <a:r>
                  <a:rPr lang="hu-HU" dirty="0" smtClean="0">
                    <a:solidFill>
                      <a:schemeClr val="tx1"/>
                    </a:solidFill>
                  </a:rPr>
                  <a:t>d</a:t>
                </a:r>
                <a:endParaRPr lang="en-US" dirty="0">
                  <a:solidFill>
                    <a:schemeClr val="tx1"/>
                  </a:solidFill>
                </a:endParaRPr>
              </a:p>
            </p:txBody>
          </p:sp>
          <p:sp>
            <p:nvSpPr>
              <p:cNvPr id="15" name="Flowchart: Document 14"/>
              <p:cNvSpPr/>
              <p:nvPr/>
            </p:nvSpPr>
            <p:spPr>
              <a:xfrm>
                <a:off x="5643570" y="2786058"/>
                <a:ext cx="1357322" cy="2071702"/>
              </a:xfrm>
              <a:prstGeom prst="flowChartDocument">
                <a:avLst/>
              </a:prstGeom>
              <a:effectLst>
                <a:outerShdw blurRad="76200" dist="50800" dir="5400000" rotWithShape="0">
                  <a:srgbClr val="4E3B30">
                    <a:alpha val="60000"/>
                  </a:srgbClr>
                </a:outerShdw>
                <a:reflection blurRad="6350" stA="50000" endA="300" endPos="55000" dir="5400000" sy="-100000" algn="bl" rotWithShape="0"/>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dirty="0"/>
                  <a:t>Thm1</a:t>
                </a:r>
              </a:p>
              <a:p>
                <a:pPr algn="ctr" fontAlgn="auto">
                  <a:spcBef>
                    <a:spcPts val="0"/>
                  </a:spcBef>
                  <a:spcAft>
                    <a:spcPts val="0"/>
                  </a:spcAft>
                  <a:defRPr/>
                </a:pPr>
                <a:r>
                  <a:rPr lang="en-US" dirty="0"/>
                  <a:t>Thm2</a:t>
                </a:r>
              </a:p>
              <a:p>
                <a:pPr algn="ctr" fontAlgn="auto">
                  <a:spcBef>
                    <a:spcPts val="0"/>
                  </a:spcBef>
                  <a:spcAft>
                    <a:spcPts val="0"/>
                  </a:spcAft>
                  <a:defRPr/>
                </a:pPr>
                <a:r>
                  <a:rPr lang="en-US" dirty="0"/>
                  <a:t>Thm3</a:t>
                </a:r>
              </a:p>
              <a:p>
                <a:pPr algn="ctr" fontAlgn="auto">
                  <a:spcBef>
                    <a:spcPts val="0"/>
                  </a:spcBef>
                  <a:spcAft>
                    <a:spcPts val="0"/>
                  </a:spcAft>
                  <a:defRPr/>
                </a:pPr>
                <a:r>
                  <a:rPr lang="en-US" dirty="0"/>
                  <a:t>Thm4</a:t>
                </a:r>
              </a:p>
              <a:p>
                <a:pPr algn="ctr" fontAlgn="auto">
                  <a:spcBef>
                    <a:spcPts val="0"/>
                  </a:spcBef>
                  <a:spcAft>
                    <a:spcPts val="0"/>
                  </a:spcAft>
                  <a:defRPr/>
                </a:pPr>
                <a:r>
                  <a:rPr lang="en-US" dirty="0"/>
                  <a:t>Thm5</a:t>
                </a:r>
              </a:p>
            </p:txBody>
          </p:sp>
          <p:sp>
            <p:nvSpPr>
              <p:cNvPr id="24590" name="TextBox 19"/>
              <p:cNvSpPr txBox="1">
                <a:spLocks noChangeArrowheads="1"/>
              </p:cNvSpPr>
              <p:nvPr/>
            </p:nvSpPr>
            <p:spPr bwMode="auto">
              <a:xfrm>
                <a:off x="2105784" y="3056358"/>
                <a:ext cx="1643074" cy="369332"/>
              </a:xfrm>
              <a:prstGeom prst="rect">
                <a:avLst/>
              </a:prstGeom>
              <a:noFill/>
              <a:ln w="9525">
                <a:noFill/>
                <a:miter lim="800000"/>
                <a:headEnd/>
                <a:tailEnd/>
              </a:ln>
            </p:spPr>
            <p:txBody>
              <a:bodyPr>
                <a:spAutoFit/>
              </a:bodyPr>
              <a:lstStyle/>
              <a:p>
                <a:pPr algn="ctr"/>
                <a:r>
                  <a:rPr lang="en-US" dirty="0" err="1" smtClean="0">
                    <a:latin typeface="Franklin Gothic Book" pitchFamily="34" charset="0"/>
                  </a:rPr>
                  <a:t>SpecRel</a:t>
                </a:r>
                <a:endParaRPr lang="hu-HU" baseline="-25000" dirty="0">
                  <a:latin typeface="Franklin Gothic Book" pitchFamily="34" charset="0"/>
                </a:endParaRPr>
              </a:p>
            </p:txBody>
          </p:sp>
          <p:sp>
            <p:nvSpPr>
              <p:cNvPr id="24591" name="TextBox 20"/>
              <p:cNvSpPr txBox="1">
                <a:spLocks noChangeArrowheads="1"/>
              </p:cNvSpPr>
              <p:nvPr/>
            </p:nvSpPr>
            <p:spPr bwMode="auto">
              <a:xfrm>
                <a:off x="5715008" y="2357430"/>
                <a:ext cx="1214446" cy="369332"/>
              </a:xfrm>
              <a:prstGeom prst="rect">
                <a:avLst/>
              </a:prstGeom>
              <a:noFill/>
              <a:ln w="9525">
                <a:noFill/>
                <a:miter lim="800000"/>
                <a:headEnd/>
                <a:tailEnd/>
              </a:ln>
            </p:spPr>
            <p:txBody>
              <a:bodyPr>
                <a:spAutoFit/>
              </a:bodyPr>
              <a:lstStyle/>
              <a:p>
                <a:pPr algn="ctr"/>
                <a:r>
                  <a:rPr lang="en-US">
                    <a:latin typeface="Franklin Gothic Book" pitchFamily="34" charset="0"/>
                  </a:rPr>
                  <a:t>Theorems</a:t>
                </a:r>
                <a:endParaRPr lang="hu-HU">
                  <a:latin typeface="Franklin Gothic Book" pitchFamily="34" charset="0"/>
                </a:endParaRPr>
              </a:p>
            </p:txBody>
          </p:sp>
          <p:sp>
            <p:nvSpPr>
              <p:cNvPr id="24592" name="TextBox 21"/>
              <p:cNvSpPr txBox="1">
                <a:spLocks noChangeArrowheads="1"/>
              </p:cNvSpPr>
              <p:nvPr/>
            </p:nvSpPr>
            <p:spPr bwMode="auto">
              <a:xfrm>
                <a:off x="4143372" y="4214818"/>
                <a:ext cx="928694" cy="369332"/>
              </a:xfrm>
              <a:prstGeom prst="rect">
                <a:avLst/>
              </a:prstGeom>
              <a:noFill/>
              <a:ln w="9525">
                <a:noFill/>
                <a:miter lim="800000"/>
                <a:headEnd/>
                <a:tailEnd/>
              </a:ln>
            </p:spPr>
            <p:txBody>
              <a:bodyPr>
                <a:spAutoFit/>
              </a:bodyPr>
              <a:lstStyle/>
              <a:p>
                <a:pPr algn="ctr"/>
                <a:r>
                  <a:rPr lang="en-US">
                    <a:latin typeface="Franklin Gothic Book" pitchFamily="34" charset="0"/>
                  </a:rPr>
                  <a:t>Proofs</a:t>
                </a:r>
                <a:endParaRPr lang="hu-HU">
                  <a:latin typeface="Franklin Gothic Book" pitchFamily="34" charset="0"/>
                </a:endParaRPr>
              </a:p>
            </p:txBody>
          </p:sp>
          <p:grpSp>
            <p:nvGrpSpPr>
              <p:cNvPr id="24593" name="Group 27"/>
              <p:cNvGrpSpPr>
                <a:grpSpLocks/>
              </p:cNvGrpSpPr>
              <p:nvPr/>
            </p:nvGrpSpPr>
            <p:grpSpPr bwMode="auto">
              <a:xfrm>
                <a:off x="3843720" y="3286124"/>
                <a:ext cx="1442660" cy="938218"/>
                <a:chOff x="3843720" y="3286124"/>
                <a:chExt cx="1442660" cy="938218"/>
              </a:xfrm>
            </p:grpSpPr>
            <p:cxnSp>
              <p:nvCxnSpPr>
                <p:cNvPr id="16" name="Straight Arrow Connector 15"/>
                <p:cNvCxnSpPr/>
                <p:nvPr/>
              </p:nvCxnSpPr>
              <p:spPr>
                <a:xfrm flipV="1">
                  <a:off x="3858119" y="3500437"/>
                  <a:ext cx="1428533" cy="7143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858119" y="3714752"/>
                  <a:ext cx="1428533" cy="500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858119" y="3929065"/>
                  <a:ext cx="1428533" cy="2857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858119" y="4214817"/>
                  <a:ext cx="1428533"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843834" y="3286124"/>
                  <a:ext cx="1419010" cy="9382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sp>
          <p:nvSpPr>
            <p:cNvPr id="25" name="TextBox 24"/>
            <p:cNvSpPr txBox="1"/>
            <p:nvPr/>
          </p:nvSpPr>
          <p:spPr>
            <a:xfrm>
              <a:off x="6033727" y="4277690"/>
              <a:ext cx="461665" cy="369332"/>
            </a:xfrm>
            <a:prstGeom prst="rect">
              <a:avLst/>
            </a:prstGeom>
            <a:noFill/>
          </p:spPr>
          <p:txBody>
            <a:bodyPr vert="vert" wrap="square" rtlCol="0">
              <a:spAutoFit/>
            </a:bodyPr>
            <a:lstStyle/>
            <a:p>
              <a:r>
                <a:rPr lang="hu-HU" dirty="0" smtClean="0">
                  <a:solidFill>
                    <a:schemeClr val="bg1"/>
                  </a:solidFill>
                </a:rPr>
                <a:t>…</a:t>
              </a:r>
              <a:endParaRPr lang="hu-HU" dirty="0">
                <a:solidFill>
                  <a:schemeClr val="bg1"/>
                </a:solidFill>
              </a:endParaRPr>
            </a:p>
          </p:txBody>
        </p:sp>
      </p:grpSp>
      <p:sp>
        <p:nvSpPr>
          <p:cNvPr id="27" name="Date Placeholder 2"/>
          <p:cNvSpPr>
            <a:spLocks noGrp="1"/>
          </p:cNvSpPr>
          <p:nvPr>
            <p:ph type="dt" sz="quarter" idx="10"/>
          </p:nvPr>
        </p:nvSpPr>
        <p:spPr>
          <a:xfrm>
            <a:off x="3800475" y="6429375"/>
            <a:ext cx="4048125" cy="288925"/>
          </a:xfrm>
        </p:spPr>
        <p:txBody>
          <a:bodyPr/>
          <a:lstStyle/>
          <a:p>
            <a:pPr>
              <a:defRPr/>
            </a:pPr>
            <a:r>
              <a:rPr lang="hu-HU" dirty="0" err="1" smtClean="0"/>
              <a:t>Logic</a:t>
            </a:r>
            <a:r>
              <a:rPr lang="hu-HU" dirty="0" smtClean="0"/>
              <a:t> </a:t>
            </a:r>
            <a:r>
              <a:rPr lang="hu-HU" dirty="0" err="1" smtClean="0"/>
              <a:t>Colloquium</a:t>
            </a:r>
            <a:r>
              <a:rPr lang="hu-HU" dirty="0" smtClean="0"/>
              <a:t>, </a:t>
            </a:r>
            <a:r>
              <a:rPr lang="hu-HU" dirty="0" err="1" smtClean="0"/>
              <a:t>Sofia</a:t>
            </a:r>
            <a:r>
              <a:rPr lang="hu-HU" dirty="0" smtClean="0"/>
              <a:t>, </a:t>
            </a:r>
            <a:r>
              <a:rPr lang="hu-HU" dirty="0" err="1" smtClean="0"/>
              <a:t>July</a:t>
            </a:r>
            <a:r>
              <a:rPr lang="hu-HU" dirty="0" smtClean="0"/>
              <a:t> 31 – August 6 2009.</a:t>
            </a:r>
            <a:endParaRPr lang="hu-H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hu-HU" dirty="0" err="1" smtClean="0"/>
              <a:t>Specrel</a:t>
            </a:r>
            <a:endParaRPr lang="hu-HU" dirty="0"/>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a:t>Page: </a:t>
            </a:r>
            <a:fld id="{D15ED25F-5A4B-4C68-8E01-F97C963A6AE7}" type="slidenum">
              <a:rPr/>
              <a:pPr>
                <a:defRPr/>
              </a:pPr>
              <a:t>16</a:t>
            </a:fld>
            <a:endParaRPr/>
          </a:p>
        </p:txBody>
      </p:sp>
      <p:sp>
        <p:nvSpPr>
          <p:cNvPr id="2560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5608" name="Rectangle 3"/>
          <p:cNvSpPr>
            <a:spLocks noChangeArrowheads="1"/>
          </p:cNvSpPr>
          <p:nvPr/>
        </p:nvSpPr>
        <p:spPr bwMode="auto">
          <a:xfrm>
            <a:off x="-539750" y="866775"/>
            <a:ext cx="9144000" cy="0"/>
          </a:xfrm>
          <a:prstGeom prst="rect">
            <a:avLst/>
          </a:prstGeom>
          <a:noFill/>
          <a:ln w="9525">
            <a:noFill/>
            <a:miter lim="800000"/>
            <a:headEnd/>
            <a:tailEnd/>
          </a:ln>
        </p:spPr>
        <p:txBody>
          <a:bodyPr wrap="none" anchor="ctr">
            <a:spAutoFit/>
          </a:bodyPr>
          <a:lstStyle/>
          <a:p>
            <a:endParaRPr lang="en-US"/>
          </a:p>
        </p:txBody>
      </p:sp>
      <p:sp>
        <p:nvSpPr>
          <p:cNvPr id="25609"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5610" name="Rectangle 6"/>
          <p:cNvSpPr>
            <a:spLocks noChangeArrowheads="1"/>
          </p:cNvSpPr>
          <p:nvPr/>
        </p:nvSpPr>
        <p:spPr bwMode="auto">
          <a:xfrm>
            <a:off x="-539750" y="866775"/>
            <a:ext cx="9144000" cy="0"/>
          </a:xfrm>
          <a:prstGeom prst="rect">
            <a:avLst/>
          </a:prstGeom>
          <a:noFill/>
          <a:ln w="9525">
            <a:noFill/>
            <a:miter lim="800000"/>
            <a:headEnd/>
            <a:tailEnd/>
          </a:ln>
        </p:spPr>
        <p:txBody>
          <a:bodyPr wrap="none" anchor="ctr">
            <a:spAutoFit/>
          </a:bodyPr>
          <a:lstStyle/>
          <a:p>
            <a:endParaRPr lang="en-US"/>
          </a:p>
        </p:txBody>
      </p:sp>
      <p:sp>
        <p:nvSpPr>
          <p:cNvPr id="2561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561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561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5614"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5615"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5617"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5618" name="Rectangle 4"/>
          <p:cNvSpPr>
            <a:spLocks noChangeArrowheads="1"/>
          </p:cNvSpPr>
          <p:nvPr/>
        </p:nvSpPr>
        <p:spPr bwMode="auto">
          <a:xfrm>
            <a:off x="-539750" y="923925"/>
            <a:ext cx="9144000" cy="0"/>
          </a:xfrm>
          <a:prstGeom prst="rect">
            <a:avLst/>
          </a:prstGeom>
          <a:noFill/>
          <a:ln w="9525">
            <a:noFill/>
            <a:miter lim="800000"/>
            <a:headEnd/>
            <a:tailEnd/>
          </a:ln>
        </p:spPr>
        <p:txBody>
          <a:bodyPr wrap="none" anchor="ctr">
            <a:spAutoFit/>
          </a:bodyPr>
          <a:lstStyle/>
          <a:p>
            <a:endParaRPr lang="en-US"/>
          </a:p>
        </p:txBody>
      </p:sp>
      <p:sp>
        <p:nvSpPr>
          <p:cNvPr id="25619" name="Rectangle 5"/>
          <p:cNvSpPr>
            <a:spLocks noChangeArrowheads="1"/>
          </p:cNvSpPr>
          <p:nvPr/>
        </p:nvSpPr>
        <p:spPr bwMode="auto">
          <a:xfrm>
            <a:off x="-539750" y="1266825"/>
            <a:ext cx="9144000" cy="0"/>
          </a:xfrm>
          <a:prstGeom prst="rect">
            <a:avLst/>
          </a:prstGeom>
          <a:noFill/>
          <a:ln w="9525">
            <a:noFill/>
            <a:miter lim="800000"/>
            <a:headEnd/>
            <a:tailEnd/>
          </a:ln>
        </p:spPr>
        <p:txBody>
          <a:bodyPr wrap="none" anchor="ctr">
            <a:spAutoFit/>
          </a:bodyPr>
          <a:lstStyle/>
          <a:p>
            <a:endParaRPr lang="en-US"/>
          </a:p>
        </p:txBody>
      </p:sp>
      <p:sp>
        <p:nvSpPr>
          <p:cNvPr id="25621"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5622" name="Rectangle 9"/>
          <p:cNvSpPr>
            <a:spLocks noChangeArrowheads="1"/>
          </p:cNvSpPr>
          <p:nvPr/>
        </p:nvSpPr>
        <p:spPr bwMode="auto">
          <a:xfrm>
            <a:off x="-539750" y="1009650"/>
            <a:ext cx="9144000" cy="0"/>
          </a:xfrm>
          <a:prstGeom prst="rect">
            <a:avLst/>
          </a:prstGeom>
          <a:noFill/>
          <a:ln w="9525">
            <a:noFill/>
            <a:miter lim="800000"/>
            <a:headEnd/>
            <a:tailEnd/>
          </a:ln>
        </p:spPr>
        <p:txBody>
          <a:bodyPr wrap="none" anchor="ctr">
            <a:spAutoFit/>
          </a:bodyPr>
          <a:lstStyle/>
          <a:p>
            <a:endParaRPr lang="en-US"/>
          </a:p>
        </p:txBody>
      </p:sp>
      <p:sp>
        <p:nvSpPr>
          <p:cNvPr id="25623" name="Rectangle 10"/>
          <p:cNvSpPr>
            <a:spLocks noChangeArrowheads="1"/>
          </p:cNvSpPr>
          <p:nvPr/>
        </p:nvSpPr>
        <p:spPr bwMode="auto">
          <a:xfrm>
            <a:off x="-539750" y="1419225"/>
            <a:ext cx="9144000" cy="0"/>
          </a:xfrm>
          <a:prstGeom prst="rect">
            <a:avLst/>
          </a:prstGeom>
          <a:noFill/>
          <a:ln w="9525">
            <a:noFill/>
            <a:miter lim="800000"/>
            <a:headEnd/>
            <a:tailEnd/>
          </a:ln>
        </p:spPr>
        <p:txBody>
          <a:bodyPr wrap="none" anchor="ctr">
            <a:spAutoFit/>
          </a:bodyPr>
          <a:lstStyle/>
          <a:p>
            <a:endParaRPr lang="en-US"/>
          </a:p>
        </p:txBody>
      </p:sp>
      <p:sp>
        <p:nvSpPr>
          <p:cNvPr id="2562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5626" name="Rectangle 3"/>
          <p:cNvSpPr>
            <a:spLocks noChangeArrowheads="1"/>
          </p:cNvSpPr>
          <p:nvPr/>
        </p:nvSpPr>
        <p:spPr bwMode="auto">
          <a:xfrm>
            <a:off x="0" y="1009650"/>
            <a:ext cx="9144000" cy="0"/>
          </a:xfrm>
          <a:prstGeom prst="rect">
            <a:avLst/>
          </a:prstGeom>
          <a:noFill/>
          <a:ln w="9525">
            <a:noFill/>
            <a:miter lim="800000"/>
            <a:headEnd/>
            <a:tailEnd/>
          </a:ln>
        </p:spPr>
        <p:txBody>
          <a:bodyPr wrap="none" anchor="ctr">
            <a:spAutoFit/>
          </a:bodyPr>
          <a:lstStyle/>
          <a:p>
            <a:endParaRPr lang="en-US"/>
          </a:p>
        </p:txBody>
      </p:sp>
      <p:sp>
        <p:nvSpPr>
          <p:cNvPr id="512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51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513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51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52" name="Group 51"/>
          <p:cNvGrpSpPr/>
          <p:nvPr/>
        </p:nvGrpSpPr>
        <p:grpSpPr>
          <a:xfrm>
            <a:off x="306185" y="3007975"/>
            <a:ext cx="7203974" cy="2734891"/>
            <a:chOff x="306185" y="3007975"/>
            <a:chExt cx="7203974" cy="2734891"/>
          </a:xfrm>
        </p:grpSpPr>
        <p:sp>
          <p:nvSpPr>
            <p:cNvPr id="25606" name="TextBox 5"/>
            <p:cNvSpPr txBox="1">
              <a:spLocks noChangeArrowheads="1"/>
            </p:cNvSpPr>
            <p:nvPr/>
          </p:nvSpPr>
          <p:spPr bwMode="auto">
            <a:xfrm>
              <a:off x="306185" y="3007975"/>
              <a:ext cx="2000250" cy="584200"/>
            </a:xfrm>
            <a:prstGeom prst="rect">
              <a:avLst/>
            </a:prstGeom>
            <a:noFill/>
            <a:ln w="9525">
              <a:noFill/>
              <a:miter lim="800000"/>
              <a:headEnd/>
              <a:tailEnd/>
            </a:ln>
          </p:spPr>
          <p:txBody>
            <a:bodyPr>
              <a:spAutoFit/>
            </a:bodyPr>
            <a:lstStyle/>
            <a:p>
              <a:pPr marL="342900" indent="-342900">
                <a:spcBef>
                  <a:spcPct val="20000"/>
                </a:spcBef>
                <a:buClr>
                  <a:schemeClr val="accent1"/>
                </a:buClr>
                <a:buSzPct val="70000"/>
                <a:buFont typeface="Wingdings 2" pitchFamily="18" charset="2"/>
                <a:buChar char=""/>
              </a:pPr>
              <a:r>
                <a:rPr lang="en-US" sz="3200" dirty="0" smtClean="0">
                  <a:solidFill>
                    <a:schemeClr val="tx2"/>
                  </a:solidFill>
                  <a:latin typeface="Franklin Gothic Book" pitchFamily="34" charset="0"/>
                </a:rPr>
                <a:t>Thm2</a:t>
              </a:r>
              <a:endParaRPr lang="hu-HU" sz="3200" dirty="0">
                <a:solidFill>
                  <a:schemeClr val="tx2"/>
                </a:solidFill>
                <a:latin typeface="Franklin Gothic Book" pitchFamily="34" charset="0"/>
              </a:endParaRPr>
            </a:p>
          </p:txBody>
        </p:sp>
        <p:pic>
          <p:nvPicPr>
            <p:cNvPr id="25620"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80675" y="5333291"/>
              <a:ext cx="2400300" cy="409575"/>
            </a:xfrm>
            <a:prstGeom prst="rect">
              <a:avLst/>
            </a:prstGeom>
            <a:noFill/>
            <a:ln w="9525">
              <a:noFill/>
              <a:miter lim="800000"/>
              <a:headEnd/>
              <a:tailEnd/>
            </a:ln>
          </p:spPr>
        </p:pic>
        <p:pic>
          <p:nvPicPr>
            <p:cNvPr id="512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99706" y="3905858"/>
              <a:ext cx="3295650" cy="409575"/>
            </a:xfrm>
            <a:prstGeom prst="rect">
              <a:avLst/>
            </a:prstGeom>
            <a:noFill/>
          </p:spPr>
        </p:pic>
        <p:pic>
          <p:nvPicPr>
            <p:cNvPr id="5123"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71334" y="4699878"/>
              <a:ext cx="5838825" cy="552450"/>
            </a:xfrm>
            <a:prstGeom prst="rect">
              <a:avLst/>
            </a:prstGeom>
            <a:noFill/>
          </p:spPr>
        </p:pic>
      </p:grpSp>
      <p:sp>
        <p:nvSpPr>
          <p:cNvPr id="5125" name="Rectangle 5"/>
          <p:cNvSpPr>
            <a:spLocks noChangeArrowheads="1"/>
          </p:cNvSpPr>
          <p:nvPr/>
        </p:nvSpPr>
        <p:spPr bwMode="auto">
          <a:xfrm>
            <a:off x="-53975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37891" name="Rectangle 3"/>
          <p:cNvSpPr>
            <a:spLocks noChangeArrowheads="1"/>
          </p:cNvSpPr>
          <p:nvPr/>
        </p:nvSpPr>
        <p:spPr bwMode="auto">
          <a:xfrm>
            <a:off x="0" y="1590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378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37894" name="Rectangle 6"/>
          <p:cNvSpPr>
            <a:spLocks noChangeArrowheads="1"/>
          </p:cNvSpPr>
          <p:nvPr/>
        </p:nvSpPr>
        <p:spPr bwMode="auto">
          <a:xfrm>
            <a:off x="0" y="1590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3789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37897" name="Rectangle 9"/>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3790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37901" name="Rectangle 1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37902" name="Rectangle 14"/>
          <p:cNvSpPr>
            <a:spLocks noChangeArrowheads="1"/>
          </p:cNvSpPr>
          <p:nvPr/>
        </p:nvSpPr>
        <p:spPr bwMode="auto">
          <a:xfrm>
            <a:off x="0" y="1219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1" name="Group 50"/>
          <p:cNvGrpSpPr/>
          <p:nvPr/>
        </p:nvGrpSpPr>
        <p:grpSpPr>
          <a:xfrm>
            <a:off x="1702333" y="2295728"/>
            <a:ext cx="7297981" cy="410588"/>
            <a:chOff x="1702333" y="2295728"/>
            <a:chExt cx="7297981" cy="410588"/>
          </a:xfrm>
        </p:grpSpPr>
        <p:pic>
          <p:nvPicPr>
            <p:cNvPr id="37904" name="Picture 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02333" y="2295728"/>
              <a:ext cx="3295650" cy="409575"/>
            </a:xfrm>
            <a:prstGeom prst="rect">
              <a:avLst/>
            </a:prstGeom>
            <a:noFill/>
          </p:spPr>
        </p:pic>
        <p:pic>
          <p:nvPicPr>
            <p:cNvPr id="37903"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90289" y="2296741"/>
              <a:ext cx="4010025" cy="409575"/>
            </a:xfrm>
            <a:prstGeom prst="rect">
              <a:avLst/>
            </a:prstGeom>
            <a:noFill/>
          </p:spPr>
        </p:pic>
      </p:grpSp>
      <p:sp>
        <p:nvSpPr>
          <p:cNvPr id="3790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37906" name="Rectangle 1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37907" name="Rectangle 1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TextBox 5"/>
          <p:cNvSpPr txBox="1">
            <a:spLocks noChangeArrowheads="1"/>
          </p:cNvSpPr>
          <p:nvPr/>
        </p:nvSpPr>
        <p:spPr bwMode="auto">
          <a:xfrm>
            <a:off x="302942" y="1574736"/>
            <a:ext cx="2000250" cy="584200"/>
          </a:xfrm>
          <a:prstGeom prst="rect">
            <a:avLst/>
          </a:prstGeom>
          <a:noFill/>
          <a:ln w="9525">
            <a:noFill/>
            <a:miter lim="800000"/>
            <a:headEnd/>
            <a:tailEnd/>
          </a:ln>
        </p:spPr>
        <p:txBody>
          <a:bodyPr>
            <a:spAutoFit/>
          </a:bodyPr>
          <a:lstStyle/>
          <a:p>
            <a:pPr marL="342900" indent="-342900">
              <a:spcBef>
                <a:spcPct val="20000"/>
              </a:spcBef>
              <a:buClr>
                <a:schemeClr val="accent1"/>
              </a:buClr>
              <a:buSzPct val="70000"/>
              <a:buFont typeface="Wingdings 2" pitchFamily="18" charset="2"/>
              <a:buChar char=""/>
            </a:pPr>
            <a:r>
              <a:rPr lang="en-US" sz="3200" dirty="0">
                <a:solidFill>
                  <a:schemeClr val="tx2"/>
                </a:solidFill>
                <a:latin typeface="Franklin Gothic Book" pitchFamily="34" charset="0"/>
              </a:rPr>
              <a:t>Thm1</a:t>
            </a:r>
            <a:endParaRPr lang="hu-HU" sz="3200" dirty="0">
              <a:solidFill>
                <a:schemeClr val="tx2"/>
              </a:solidFill>
              <a:latin typeface="Franklin Gothic Book" pitchFamily="34" charset="0"/>
            </a:endParaRPr>
          </a:p>
        </p:txBody>
      </p:sp>
      <p:sp>
        <p:nvSpPr>
          <p:cNvPr id="48" name="Date Placeholder 2"/>
          <p:cNvSpPr>
            <a:spLocks noGrp="1"/>
          </p:cNvSpPr>
          <p:nvPr>
            <p:ph type="dt" sz="quarter" idx="10"/>
          </p:nvPr>
        </p:nvSpPr>
        <p:spPr>
          <a:xfrm>
            <a:off x="3800475" y="6429375"/>
            <a:ext cx="4048125" cy="288925"/>
          </a:xfrm>
        </p:spPr>
        <p:txBody>
          <a:bodyPr/>
          <a:lstStyle/>
          <a:p>
            <a:pPr>
              <a:defRPr/>
            </a:pPr>
            <a:r>
              <a:rPr lang="hu-HU" dirty="0" err="1" smtClean="0"/>
              <a:t>Logic</a:t>
            </a:r>
            <a:r>
              <a:rPr lang="hu-HU" dirty="0" smtClean="0"/>
              <a:t> </a:t>
            </a:r>
            <a:r>
              <a:rPr lang="hu-HU" dirty="0" err="1" smtClean="0"/>
              <a:t>Colloquium</a:t>
            </a:r>
            <a:r>
              <a:rPr lang="hu-HU" dirty="0" smtClean="0"/>
              <a:t>, </a:t>
            </a:r>
            <a:r>
              <a:rPr lang="hu-HU" dirty="0" err="1" smtClean="0"/>
              <a:t>Sofia</a:t>
            </a:r>
            <a:r>
              <a:rPr lang="hu-HU" dirty="0" smtClean="0"/>
              <a:t>, </a:t>
            </a:r>
            <a:r>
              <a:rPr lang="hu-HU" dirty="0" err="1" smtClean="0"/>
              <a:t>July</a:t>
            </a:r>
            <a:r>
              <a:rPr lang="hu-HU" dirty="0" smtClean="0"/>
              <a:t> 31 – August 6 2009.</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strVal val="#ppt_w*0.70"/>
                                          </p:val>
                                        </p:tav>
                                        <p:tav tm="100000">
                                          <p:val>
                                            <p:strVal val="#ppt_w"/>
                                          </p:val>
                                        </p:tav>
                                      </p:tavLst>
                                    </p:anim>
                                    <p:anim calcmode="lin" valueType="num">
                                      <p:cBhvr>
                                        <p:cTn id="8" dur="1000" fill="hold"/>
                                        <p:tgtEl>
                                          <p:spTgt spid="52"/>
                                        </p:tgtEl>
                                        <p:attrNameLst>
                                          <p:attrName>ppt_h</p:attrName>
                                        </p:attrNameLst>
                                      </p:cBhvr>
                                      <p:tavLst>
                                        <p:tav tm="0">
                                          <p:val>
                                            <p:strVal val="#ppt_h"/>
                                          </p:val>
                                        </p:tav>
                                        <p:tav tm="100000">
                                          <p:val>
                                            <p:strVal val="#ppt_h"/>
                                          </p:val>
                                        </p:tav>
                                      </p:tavLst>
                                    </p:anim>
                                    <p:animEffect transition="in" filter="fade">
                                      <p:cBhvr>
                                        <p:cTn id="9"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59"/>
          <p:cNvGrpSpPr>
            <a:grpSpLocks/>
          </p:cNvGrpSpPr>
          <p:nvPr/>
        </p:nvGrpSpPr>
        <p:grpSpPr bwMode="auto">
          <a:xfrm>
            <a:off x="385763" y="3367088"/>
            <a:ext cx="2500312" cy="2776537"/>
            <a:chOff x="5947182" y="2571744"/>
            <a:chExt cx="2500330" cy="2776673"/>
          </a:xfrm>
        </p:grpSpPr>
        <p:grpSp>
          <p:nvGrpSpPr>
            <p:cNvPr id="6" name="Group 36"/>
            <p:cNvGrpSpPr>
              <a:grpSpLocks/>
            </p:cNvGrpSpPr>
            <p:nvPr/>
          </p:nvGrpSpPr>
          <p:grpSpPr bwMode="auto">
            <a:xfrm>
              <a:off x="5947182" y="2571744"/>
              <a:ext cx="2500330" cy="2776673"/>
              <a:chOff x="3321835" y="3174682"/>
              <a:chExt cx="2500330" cy="2776673"/>
            </a:xfrm>
          </p:grpSpPr>
          <p:grpSp>
            <p:nvGrpSpPr>
              <p:cNvPr id="9" name="Group 34"/>
              <p:cNvGrpSpPr>
                <a:grpSpLocks/>
              </p:cNvGrpSpPr>
              <p:nvPr/>
            </p:nvGrpSpPr>
            <p:grpSpPr bwMode="auto">
              <a:xfrm>
                <a:off x="3321835" y="3286918"/>
                <a:ext cx="2357454" cy="2428098"/>
                <a:chOff x="3143240" y="3286918"/>
                <a:chExt cx="2357454" cy="2428098"/>
              </a:xfrm>
            </p:grpSpPr>
            <p:cxnSp>
              <p:nvCxnSpPr>
                <p:cNvPr id="57" name="Straight Arrow Connector 56"/>
                <p:cNvCxnSpPr/>
                <p:nvPr/>
              </p:nvCxnSpPr>
              <p:spPr>
                <a:xfrm rot="5400000" flipH="1" flipV="1">
                  <a:off x="3000328" y="4143103"/>
                  <a:ext cx="1714584"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3857620" y="5000396"/>
                  <a:ext cx="1643074" cy="6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3143225" y="5000411"/>
                  <a:ext cx="714410" cy="7143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6702" name="TextBox 48"/>
              <p:cNvSpPr txBox="1">
                <a:spLocks noChangeArrowheads="1"/>
              </p:cNvSpPr>
              <p:nvPr/>
            </p:nvSpPr>
            <p:spPr bwMode="auto">
              <a:xfrm>
                <a:off x="4071077" y="3174682"/>
                <a:ext cx="214314" cy="307777"/>
              </a:xfrm>
              <a:prstGeom prst="rect">
                <a:avLst/>
              </a:prstGeom>
              <a:noFill/>
              <a:ln w="9525">
                <a:noFill/>
                <a:miter lim="800000"/>
                <a:headEnd/>
                <a:tailEnd/>
              </a:ln>
            </p:spPr>
            <p:txBody>
              <a:bodyPr>
                <a:spAutoFit/>
              </a:bodyPr>
              <a:lstStyle/>
              <a:p>
                <a:r>
                  <a:rPr lang="en-US" sz="1400">
                    <a:latin typeface="Franklin Gothic Book" pitchFamily="34" charset="0"/>
                  </a:rPr>
                  <a:t>t</a:t>
                </a:r>
                <a:endParaRPr lang="hu-HU" sz="1400">
                  <a:latin typeface="Franklin Gothic Book" pitchFamily="34" charset="0"/>
                </a:endParaRPr>
              </a:p>
            </p:txBody>
          </p:sp>
          <p:sp>
            <p:nvSpPr>
              <p:cNvPr id="26703" name="TextBox 49"/>
              <p:cNvSpPr txBox="1">
                <a:spLocks noChangeArrowheads="1"/>
              </p:cNvSpPr>
              <p:nvPr/>
            </p:nvSpPr>
            <p:spPr bwMode="auto">
              <a:xfrm>
                <a:off x="5607851" y="5000636"/>
                <a:ext cx="214314" cy="307777"/>
              </a:xfrm>
              <a:prstGeom prst="rect">
                <a:avLst/>
              </a:prstGeom>
              <a:noFill/>
              <a:ln w="9525">
                <a:noFill/>
                <a:miter lim="800000"/>
                <a:headEnd/>
                <a:tailEnd/>
              </a:ln>
            </p:spPr>
            <p:txBody>
              <a:bodyPr>
                <a:spAutoFit/>
              </a:bodyPr>
              <a:lstStyle/>
              <a:p>
                <a:r>
                  <a:rPr lang="en-US" sz="1400">
                    <a:latin typeface="Franklin Gothic Book" pitchFamily="34" charset="0"/>
                  </a:rPr>
                  <a:t>x</a:t>
                </a:r>
                <a:endParaRPr lang="hu-HU" sz="1400">
                  <a:latin typeface="Franklin Gothic Book" pitchFamily="34" charset="0"/>
                </a:endParaRPr>
              </a:p>
            </p:txBody>
          </p:sp>
          <p:sp>
            <p:nvSpPr>
              <p:cNvPr id="26704" name="TextBox 50"/>
              <p:cNvSpPr txBox="1">
                <a:spLocks noChangeArrowheads="1"/>
              </p:cNvSpPr>
              <p:nvPr/>
            </p:nvSpPr>
            <p:spPr bwMode="auto">
              <a:xfrm>
                <a:off x="3321835" y="5643578"/>
                <a:ext cx="214314" cy="307777"/>
              </a:xfrm>
              <a:prstGeom prst="rect">
                <a:avLst/>
              </a:prstGeom>
              <a:noFill/>
              <a:ln w="9525">
                <a:noFill/>
                <a:miter lim="800000"/>
                <a:headEnd/>
                <a:tailEnd/>
              </a:ln>
            </p:spPr>
            <p:txBody>
              <a:bodyPr>
                <a:spAutoFit/>
              </a:bodyPr>
              <a:lstStyle/>
              <a:p>
                <a:r>
                  <a:rPr lang="en-US" sz="1400">
                    <a:latin typeface="Franklin Gothic Book" pitchFamily="34" charset="0"/>
                  </a:rPr>
                  <a:t>y</a:t>
                </a:r>
                <a:endParaRPr lang="hu-HU" sz="1400">
                  <a:latin typeface="Franklin Gothic Book" pitchFamily="34" charset="0"/>
                </a:endParaRPr>
              </a:p>
            </p:txBody>
          </p:sp>
        </p:grpSp>
        <p:sp>
          <p:nvSpPr>
            <p:cNvPr id="26700" name="TextBox 43"/>
            <p:cNvSpPr txBox="1">
              <a:spLocks noChangeArrowheads="1"/>
            </p:cNvSpPr>
            <p:nvPr/>
          </p:nvSpPr>
          <p:spPr bwMode="auto">
            <a:xfrm>
              <a:off x="6357950" y="2748062"/>
              <a:ext cx="285752" cy="307777"/>
            </a:xfrm>
            <a:prstGeom prst="rect">
              <a:avLst/>
            </a:prstGeom>
            <a:noFill/>
            <a:ln w="9525">
              <a:noFill/>
              <a:miter lim="800000"/>
              <a:headEnd/>
              <a:tailEnd/>
            </a:ln>
          </p:spPr>
          <p:txBody>
            <a:bodyPr>
              <a:spAutoFit/>
            </a:bodyPr>
            <a:lstStyle/>
            <a:p>
              <a:r>
                <a:rPr lang="en-US" sz="1400">
                  <a:latin typeface="Franklin Gothic Book" pitchFamily="34" charset="0"/>
                </a:rPr>
                <a:t>m</a:t>
              </a:r>
              <a:endParaRPr lang="hu-HU" sz="1400">
                <a:latin typeface="Franklin Gothic Book" pitchFamily="34" charset="0"/>
              </a:endParaRPr>
            </a:p>
          </p:txBody>
        </p:sp>
      </p:grpSp>
      <p:grpSp>
        <p:nvGrpSpPr>
          <p:cNvPr id="10" name="Group 16"/>
          <p:cNvGrpSpPr/>
          <p:nvPr/>
        </p:nvGrpSpPr>
        <p:grpSpPr>
          <a:xfrm rot="10800000">
            <a:off x="1671600" y="4295665"/>
            <a:ext cx="1214446" cy="1571636"/>
            <a:chOff x="714348" y="2428868"/>
            <a:chExt cx="1214446" cy="1571636"/>
          </a:xfrm>
          <a:solidFill>
            <a:schemeClr val="accent1">
              <a:lumMod val="40000"/>
              <a:lumOff val="60000"/>
            </a:schemeClr>
          </a:solidFill>
        </p:grpSpPr>
        <p:sp>
          <p:nvSpPr>
            <p:cNvPr id="18" name="Isosceles Triangle 17"/>
            <p:cNvSpPr/>
            <p:nvPr/>
          </p:nvSpPr>
          <p:spPr>
            <a:xfrm rot="10800000">
              <a:off x="714348" y="2571744"/>
              <a:ext cx="1214446" cy="142876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9" name="Oval 18"/>
            <p:cNvSpPr/>
            <p:nvPr/>
          </p:nvSpPr>
          <p:spPr>
            <a:xfrm>
              <a:off x="714348" y="2428868"/>
              <a:ext cx="1214446" cy="28575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14" name="Parallelogram 13"/>
          <p:cNvSpPr/>
          <p:nvPr/>
        </p:nvSpPr>
        <p:spPr>
          <a:xfrm>
            <a:off x="814388" y="2447925"/>
            <a:ext cx="3714750" cy="2643188"/>
          </a:xfrm>
          <a:prstGeom prst="parallelogram">
            <a:avLst>
              <a:gd name="adj" fmla="val 3281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dirty="0"/>
          </a:p>
        </p:txBody>
      </p:sp>
      <p:sp>
        <p:nvSpPr>
          <p:cNvPr id="2" name="Title 1"/>
          <p:cNvSpPr>
            <a:spLocks noGrp="1"/>
          </p:cNvSpPr>
          <p:nvPr>
            <p:ph type="title"/>
          </p:nvPr>
        </p:nvSpPr>
        <p:spPr>
          <a:xfrm>
            <a:off x="321917" y="457200"/>
            <a:ext cx="9568969" cy="841248"/>
          </a:xfrm>
        </p:spPr>
        <p:txBody>
          <a:bodyPr/>
          <a:lstStyle/>
          <a:p>
            <a:pPr fontAlgn="auto">
              <a:spcAft>
                <a:spcPts val="0"/>
              </a:spcAft>
              <a:defRPr/>
            </a:pPr>
            <a:r>
              <a:rPr lang="hu-HU" dirty="0" err="1" smtClean="0"/>
              <a:t>Specrel</a:t>
            </a:r>
            <a:endParaRPr lang="hu-HU" dirty="0"/>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a:t>Page: </a:t>
            </a:r>
            <a:fld id="{F0055050-665E-4365-96B1-BC5D2CA63B5B}" type="slidenum">
              <a:rPr/>
              <a:pPr>
                <a:defRPr/>
              </a:pPr>
              <a:t>17</a:t>
            </a:fld>
            <a:endParaRPr/>
          </a:p>
        </p:txBody>
      </p:sp>
      <p:sp>
        <p:nvSpPr>
          <p:cNvPr id="26633" name="TextBox 7"/>
          <p:cNvSpPr txBox="1">
            <a:spLocks noChangeArrowheads="1"/>
          </p:cNvSpPr>
          <p:nvPr/>
        </p:nvSpPr>
        <p:spPr bwMode="auto">
          <a:xfrm>
            <a:off x="684213" y="1143000"/>
            <a:ext cx="4673600" cy="519113"/>
          </a:xfrm>
          <a:prstGeom prst="rect">
            <a:avLst/>
          </a:prstGeom>
          <a:noFill/>
          <a:ln w="9525">
            <a:noFill/>
            <a:miter lim="800000"/>
            <a:headEnd/>
            <a:tailEnd/>
          </a:ln>
        </p:spPr>
        <p:txBody>
          <a:bodyPr>
            <a:spAutoFit/>
          </a:bodyPr>
          <a:lstStyle/>
          <a:p>
            <a:pPr marL="742950" lvl="1" indent="-285750">
              <a:spcBef>
                <a:spcPct val="20000"/>
              </a:spcBef>
              <a:buClr>
                <a:schemeClr val="accent1"/>
              </a:buClr>
              <a:buSzPct val="70000"/>
              <a:buFont typeface="Wingdings 2" pitchFamily="18" charset="2"/>
              <a:buChar char=""/>
            </a:pPr>
            <a:r>
              <a:rPr lang="en-US" sz="2800" dirty="0">
                <a:solidFill>
                  <a:schemeClr val="tx2"/>
                </a:solidFill>
                <a:latin typeface="Franklin Gothic Book" pitchFamily="34" charset="0"/>
              </a:rPr>
              <a:t>Proof of </a:t>
            </a:r>
            <a:r>
              <a:rPr lang="en-US" sz="2800" dirty="0" smtClean="0">
                <a:solidFill>
                  <a:schemeClr val="tx2"/>
                </a:solidFill>
                <a:latin typeface="Franklin Gothic Book" pitchFamily="34" charset="0"/>
              </a:rPr>
              <a:t>Thm2 </a:t>
            </a:r>
            <a:r>
              <a:rPr lang="en-US" sz="2800" dirty="0">
                <a:solidFill>
                  <a:schemeClr val="tx2"/>
                </a:solidFill>
                <a:latin typeface="Franklin Gothic Book" pitchFamily="34" charset="0"/>
              </a:rPr>
              <a:t>(</a:t>
            </a:r>
            <a:r>
              <a:rPr lang="en-US" sz="2800" dirty="0" err="1" smtClean="0">
                <a:solidFill>
                  <a:schemeClr val="tx2"/>
                </a:solidFill>
                <a:latin typeface="Franklin Gothic Book" pitchFamily="34" charset="0"/>
              </a:rPr>
              <a:t>NoFTL</a:t>
            </a:r>
            <a:r>
              <a:rPr lang="en-US" sz="2800" dirty="0" smtClean="0">
                <a:solidFill>
                  <a:schemeClr val="tx2"/>
                </a:solidFill>
                <a:latin typeface="Franklin Gothic Book" pitchFamily="34" charset="0"/>
              </a:rPr>
              <a:t>)</a:t>
            </a:r>
            <a:r>
              <a:rPr lang="hu-HU" sz="2800" dirty="0" smtClean="0">
                <a:solidFill>
                  <a:schemeClr val="tx2"/>
                </a:solidFill>
                <a:latin typeface="Franklin Gothic Book" pitchFamily="34" charset="0"/>
              </a:rPr>
              <a:t>:</a:t>
            </a:r>
            <a:endParaRPr lang="hu-HU" sz="2800" dirty="0">
              <a:solidFill>
                <a:schemeClr val="tx2"/>
              </a:solidFill>
              <a:latin typeface="Franklin Gothic Book" pitchFamily="34" charset="0"/>
            </a:endParaRPr>
          </a:p>
        </p:txBody>
      </p:sp>
      <p:grpSp>
        <p:nvGrpSpPr>
          <p:cNvPr id="12" name="Group 61"/>
          <p:cNvGrpSpPr>
            <a:grpSpLocks/>
          </p:cNvGrpSpPr>
          <p:nvPr/>
        </p:nvGrpSpPr>
        <p:grpSpPr bwMode="auto">
          <a:xfrm>
            <a:off x="954882" y="3155157"/>
            <a:ext cx="3143250" cy="1785938"/>
            <a:chOff x="2071702" y="2857496"/>
            <a:chExt cx="3143240" cy="1785950"/>
          </a:xfrm>
        </p:grpSpPr>
        <p:grpSp>
          <p:nvGrpSpPr>
            <p:cNvPr id="13" name="Group 40"/>
            <p:cNvGrpSpPr>
              <a:grpSpLocks/>
            </p:cNvGrpSpPr>
            <p:nvPr/>
          </p:nvGrpSpPr>
          <p:grpSpPr bwMode="auto">
            <a:xfrm>
              <a:off x="2071702" y="3143248"/>
              <a:ext cx="3143240" cy="1500198"/>
              <a:chOff x="2071702" y="3143248"/>
              <a:chExt cx="3143240" cy="1500198"/>
            </a:xfrm>
          </p:grpSpPr>
          <p:cxnSp>
            <p:nvCxnSpPr>
              <p:cNvPr id="21" name="Straight Connector 20"/>
              <p:cNvCxnSpPr/>
              <p:nvPr/>
            </p:nvCxnSpPr>
            <p:spPr>
              <a:xfrm flipV="1">
                <a:off x="2071702" y="3143248"/>
                <a:ext cx="3143240" cy="1500198"/>
              </a:xfrm>
              <a:prstGeom prst="line">
                <a:avLst/>
              </a:prstGeom>
              <a:ln w="25400">
                <a:solidFill>
                  <a:srgbClr val="0070C0"/>
                </a:solidFill>
                <a:prstDash val="dash"/>
              </a:ln>
            </p:spPr>
            <p:style>
              <a:lnRef idx="1">
                <a:schemeClr val="accent6"/>
              </a:lnRef>
              <a:fillRef idx="0">
                <a:schemeClr val="accent6"/>
              </a:fillRef>
              <a:effectRef idx="0">
                <a:schemeClr val="accent6"/>
              </a:effectRef>
              <a:fontRef idx="minor">
                <a:schemeClr val="tx1"/>
              </a:fontRef>
            </p:style>
          </p:cxnSp>
          <p:grpSp>
            <p:nvGrpSpPr>
              <p:cNvPr id="16" name="Group 36"/>
              <p:cNvGrpSpPr>
                <a:grpSpLocks/>
              </p:cNvGrpSpPr>
              <p:nvPr/>
            </p:nvGrpSpPr>
            <p:grpSpPr bwMode="auto">
              <a:xfrm>
                <a:off x="3366698" y="4000504"/>
                <a:ext cx="357190" cy="276999"/>
                <a:chOff x="1357290" y="3571876"/>
                <a:chExt cx="357190" cy="276999"/>
              </a:xfrm>
            </p:grpSpPr>
            <p:sp>
              <p:nvSpPr>
                <p:cNvPr id="35" name="Oval 34"/>
                <p:cNvSpPr/>
                <p:nvPr/>
              </p:nvSpPr>
              <p:spPr>
                <a:xfrm>
                  <a:off x="1357690" y="3571876"/>
                  <a:ext cx="46037" cy="460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6698" name="TextBox 35"/>
                <p:cNvSpPr txBox="1">
                  <a:spLocks noChangeArrowheads="1"/>
                </p:cNvSpPr>
                <p:nvPr/>
              </p:nvSpPr>
              <p:spPr bwMode="auto">
                <a:xfrm>
                  <a:off x="1357290" y="3571876"/>
                  <a:ext cx="357190" cy="276999"/>
                </a:xfrm>
                <a:prstGeom prst="rect">
                  <a:avLst/>
                </a:prstGeom>
                <a:noFill/>
                <a:ln w="9525">
                  <a:noFill/>
                  <a:miter lim="800000"/>
                  <a:headEnd/>
                  <a:tailEnd/>
                </a:ln>
              </p:spPr>
              <p:txBody>
                <a:bodyPr>
                  <a:spAutoFit/>
                </a:bodyPr>
                <a:lstStyle/>
                <a:p>
                  <a:r>
                    <a:rPr lang="hu-HU" sz="1200">
                      <a:latin typeface="Franklin Gothic Book" pitchFamily="34" charset="0"/>
                    </a:rPr>
                    <a:t>e1</a:t>
                  </a:r>
                </a:p>
              </p:txBody>
            </p:sp>
          </p:grpSp>
        </p:grpSp>
        <p:sp>
          <p:nvSpPr>
            <p:cNvPr id="26694" name="TextBox 60"/>
            <p:cNvSpPr txBox="1">
              <a:spLocks noChangeArrowheads="1"/>
            </p:cNvSpPr>
            <p:nvPr/>
          </p:nvSpPr>
          <p:spPr bwMode="auto">
            <a:xfrm>
              <a:off x="4929190" y="2857496"/>
              <a:ext cx="285752" cy="307777"/>
            </a:xfrm>
            <a:prstGeom prst="rect">
              <a:avLst/>
            </a:prstGeom>
            <a:noFill/>
            <a:ln w="9525">
              <a:noFill/>
              <a:miter lim="800000"/>
              <a:headEnd/>
              <a:tailEnd/>
            </a:ln>
          </p:spPr>
          <p:txBody>
            <a:bodyPr>
              <a:spAutoFit/>
            </a:bodyPr>
            <a:lstStyle/>
            <a:p>
              <a:r>
                <a:rPr lang="hu-HU" sz="1400" dirty="0">
                  <a:solidFill>
                    <a:srgbClr val="0070C0"/>
                  </a:solidFill>
                  <a:latin typeface="Franklin Gothic Book" pitchFamily="34" charset="0"/>
                </a:rPr>
                <a:t>k</a:t>
              </a:r>
            </a:p>
          </p:txBody>
        </p:sp>
      </p:grpSp>
      <p:sp>
        <p:nvSpPr>
          <p:cNvPr id="2663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663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663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grpSp>
        <p:nvGrpSpPr>
          <p:cNvPr id="17" name="Group 83"/>
          <p:cNvGrpSpPr>
            <a:grpSpLocks/>
          </p:cNvGrpSpPr>
          <p:nvPr/>
        </p:nvGrpSpPr>
        <p:grpSpPr bwMode="auto">
          <a:xfrm>
            <a:off x="2100263" y="2428875"/>
            <a:ext cx="571500" cy="2652713"/>
            <a:chOff x="2100229" y="2428868"/>
            <a:chExt cx="571504" cy="2652733"/>
          </a:xfrm>
        </p:grpSpPr>
        <p:cxnSp>
          <p:nvCxnSpPr>
            <p:cNvPr id="23" name="Straight Connector 22"/>
            <p:cNvCxnSpPr>
              <a:endCxn id="14" idx="0"/>
            </p:cNvCxnSpPr>
            <p:nvPr/>
          </p:nvCxnSpPr>
          <p:spPr>
            <a:xfrm rot="5400000" flipH="1" flipV="1">
              <a:off x="1069139" y="3479008"/>
              <a:ext cx="2633683" cy="571504"/>
            </a:xfrm>
            <a:prstGeom prst="line">
              <a:avLst/>
            </a:prstGeom>
            <a:ln w="25400">
              <a:solidFill>
                <a:srgbClr val="FF0000"/>
              </a:solidFill>
              <a:prstDash val="dash"/>
            </a:ln>
          </p:spPr>
          <p:style>
            <a:lnRef idx="1">
              <a:schemeClr val="accent6"/>
            </a:lnRef>
            <a:fillRef idx="0">
              <a:schemeClr val="accent6"/>
            </a:fillRef>
            <a:effectRef idx="0">
              <a:schemeClr val="accent6"/>
            </a:effectRef>
            <a:fontRef idx="minor">
              <a:schemeClr val="tx1"/>
            </a:fontRef>
          </p:style>
        </p:cxnSp>
        <p:sp>
          <p:nvSpPr>
            <p:cNvPr id="26677" name="TextBox 80"/>
            <p:cNvSpPr txBox="1">
              <a:spLocks noChangeArrowheads="1"/>
            </p:cNvSpPr>
            <p:nvPr/>
          </p:nvSpPr>
          <p:spPr bwMode="auto">
            <a:xfrm>
              <a:off x="2285984" y="2428868"/>
              <a:ext cx="357190" cy="276999"/>
            </a:xfrm>
            <a:prstGeom prst="rect">
              <a:avLst/>
            </a:prstGeom>
            <a:noFill/>
            <a:ln w="9525">
              <a:noFill/>
              <a:miter lim="800000"/>
              <a:headEnd/>
              <a:tailEnd/>
            </a:ln>
          </p:spPr>
          <p:txBody>
            <a:bodyPr>
              <a:spAutoFit/>
            </a:bodyPr>
            <a:lstStyle/>
            <a:p>
              <a:r>
                <a:rPr lang="hu-HU" sz="1200">
                  <a:solidFill>
                    <a:srgbClr val="FF0000"/>
                  </a:solidFill>
                  <a:latin typeface="Franklin Gothic Book" pitchFamily="34" charset="0"/>
                </a:rPr>
                <a:t>ph</a:t>
              </a:r>
            </a:p>
          </p:txBody>
        </p:sp>
      </p:grpSp>
      <p:grpSp>
        <p:nvGrpSpPr>
          <p:cNvPr id="20" name="Group 15"/>
          <p:cNvGrpSpPr/>
          <p:nvPr/>
        </p:nvGrpSpPr>
        <p:grpSpPr>
          <a:xfrm>
            <a:off x="1669218" y="2728791"/>
            <a:ext cx="1214446" cy="1571636"/>
            <a:chOff x="714348" y="2428868"/>
            <a:chExt cx="1214446" cy="1571636"/>
          </a:xfrm>
          <a:solidFill>
            <a:schemeClr val="accent1">
              <a:lumMod val="40000"/>
              <a:lumOff val="60000"/>
            </a:schemeClr>
          </a:solidFill>
        </p:grpSpPr>
        <p:sp>
          <p:nvSpPr>
            <p:cNvPr id="15" name="Isosceles Triangle 14"/>
            <p:cNvSpPr/>
            <p:nvPr/>
          </p:nvSpPr>
          <p:spPr>
            <a:xfrm rot="10800000">
              <a:off x="714348" y="2571744"/>
              <a:ext cx="1214446" cy="142876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1" name="Oval 10"/>
            <p:cNvSpPr/>
            <p:nvPr/>
          </p:nvSpPr>
          <p:spPr>
            <a:xfrm>
              <a:off x="714348" y="2428868"/>
              <a:ext cx="1214446" cy="28575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cxnSp>
        <p:nvCxnSpPr>
          <p:cNvPr id="127" name="Straight Connector 126"/>
          <p:cNvCxnSpPr/>
          <p:nvPr/>
        </p:nvCxnSpPr>
        <p:spPr>
          <a:xfrm rot="5400000" flipH="1" flipV="1">
            <a:off x="2397919" y="2736056"/>
            <a:ext cx="409575" cy="80963"/>
          </a:xfrm>
          <a:prstGeom prst="line">
            <a:avLst/>
          </a:prstGeom>
          <a:ln w="25400">
            <a:solidFill>
              <a:srgbClr val="FF0000"/>
            </a:solidFill>
            <a:prstDash val="dash"/>
          </a:ln>
        </p:spPr>
        <p:style>
          <a:lnRef idx="1">
            <a:schemeClr val="accent6"/>
          </a:lnRef>
          <a:fillRef idx="0">
            <a:schemeClr val="accent6"/>
          </a:fillRef>
          <a:effectRef idx="0">
            <a:schemeClr val="accent6"/>
          </a:effectRef>
          <a:fontRef idx="minor">
            <a:schemeClr val="tx1"/>
          </a:fontRef>
        </p:style>
      </p:cxnSp>
      <p:sp>
        <p:nvSpPr>
          <p:cNvPr id="132" name="TextBox 131"/>
          <p:cNvSpPr txBox="1">
            <a:spLocks noChangeArrowheads="1"/>
          </p:cNvSpPr>
          <p:nvPr/>
        </p:nvSpPr>
        <p:spPr bwMode="auto">
          <a:xfrm>
            <a:off x="7740650" y="2925763"/>
            <a:ext cx="1260475" cy="366712"/>
          </a:xfrm>
          <a:prstGeom prst="rect">
            <a:avLst/>
          </a:prstGeom>
          <a:noFill/>
          <a:ln w="9525">
            <a:noFill/>
            <a:miter lim="800000"/>
            <a:headEnd/>
            <a:tailEnd/>
          </a:ln>
        </p:spPr>
        <p:txBody>
          <a:bodyPr wrap="square">
            <a:spAutoFit/>
          </a:bodyPr>
          <a:lstStyle/>
          <a:p>
            <a:r>
              <a:rPr lang="hu-HU" b="1" dirty="0">
                <a:latin typeface="Franklin Gothic Book" pitchFamily="34" charset="0"/>
              </a:rPr>
              <a:t>- </a:t>
            </a:r>
            <a:r>
              <a:rPr lang="hu-HU" b="1" dirty="0" err="1">
                <a:latin typeface="Franklin Gothic Book" pitchFamily="34" charset="0"/>
              </a:rPr>
              <a:t>AxSelf</a:t>
            </a:r>
            <a:endParaRPr lang="hu-HU" b="1" dirty="0">
              <a:latin typeface="Franklin Gothic Book" pitchFamily="34" charset="0"/>
            </a:endParaRPr>
          </a:p>
        </p:txBody>
      </p:sp>
      <p:sp>
        <p:nvSpPr>
          <p:cNvPr id="143" name="TextBox 142"/>
          <p:cNvSpPr txBox="1">
            <a:spLocks noChangeArrowheads="1"/>
          </p:cNvSpPr>
          <p:nvPr/>
        </p:nvSpPr>
        <p:spPr bwMode="auto">
          <a:xfrm>
            <a:off x="7731125" y="2520950"/>
            <a:ext cx="1000125" cy="366713"/>
          </a:xfrm>
          <a:prstGeom prst="rect">
            <a:avLst/>
          </a:prstGeom>
          <a:noFill/>
          <a:ln w="9525">
            <a:noFill/>
            <a:miter lim="800000"/>
            <a:headEnd/>
            <a:tailEnd/>
          </a:ln>
        </p:spPr>
        <p:txBody>
          <a:bodyPr>
            <a:spAutoFit/>
          </a:bodyPr>
          <a:lstStyle/>
          <a:p>
            <a:r>
              <a:rPr lang="hu-HU" b="1" dirty="0">
                <a:latin typeface="Franklin Gothic Book" pitchFamily="34" charset="0"/>
              </a:rPr>
              <a:t>- </a:t>
            </a:r>
            <a:r>
              <a:rPr lang="hu-HU" b="1" dirty="0" err="1">
                <a:latin typeface="Franklin Gothic Book" pitchFamily="34" charset="0"/>
              </a:rPr>
              <a:t>AxPh</a:t>
            </a:r>
            <a:endParaRPr lang="hu-HU" b="1" dirty="0">
              <a:latin typeface="Franklin Gothic Book" pitchFamily="34" charset="0"/>
            </a:endParaRPr>
          </a:p>
        </p:txBody>
      </p:sp>
      <p:sp>
        <p:nvSpPr>
          <p:cNvPr id="26668" name="TextBox 160"/>
          <p:cNvSpPr txBox="1">
            <a:spLocks noChangeArrowheads="1"/>
          </p:cNvSpPr>
          <p:nvPr/>
        </p:nvSpPr>
        <p:spPr bwMode="auto">
          <a:xfrm>
            <a:off x="6193904" y="3146603"/>
            <a:ext cx="357402" cy="277061"/>
          </a:xfrm>
          <a:prstGeom prst="rect">
            <a:avLst/>
          </a:prstGeom>
          <a:noFill/>
          <a:ln w="9525">
            <a:noFill/>
            <a:miter lim="800000"/>
            <a:headEnd/>
            <a:tailEnd/>
          </a:ln>
        </p:spPr>
        <p:txBody>
          <a:bodyPr wrap="square">
            <a:spAutoFit/>
          </a:bodyPr>
          <a:lstStyle/>
          <a:p>
            <a:r>
              <a:rPr lang="hu-HU" sz="1200" dirty="0">
                <a:latin typeface="Franklin Gothic Book" pitchFamily="34" charset="0"/>
              </a:rPr>
              <a:t>e2</a:t>
            </a:r>
          </a:p>
        </p:txBody>
      </p:sp>
      <p:sp>
        <p:nvSpPr>
          <p:cNvPr id="26663" name="TextBox 170"/>
          <p:cNvSpPr txBox="1">
            <a:spLocks noChangeArrowheads="1"/>
          </p:cNvSpPr>
          <p:nvPr/>
        </p:nvSpPr>
        <p:spPr bwMode="auto">
          <a:xfrm>
            <a:off x="5092703" y="4681513"/>
            <a:ext cx="500066" cy="276994"/>
          </a:xfrm>
          <a:prstGeom prst="rect">
            <a:avLst/>
          </a:prstGeom>
          <a:noFill/>
          <a:ln w="9525">
            <a:noFill/>
            <a:miter lim="800000"/>
            <a:headEnd/>
            <a:tailEnd/>
          </a:ln>
        </p:spPr>
        <p:txBody>
          <a:bodyPr>
            <a:spAutoFit/>
          </a:bodyPr>
          <a:lstStyle/>
          <a:p>
            <a:r>
              <a:rPr lang="hu-HU" sz="1200" dirty="0">
                <a:solidFill>
                  <a:srgbClr val="FF00FF"/>
                </a:solidFill>
                <a:latin typeface="Franklin Gothic Book" pitchFamily="34" charset="0"/>
              </a:rPr>
              <a:t>ph1</a:t>
            </a:r>
          </a:p>
        </p:txBody>
      </p:sp>
      <p:sp>
        <p:nvSpPr>
          <p:cNvPr id="26661" name="TextBox 175"/>
          <p:cNvSpPr txBox="1">
            <a:spLocks noChangeArrowheads="1"/>
          </p:cNvSpPr>
          <p:nvPr/>
        </p:nvSpPr>
        <p:spPr bwMode="auto">
          <a:xfrm>
            <a:off x="5238750" y="3860800"/>
            <a:ext cx="357190" cy="276994"/>
          </a:xfrm>
          <a:prstGeom prst="rect">
            <a:avLst/>
          </a:prstGeom>
          <a:noFill/>
          <a:ln w="9525">
            <a:noFill/>
            <a:miter lim="800000"/>
            <a:headEnd/>
            <a:tailEnd/>
          </a:ln>
        </p:spPr>
        <p:txBody>
          <a:bodyPr>
            <a:spAutoFit/>
          </a:bodyPr>
          <a:lstStyle/>
          <a:p>
            <a:r>
              <a:rPr lang="hu-HU" sz="1200" dirty="0">
                <a:latin typeface="Franklin Gothic Book" pitchFamily="34" charset="0"/>
              </a:rPr>
              <a:t>e3</a:t>
            </a:r>
          </a:p>
        </p:txBody>
      </p:sp>
      <p:sp>
        <p:nvSpPr>
          <p:cNvPr id="145" name="Oval 144"/>
          <p:cNvSpPr/>
          <p:nvPr/>
        </p:nvSpPr>
        <p:spPr bwMode="auto">
          <a:xfrm>
            <a:off x="3045619" y="3917157"/>
            <a:ext cx="46038" cy="460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6658" name="TextBox 145"/>
          <p:cNvSpPr txBox="1">
            <a:spLocks noChangeArrowheads="1"/>
          </p:cNvSpPr>
          <p:nvPr/>
        </p:nvSpPr>
        <p:spPr bwMode="auto">
          <a:xfrm>
            <a:off x="3090480" y="4010289"/>
            <a:ext cx="357181" cy="276997"/>
          </a:xfrm>
          <a:prstGeom prst="rect">
            <a:avLst/>
          </a:prstGeom>
          <a:noFill/>
          <a:ln w="9525">
            <a:noFill/>
            <a:miter lim="800000"/>
            <a:headEnd/>
            <a:tailEnd/>
          </a:ln>
        </p:spPr>
        <p:txBody>
          <a:bodyPr>
            <a:spAutoFit/>
          </a:bodyPr>
          <a:lstStyle/>
          <a:p>
            <a:r>
              <a:rPr lang="hu-HU" sz="1200" dirty="0">
                <a:latin typeface="Franklin Gothic Book" pitchFamily="34" charset="0"/>
              </a:rPr>
              <a:t>e2</a:t>
            </a:r>
          </a:p>
        </p:txBody>
      </p:sp>
      <p:grpSp>
        <p:nvGrpSpPr>
          <p:cNvPr id="22" name="Csoportba foglalás 83"/>
          <p:cNvGrpSpPr/>
          <p:nvPr/>
        </p:nvGrpSpPr>
        <p:grpSpPr>
          <a:xfrm>
            <a:off x="2824162" y="3302681"/>
            <a:ext cx="500055" cy="645319"/>
            <a:chOff x="2824162" y="3302681"/>
            <a:chExt cx="500055" cy="645319"/>
          </a:xfrm>
        </p:grpSpPr>
        <p:sp>
          <p:nvSpPr>
            <p:cNvPr id="27" name="Isosceles Triangle 26"/>
            <p:cNvSpPr/>
            <p:nvPr/>
          </p:nvSpPr>
          <p:spPr bwMode="auto">
            <a:xfrm rot="10800000">
              <a:off x="2824162" y="3352687"/>
              <a:ext cx="500054" cy="595313"/>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8" name="Oval 27"/>
            <p:cNvSpPr/>
            <p:nvPr/>
          </p:nvSpPr>
          <p:spPr bwMode="auto">
            <a:xfrm>
              <a:off x="2824163" y="3302681"/>
              <a:ext cx="500054" cy="11906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cxnSp>
        <p:nvCxnSpPr>
          <p:cNvPr id="29" name="Straight Connector 28"/>
          <p:cNvCxnSpPr/>
          <p:nvPr/>
        </p:nvCxnSpPr>
        <p:spPr bwMode="auto">
          <a:xfrm rot="5400000" flipH="1" flipV="1">
            <a:off x="1815828" y="3545681"/>
            <a:ext cx="2571750" cy="504829"/>
          </a:xfrm>
          <a:prstGeom prst="line">
            <a:avLst/>
          </a:prstGeom>
          <a:solidFill>
            <a:schemeClr val="accent1">
              <a:lumMod val="40000"/>
              <a:lumOff val="60000"/>
            </a:schemeClr>
          </a:solidFill>
          <a:ln w="25400">
            <a:solidFill>
              <a:srgbClr val="FF00FF"/>
            </a:solidFill>
            <a:prstDash val="dash"/>
          </a:ln>
        </p:spPr>
        <p:style>
          <a:lnRef idx="1">
            <a:schemeClr val="accent6"/>
          </a:lnRef>
          <a:fillRef idx="0">
            <a:schemeClr val="accent6"/>
          </a:fillRef>
          <a:effectRef idx="0">
            <a:schemeClr val="accent6"/>
          </a:effectRef>
          <a:fontRef idx="minor">
            <a:schemeClr val="tx1"/>
          </a:fontRef>
        </p:style>
      </p:cxnSp>
      <p:sp>
        <p:nvSpPr>
          <p:cNvPr id="26656" name="TextBox 178"/>
          <p:cNvSpPr txBox="1">
            <a:spLocks noChangeArrowheads="1"/>
          </p:cNvSpPr>
          <p:nvPr/>
        </p:nvSpPr>
        <p:spPr bwMode="auto">
          <a:xfrm>
            <a:off x="3357571" y="2571749"/>
            <a:ext cx="500054" cy="276997"/>
          </a:xfrm>
          <a:prstGeom prst="rect">
            <a:avLst/>
          </a:prstGeom>
          <a:noFill/>
          <a:ln w="9525">
            <a:noFill/>
            <a:miter lim="800000"/>
            <a:headEnd/>
            <a:tailEnd/>
          </a:ln>
        </p:spPr>
        <p:txBody>
          <a:bodyPr>
            <a:spAutoFit/>
          </a:bodyPr>
          <a:lstStyle/>
          <a:p>
            <a:r>
              <a:rPr lang="hu-HU" sz="1200" dirty="0">
                <a:solidFill>
                  <a:srgbClr val="FF00FF"/>
                </a:solidFill>
                <a:latin typeface="Franklin Gothic Book" pitchFamily="34" charset="0"/>
              </a:rPr>
              <a:t>ph1</a:t>
            </a:r>
          </a:p>
        </p:txBody>
      </p:sp>
      <p:sp>
        <p:nvSpPr>
          <p:cNvPr id="181" name="TextBox 180"/>
          <p:cNvSpPr txBox="1">
            <a:spLocks noChangeArrowheads="1"/>
          </p:cNvSpPr>
          <p:nvPr/>
        </p:nvSpPr>
        <p:spPr bwMode="auto">
          <a:xfrm>
            <a:off x="7764463" y="3328988"/>
            <a:ext cx="1000125" cy="366712"/>
          </a:xfrm>
          <a:prstGeom prst="rect">
            <a:avLst/>
          </a:prstGeom>
          <a:noFill/>
          <a:ln w="9525">
            <a:noFill/>
            <a:miter lim="800000"/>
            <a:headEnd/>
            <a:tailEnd/>
          </a:ln>
        </p:spPr>
        <p:txBody>
          <a:bodyPr>
            <a:spAutoFit/>
          </a:bodyPr>
          <a:lstStyle/>
          <a:p>
            <a:r>
              <a:rPr lang="hu-HU" b="1" dirty="0">
                <a:latin typeface="Franklin Gothic Book" pitchFamily="34" charset="0"/>
              </a:rPr>
              <a:t>- </a:t>
            </a:r>
            <a:r>
              <a:rPr lang="hu-HU" b="1" dirty="0" err="1">
                <a:latin typeface="Franklin Gothic Book" pitchFamily="34" charset="0"/>
              </a:rPr>
              <a:t>AxEv</a:t>
            </a:r>
            <a:endParaRPr lang="hu-HU" b="1" dirty="0">
              <a:latin typeface="Franklin Gothic Book" pitchFamily="34" charset="0"/>
            </a:endParaRPr>
          </a:p>
        </p:txBody>
      </p:sp>
      <p:grpSp>
        <p:nvGrpSpPr>
          <p:cNvPr id="24" name="Group 191"/>
          <p:cNvGrpSpPr/>
          <p:nvPr/>
        </p:nvGrpSpPr>
        <p:grpSpPr>
          <a:xfrm>
            <a:off x="1785918" y="5543562"/>
            <a:ext cx="981080" cy="119068"/>
            <a:chOff x="1785918" y="5543562"/>
            <a:chExt cx="981080" cy="119068"/>
          </a:xfrm>
          <a:solidFill>
            <a:schemeClr val="accent1">
              <a:lumMod val="40000"/>
              <a:lumOff val="60000"/>
            </a:schemeClr>
          </a:solidFill>
        </p:grpSpPr>
        <p:sp>
          <p:nvSpPr>
            <p:cNvPr id="188" name="Rectangle 187"/>
            <p:cNvSpPr/>
            <p:nvPr/>
          </p:nvSpPr>
          <p:spPr>
            <a:xfrm>
              <a:off x="1785918" y="5586429"/>
              <a:ext cx="142876" cy="714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89" name="Rectangle 188"/>
            <p:cNvSpPr/>
            <p:nvPr/>
          </p:nvSpPr>
          <p:spPr>
            <a:xfrm>
              <a:off x="2071670" y="5543562"/>
              <a:ext cx="142876" cy="714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90" name="Rectangle 189"/>
            <p:cNvSpPr/>
            <p:nvPr/>
          </p:nvSpPr>
          <p:spPr>
            <a:xfrm>
              <a:off x="2357422" y="5553088"/>
              <a:ext cx="142876" cy="714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91" name="Rectangle 190"/>
            <p:cNvSpPr/>
            <p:nvPr/>
          </p:nvSpPr>
          <p:spPr>
            <a:xfrm>
              <a:off x="2624122" y="5591192"/>
              <a:ext cx="142876" cy="714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graphicFrame>
        <p:nvGraphicFramePr>
          <p:cNvPr id="101" name="Objektum 100"/>
          <p:cNvGraphicFramePr>
            <a:graphicFrameLocks noChangeAspect="1"/>
          </p:cNvGraphicFramePr>
          <p:nvPr/>
        </p:nvGraphicFramePr>
        <p:xfrm>
          <a:off x="4514850" y="3321050"/>
          <a:ext cx="114300" cy="215900"/>
        </p:xfrm>
        <a:graphic>
          <a:graphicData uri="http://schemas.openxmlformats.org/presentationml/2006/ole">
            <p:oleObj spid="_x0000_s233474" name="Equation" r:id="rId4" imgW="114120" imgH="215640" progId="Equation.3">
              <p:embed/>
            </p:oleObj>
          </a:graphicData>
        </a:graphic>
      </p:graphicFrame>
      <p:cxnSp>
        <p:nvCxnSpPr>
          <p:cNvPr id="95" name="Egyenes összekötő 94"/>
          <p:cNvCxnSpPr/>
          <p:nvPr/>
        </p:nvCxnSpPr>
        <p:spPr>
          <a:xfrm rot="16200000" flipH="1">
            <a:off x="4498975" y="3394075"/>
            <a:ext cx="2489200" cy="15113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9" name="Egyenes összekötő 98"/>
          <p:cNvCxnSpPr/>
          <p:nvPr/>
        </p:nvCxnSpPr>
        <p:spPr>
          <a:xfrm rot="5400000">
            <a:off x="4741863" y="2932112"/>
            <a:ext cx="2222500" cy="1511300"/>
          </a:xfrm>
          <a:prstGeom prst="line">
            <a:avLst/>
          </a:prstGeom>
          <a:ln w="25400">
            <a:solidFill>
              <a:srgbClr val="FF00FF"/>
            </a:solidFill>
            <a:prstDash val="dash"/>
          </a:ln>
        </p:spPr>
        <p:style>
          <a:lnRef idx="1">
            <a:schemeClr val="accent1"/>
          </a:lnRef>
          <a:fillRef idx="0">
            <a:schemeClr val="accent1"/>
          </a:fillRef>
          <a:effectRef idx="0">
            <a:schemeClr val="accent1"/>
          </a:effectRef>
          <a:fontRef idx="minor">
            <a:schemeClr val="tx1"/>
          </a:fontRef>
        </p:style>
      </p:cxnSp>
      <p:sp>
        <p:nvSpPr>
          <p:cNvPr id="177" name="Oval 176"/>
          <p:cNvSpPr/>
          <p:nvPr/>
        </p:nvSpPr>
        <p:spPr bwMode="auto">
          <a:xfrm>
            <a:off x="5613400" y="3967162"/>
            <a:ext cx="46037" cy="460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nvGrpSpPr>
          <p:cNvPr id="25" name="Group 62"/>
          <p:cNvGrpSpPr>
            <a:grpSpLocks/>
          </p:cNvGrpSpPr>
          <p:nvPr/>
        </p:nvGrpSpPr>
        <p:grpSpPr bwMode="auto">
          <a:xfrm>
            <a:off x="5426075" y="2666999"/>
            <a:ext cx="2500313" cy="3490913"/>
            <a:chOff x="5947182" y="1857364"/>
            <a:chExt cx="2500330" cy="3491053"/>
          </a:xfrm>
        </p:grpSpPr>
        <p:grpSp>
          <p:nvGrpSpPr>
            <p:cNvPr id="26" name="Group 36"/>
            <p:cNvGrpSpPr>
              <a:grpSpLocks/>
            </p:cNvGrpSpPr>
            <p:nvPr/>
          </p:nvGrpSpPr>
          <p:grpSpPr bwMode="auto">
            <a:xfrm>
              <a:off x="5947182" y="1857364"/>
              <a:ext cx="2500330" cy="3491053"/>
              <a:chOff x="3321835" y="2460302"/>
              <a:chExt cx="2500330" cy="3491053"/>
            </a:xfrm>
          </p:grpSpPr>
          <p:grpSp>
            <p:nvGrpSpPr>
              <p:cNvPr id="30" name="Group 34"/>
              <p:cNvGrpSpPr>
                <a:grpSpLocks/>
              </p:cNvGrpSpPr>
              <p:nvPr/>
            </p:nvGrpSpPr>
            <p:grpSpPr bwMode="auto">
              <a:xfrm>
                <a:off x="3321835" y="2460302"/>
                <a:ext cx="2357454" cy="3254714"/>
                <a:chOff x="3143240" y="2460302"/>
                <a:chExt cx="2357454" cy="3254714"/>
              </a:xfrm>
            </p:grpSpPr>
            <p:cxnSp>
              <p:nvCxnSpPr>
                <p:cNvPr id="70" name="Straight Arrow Connector 69"/>
                <p:cNvCxnSpPr/>
                <p:nvPr/>
              </p:nvCxnSpPr>
              <p:spPr>
                <a:xfrm rot="5400000" flipH="1" flipV="1">
                  <a:off x="2585982" y="3730353"/>
                  <a:ext cx="2541690" cy="158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3857620" y="5000404"/>
                  <a:ext cx="1643074" cy="6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3143228" y="5000416"/>
                  <a:ext cx="714404" cy="7143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6687" name="TextBox 66"/>
              <p:cNvSpPr txBox="1">
                <a:spLocks noChangeArrowheads="1"/>
              </p:cNvSpPr>
              <p:nvPr/>
            </p:nvSpPr>
            <p:spPr bwMode="auto">
              <a:xfrm>
                <a:off x="4036215" y="2460302"/>
                <a:ext cx="214314" cy="307777"/>
              </a:xfrm>
              <a:prstGeom prst="rect">
                <a:avLst/>
              </a:prstGeom>
              <a:noFill/>
              <a:ln w="9525">
                <a:noFill/>
                <a:miter lim="800000"/>
                <a:headEnd/>
                <a:tailEnd/>
              </a:ln>
            </p:spPr>
            <p:txBody>
              <a:bodyPr>
                <a:spAutoFit/>
              </a:bodyPr>
              <a:lstStyle/>
              <a:p>
                <a:r>
                  <a:rPr lang="en-US" sz="1400">
                    <a:latin typeface="Franklin Gothic Book" pitchFamily="34" charset="0"/>
                  </a:rPr>
                  <a:t>t</a:t>
                </a:r>
                <a:endParaRPr lang="hu-HU" sz="1400">
                  <a:latin typeface="Franklin Gothic Book" pitchFamily="34" charset="0"/>
                </a:endParaRPr>
              </a:p>
            </p:txBody>
          </p:sp>
          <p:sp>
            <p:nvSpPr>
              <p:cNvPr id="26688" name="TextBox 67"/>
              <p:cNvSpPr txBox="1">
                <a:spLocks noChangeArrowheads="1"/>
              </p:cNvSpPr>
              <p:nvPr/>
            </p:nvSpPr>
            <p:spPr bwMode="auto">
              <a:xfrm>
                <a:off x="5607851" y="5000636"/>
                <a:ext cx="214314" cy="307777"/>
              </a:xfrm>
              <a:prstGeom prst="rect">
                <a:avLst/>
              </a:prstGeom>
              <a:noFill/>
              <a:ln w="9525">
                <a:noFill/>
                <a:miter lim="800000"/>
                <a:headEnd/>
                <a:tailEnd/>
              </a:ln>
            </p:spPr>
            <p:txBody>
              <a:bodyPr>
                <a:spAutoFit/>
              </a:bodyPr>
              <a:lstStyle/>
              <a:p>
                <a:r>
                  <a:rPr lang="en-US" sz="1400">
                    <a:latin typeface="Franklin Gothic Book" pitchFamily="34" charset="0"/>
                  </a:rPr>
                  <a:t>x</a:t>
                </a:r>
                <a:endParaRPr lang="hu-HU" sz="1400">
                  <a:latin typeface="Franklin Gothic Book" pitchFamily="34" charset="0"/>
                </a:endParaRPr>
              </a:p>
            </p:txBody>
          </p:sp>
          <p:sp>
            <p:nvSpPr>
              <p:cNvPr id="26689" name="TextBox 68"/>
              <p:cNvSpPr txBox="1">
                <a:spLocks noChangeArrowheads="1"/>
              </p:cNvSpPr>
              <p:nvPr/>
            </p:nvSpPr>
            <p:spPr bwMode="auto">
              <a:xfrm>
                <a:off x="3321835" y="5643578"/>
                <a:ext cx="214314" cy="307777"/>
              </a:xfrm>
              <a:prstGeom prst="rect">
                <a:avLst/>
              </a:prstGeom>
              <a:noFill/>
              <a:ln w="9525">
                <a:noFill/>
                <a:miter lim="800000"/>
                <a:headEnd/>
                <a:tailEnd/>
              </a:ln>
            </p:spPr>
            <p:txBody>
              <a:bodyPr>
                <a:spAutoFit/>
              </a:bodyPr>
              <a:lstStyle/>
              <a:p>
                <a:r>
                  <a:rPr lang="en-US" sz="1400">
                    <a:latin typeface="Franklin Gothic Book" pitchFamily="34" charset="0"/>
                  </a:rPr>
                  <a:t>y</a:t>
                </a:r>
                <a:endParaRPr lang="hu-HU" sz="1400">
                  <a:latin typeface="Franklin Gothic Book" pitchFamily="34" charset="0"/>
                </a:endParaRPr>
              </a:p>
            </p:txBody>
          </p:sp>
        </p:grpSp>
        <p:sp>
          <p:nvSpPr>
            <p:cNvPr id="26685" name="TextBox 64"/>
            <p:cNvSpPr txBox="1">
              <a:spLocks noChangeArrowheads="1"/>
            </p:cNvSpPr>
            <p:nvPr/>
          </p:nvSpPr>
          <p:spPr bwMode="auto">
            <a:xfrm>
              <a:off x="6375810" y="2000240"/>
              <a:ext cx="285752" cy="307777"/>
            </a:xfrm>
            <a:prstGeom prst="rect">
              <a:avLst/>
            </a:prstGeom>
            <a:noFill/>
            <a:ln w="9525">
              <a:noFill/>
              <a:miter lim="800000"/>
              <a:headEnd/>
              <a:tailEnd/>
            </a:ln>
          </p:spPr>
          <p:txBody>
            <a:bodyPr>
              <a:spAutoFit/>
            </a:bodyPr>
            <a:lstStyle/>
            <a:p>
              <a:r>
                <a:rPr lang="hu-HU" sz="1400" dirty="0">
                  <a:solidFill>
                    <a:srgbClr val="0070C0"/>
                  </a:solidFill>
                  <a:latin typeface="Franklin Gothic Book" pitchFamily="34" charset="0"/>
                </a:rPr>
                <a:t>k</a:t>
              </a:r>
            </a:p>
          </p:txBody>
        </p:sp>
      </p:grpSp>
      <p:grpSp>
        <p:nvGrpSpPr>
          <p:cNvPr id="31" name="Group 36"/>
          <p:cNvGrpSpPr>
            <a:grpSpLocks/>
          </p:cNvGrpSpPr>
          <p:nvPr/>
        </p:nvGrpSpPr>
        <p:grpSpPr bwMode="auto">
          <a:xfrm>
            <a:off x="6104735" y="4488649"/>
            <a:ext cx="357188" cy="359576"/>
            <a:chOff x="135702" y="2967096"/>
            <a:chExt cx="357190" cy="317507"/>
          </a:xfrm>
        </p:grpSpPr>
        <p:sp>
          <p:nvSpPr>
            <p:cNvPr id="93" name="Oval 92"/>
            <p:cNvSpPr/>
            <p:nvPr/>
          </p:nvSpPr>
          <p:spPr>
            <a:xfrm>
              <a:off x="153162" y="3238564"/>
              <a:ext cx="46037" cy="460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6683" name="TextBox 93"/>
            <p:cNvSpPr txBox="1">
              <a:spLocks noChangeArrowheads="1"/>
            </p:cNvSpPr>
            <p:nvPr/>
          </p:nvSpPr>
          <p:spPr bwMode="auto">
            <a:xfrm>
              <a:off x="135702" y="2967096"/>
              <a:ext cx="357190" cy="277010"/>
            </a:xfrm>
            <a:prstGeom prst="rect">
              <a:avLst/>
            </a:prstGeom>
            <a:noFill/>
            <a:ln w="9525">
              <a:noFill/>
              <a:miter lim="800000"/>
              <a:headEnd/>
              <a:tailEnd/>
            </a:ln>
          </p:spPr>
          <p:txBody>
            <a:bodyPr wrap="square">
              <a:spAutoFit/>
            </a:bodyPr>
            <a:lstStyle/>
            <a:p>
              <a:r>
                <a:rPr lang="hu-HU" sz="1200" dirty="0">
                  <a:latin typeface="Franklin Gothic Book" pitchFamily="34" charset="0"/>
                </a:rPr>
                <a:t>e1</a:t>
              </a:r>
            </a:p>
          </p:txBody>
        </p:sp>
      </p:grpSp>
      <p:sp>
        <p:nvSpPr>
          <p:cNvPr id="162" name="Oval 161"/>
          <p:cNvSpPr/>
          <p:nvPr/>
        </p:nvSpPr>
        <p:spPr bwMode="auto">
          <a:xfrm>
            <a:off x="6113463" y="3252787"/>
            <a:ext cx="46043" cy="46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04" name="TextBox 142"/>
          <p:cNvSpPr txBox="1">
            <a:spLocks noChangeArrowheads="1"/>
          </p:cNvSpPr>
          <p:nvPr/>
        </p:nvSpPr>
        <p:spPr bwMode="auto">
          <a:xfrm>
            <a:off x="7712075" y="2101850"/>
            <a:ext cx="1000125" cy="369332"/>
          </a:xfrm>
          <a:prstGeom prst="rect">
            <a:avLst/>
          </a:prstGeom>
          <a:noFill/>
          <a:ln w="9525">
            <a:noFill/>
            <a:miter lim="800000"/>
            <a:headEnd/>
            <a:tailEnd/>
          </a:ln>
        </p:spPr>
        <p:txBody>
          <a:bodyPr>
            <a:spAutoFit/>
          </a:bodyPr>
          <a:lstStyle/>
          <a:p>
            <a:r>
              <a:rPr lang="hu-HU" b="1" dirty="0">
                <a:latin typeface="Franklin Gothic Book" pitchFamily="34" charset="0"/>
              </a:rPr>
              <a:t>- </a:t>
            </a:r>
            <a:r>
              <a:rPr lang="hu-HU" b="1" dirty="0" err="1" smtClean="0">
                <a:latin typeface="Franklin Gothic Book" pitchFamily="34" charset="0"/>
              </a:rPr>
              <a:t>AxField</a:t>
            </a:r>
            <a:endParaRPr lang="hu-HU" b="1" dirty="0">
              <a:latin typeface="Franklin Gothic Book" pitchFamily="34" charset="0"/>
            </a:endParaRPr>
          </a:p>
        </p:txBody>
      </p:sp>
      <p:sp>
        <p:nvSpPr>
          <p:cNvPr id="105" name="TextBox 170"/>
          <p:cNvSpPr txBox="1">
            <a:spLocks noChangeArrowheads="1"/>
          </p:cNvSpPr>
          <p:nvPr/>
        </p:nvSpPr>
        <p:spPr bwMode="auto">
          <a:xfrm>
            <a:off x="5026028" y="2728888"/>
            <a:ext cx="500066" cy="276994"/>
          </a:xfrm>
          <a:prstGeom prst="rect">
            <a:avLst/>
          </a:prstGeom>
          <a:noFill/>
          <a:ln w="9525">
            <a:noFill/>
            <a:miter lim="800000"/>
            <a:headEnd/>
            <a:tailEnd/>
          </a:ln>
        </p:spPr>
        <p:txBody>
          <a:bodyPr>
            <a:spAutoFit/>
          </a:bodyPr>
          <a:lstStyle/>
          <a:p>
            <a:r>
              <a:rPr lang="hu-HU" sz="1200" dirty="0" err="1" smtClean="0">
                <a:solidFill>
                  <a:srgbClr val="FF0000"/>
                </a:solidFill>
                <a:latin typeface="Franklin Gothic Book" pitchFamily="34" charset="0"/>
              </a:rPr>
              <a:t>ph</a:t>
            </a:r>
            <a:endParaRPr lang="hu-HU" sz="1200" dirty="0">
              <a:solidFill>
                <a:srgbClr val="FF0000"/>
              </a:solidFill>
              <a:latin typeface="Franklin Gothic Book" pitchFamily="34" charset="0"/>
            </a:endParaRPr>
          </a:p>
        </p:txBody>
      </p:sp>
      <p:sp>
        <p:nvSpPr>
          <p:cNvPr id="106" name="Szövegdoboz 105"/>
          <p:cNvSpPr txBox="1"/>
          <p:nvPr/>
        </p:nvSpPr>
        <p:spPr>
          <a:xfrm>
            <a:off x="1885950" y="4086225"/>
            <a:ext cx="285750" cy="338554"/>
          </a:xfrm>
          <a:prstGeom prst="rect">
            <a:avLst/>
          </a:prstGeom>
          <a:noFill/>
        </p:spPr>
        <p:txBody>
          <a:bodyPr wrap="square" rtlCol="0">
            <a:spAutoFit/>
          </a:bodyPr>
          <a:lstStyle/>
          <a:p>
            <a:r>
              <a:rPr lang="hu-HU" sz="1600" dirty="0" smtClean="0"/>
              <a:t>p</a:t>
            </a:r>
            <a:endParaRPr lang="hu-HU" sz="1600" dirty="0"/>
          </a:p>
        </p:txBody>
      </p:sp>
      <p:sp>
        <p:nvSpPr>
          <p:cNvPr id="107" name="Szövegdoboz 106"/>
          <p:cNvSpPr txBox="1"/>
          <p:nvPr/>
        </p:nvSpPr>
        <p:spPr>
          <a:xfrm>
            <a:off x="2733675" y="3705225"/>
            <a:ext cx="285750" cy="338554"/>
          </a:xfrm>
          <a:prstGeom prst="rect">
            <a:avLst/>
          </a:prstGeom>
          <a:noFill/>
        </p:spPr>
        <p:txBody>
          <a:bodyPr wrap="square" rtlCol="0">
            <a:spAutoFit/>
          </a:bodyPr>
          <a:lstStyle/>
          <a:p>
            <a:r>
              <a:rPr lang="hu-HU" sz="1600" dirty="0" smtClean="0"/>
              <a:t>q</a:t>
            </a:r>
            <a:endParaRPr lang="hu-HU" sz="1600" dirty="0"/>
          </a:p>
        </p:txBody>
      </p:sp>
      <p:sp>
        <p:nvSpPr>
          <p:cNvPr id="82" name="Szövegdoboz 81"/>
          <p:cNvSpPr txBox="1"/>
          <p:nvPr/>
        </p:nvSpPr>
        <p:spPr>
          <a:xfrm>
            <a:off x="2647950" y="2143125"/>
            <a:ext cx="1685926" cy="369332"/>
          </a:xfrm>
          <a:prstGeom prst="rect">
            <a:avLst/>
          </a:prstGeom>
          <a:noFill/>
        </p:spPr>
        <p:txBody>
          <a:bodyPr wrap="square" rtlCol="0">
            <a:spAutoFit/>
          </a:bodyPr>
          <a:lstStyle/>
          <a:p>
            <a:r>
              <a:rPr lang="en-US" dirty="0" smtClean="0">
                <a:solidFill>
                  <a:srgbClr val="00B0F0"/>
                </a:solidFill>
              </a:rPr>
              <a:t>Tangent plane</a:t>
            </a:r>
            <a:endParaRPr lang="hu-HU" dirty="0">
              <a:solidFill>
                <a:srgbClr val="00B0F0"/>
              </a:solidFill>
            </a:endParaRPr>
          </a:p>
        </p:txBody>
      </p:sp>
      <p:sp>
        <p:nvSpPr>
          <p:cNvPr id="61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6150" name="Rectangle 6"/>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6153" name="Rectangle 9"/>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61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6156" name="Rectangle 12"/>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6159" name="Rectangle 1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616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6162" name="Rectangle 18"/>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6165" name="Rectangle 21"/>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6167"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616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6170" name="Rectangle 2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617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6173" name="Rectangle 29"/>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6177"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6178" name="Rectangle 34"/>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618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6182" name="Rectangle 38"/>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6" name="TextBox 185"/>
          <p:cNvSpPr txBox="1">
            <a:spLocks noChangeArrowheads="1"/>
          </p:cNvSpPr>
          <p:nvPr/>
        </p:nvSpPr>
        <p:spPr bwMode="auto">
          <a:xfrm>
            <a:off x="2916238" y="5949950"/>
            <a:ext cx="5256212" cy="366713"/>
          </a:xfrm>
          <a:prstGeom prst="rect">
            <a:avLst/>
          </a:prstGeom>
          <a:solidFill>
            <a:srgbClr val="FF0000"/>
          </a:solidFill>
          <a:ln w="9525">
            <a:noFill/>
            <a:miter lim="800000"/>
            <a:headEnd/>
            <a:tailEnd/>
          </a:ln>
        </p:spPr>
        <p:txBody>
          <a:bodyPr>
            <a:spAutoFit/>
          </a:bodyPr>
          <a:lstStyle/>
          <a:p>
            <a:r>
              <a:rPr lang="en-US" b="1" i="1">
                <a:solidFill>
                  <a:schemeClr val="bg1"/>
                </a:solidFill>
                <a:latin typeface="Franklin Gothic Book" pitchFamily="34" charset="0"/>
              </a:rPr>
              <a:t>k  asks  m  :  where did  ph  and  ph1  meet?</a:t>
            </a:r>
            <a:endParaRPr lang="hu-HU" b="1" i="1">
              <a:solidFill>
                <a:schemeClr val="bg1"/>
              </a:solidFill>
              <a:latin typeface="Franklin Gothic Book" pitchFamily="34" charset="0"/>
            </a:endParaRPr>
          </a:p>
        </p:txBody>
      </p:sp>
      <p:sp>
        <p:nvSpPr>
          <p:cNvPr id="2334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33477" name="Rectangle 5"/>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0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3347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33480" name="Rectangle 8"/>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pic>
        <p:nvPicPr>
          <p:cNvPr id="233484" name="Picture 12"/>
          <p:cNvPicPr>
            <a:picLocks noChangeAspect="1" noChangeArrowheads="1"/>
          </p:cNvPicPr>
          <p:nvPr/>
        </p:nvPicPr>
        <p:blipFill>
          <a:blip r:embed="rId5" cstate="print"/>
          <a:srcRect/>
          <a:stretch>
            <a:fillRect/>
          </a:stretch>
        </p:blipFill>
        <p:spPr bwMode="auto">
          <a:xfrm>
            <a:off x="580103" y="1666069"/>
            <a:ext cx="8052620" cy="379041"/>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2"/>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106"/>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499"/>
                                          </p:stCondLst>
                                        </p:cTn>
                                        <p:tgtEl>
                                          <p:spTgt spid="107"/>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499"/>
                                          </p:stCondLst>
                                        </p:cTn>
                                        <p:tgtEl>
                                          <p:spTgt spid="145"/>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499"/>
                                          </p:stCondLst>
                                        </p:cTn>
                                        <p:tgtEl>
                                          <p:spTgt spid="266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ox(in)">
                                      <p:cBhvr>
                                        <p:cTn id="29" dur="500"/>
                                        <p:tgtEl>
                                          <p:spTgt spid="20"/>
                                        </p:tgtEl>
                                      </p:cBhvr>
                                    </p:animEffect>
                                  </p:childTnLst>
                                </p:cTn>
                              </p:par>
                            </p:childTnLst>
                          </p:cTn>
                        </p:par>
                        <p:par>
                          <p:cTn id="30" fill="hold">
                            <p:stCondLst>
                              <p:cond delay="500"/>
                            </p:stCondLst>
                            <p:childTnLst>
                              <p:par>
                                <p:cTn id="31" presetID="4"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ox(in)">
                                      <p:cBhvr>
                                        <p:cTn id="33" dur="500"/>
                                        <p:tgtEl>
                                          <p:spTgt spid="10"/>
                                        </p:tgtEl>
                                      </p:cBhvr>
                                    </p:animEffec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499"/>
                                          </p:stCondLst>
                                        </p:cTn>
                                        <p:tgtEl>
                                          <p:spTgt spid="24"/>
                                        </p:tgtEl>
                                        <p:attrNameLst>
                                          <p:attrName>style.visibility</p:attrName>
                                        </p:attrNameLst>
                                      </p:cBhvr>
                                      <p:to>
                                        <p:strVal val="visible"/>
                                      </p:to>
                                    </p:set>
                                  </p:childTnLst>
                                </p:cTn>
                              </p:par>
                            </p:childTnLst>
                          </p:cTn>
                        </p:par>
                        <p:par>
                          <p:cTn id="37" fill="hold">
                            <p:stCondLst>
                              <p:cond delay="1500"/>
                            </p:stCondLst>
                            <p:childTnLst>
                              <p:par>
                                <p:cTn id="38" presetID="2" presetClass="entr" presetSubtype="4"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additive="base">
                                        <p:cTn id="40" dur="500" fill="hold"/>
                                        <p:tgtEl>
                                          <p:spTgt spid="143"/>
                                        </p:tgtEl>
                                        <p:attrNameLst>
                                          <p:attrName>ppt_x</p:attrName>
                                        </p:attrNameLst>
                                      </p:cBhvr>
                                      <p:tavLst>
                                        <p:tav tm="0">
                                          <p:val>
                                            <p:strVal val="#ppt_x"/>
                                          </p:val>
                                        </p:tav>
                                        <p:tav tm="100000">
                                          <p:val>
                                            <p:strVal val="#ppt_x"/>
                                          </p:val>
                                        </p:tav>
                                      </p:tavLst>
                                    </p:anim>
                                    <p:anim calcmode="lin" valueType="num">
                                      <p:cBhvr additive="base">
                                        <p:cTn id="41"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2" presetClass="entr" presetSubtype="2" fill="hold" grpId="0" nodeType="after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additive="base">
                                        <p:cTn id="51" dur="500" fill="hold"/>
                                        <p:tgtEl>
                                          <p:spTgt spid="82"/>
                                        </p:tgtEl>
                                        <p:attrNameLst>
                                          <p:attrName>ppt_x</p:attrName>
                                        </p:attrNameLst>
                                      </p:cBhvr>
                                      <p:tavLst>
                                        <p:tav tm="0">
                                          <p:val>
                                            <p:strVal val="1+#ppt_w/2"/>
                                          </p:val>
                                        </p:tav>
                                        <p:tav tm="100000">
                                          <p:val>
                                            <p:strVal val="#ppt_x"/>
                                          </p:val>
                                        </p:tav>
                                      </p:tavLst>
                                    </p:anim>
                                    <p:anim calcmode="lin" valueType="num">
                                      <p:cBhvr additive="base">
                                        <p:cTn id="52" dur="500" fill="hold"/>
                                        <p:tgtEl>
                                          <p:spTgt spid="82"/>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2" presetClass="entr" presetSubtype="4" fill="hold" grpId="0" nodeType="afterEffect">
                                  <p:stCondLst>
                                    <p:cond delay="50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500" fill="hold"/>
                                        <p:tgtEl>
                                          <p:spTgt spid="104"/>
                                        </p:tgtEl>
                                        <p:attrNameLst>
                                          <p:attrName>ppt_x</p:attrName>
                                        </p:attrNameLst>
                                      </p:cBhvr>
                                      <p:tavLst>
                                        <p:tav tm="0">
                                          <p:val>
                                            <p:strVal val="#ppt_x"/>
                                          </p:val>
                                        </p:tav>
                                        <p:tav tm="100000">
                                          <p:val>
                                            <p:strVal val="#ppt_x"/>
                                          </p:val>
                                        </p:tav>
                                      </p:tavLst>
                                    </p:anim>
                                    <p:anim calcmode="lin" valueType="num">
                                      <p:cBhvr additive="base">
                                        <p:cTn id="57"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27"/>
                                        </p:tgtEl>
                                        <p:attrNameLst>
                                          <p:attrName>style.visibility</p:attrName>
                                        </p:attrNameLst>
                                      </p:cBhvr>
                                      <p:to>
                                        <p:strVal val="visible"/>
                                      </p:to>
                                    </p:set>
                                    <p:animEffect transition="in" filter="checkerboard(across)">
                                      <p:cBhvr>
                                        <p:cTn id="62" dur="500"/>
                                        <p:tgtEl>
                                          <p:spTgt spid="127"/>
                                        </p:tgtEl>
                                      </p:cBhvr>
                                    </p:animEffect>
                                  </p:childTnLst>
                                </p:cTn>
                              </p:par>
                            </p:childTnLst>
                          </p:cTn>
                        </p:par>
                        <p:par>
                          <p:cTn id="63" fill="hold">
                            <p:stCondLst>
                              <p:cond delay="500"/>
                            </p:stCondLst>
                            <p:childTnLst>
                              <p:par>
                                <p:cTn id="64" presetID="5" presetClass="entr" presetSubtype="1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checkerboard(across)">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499"/>
                                          </p:stCondLst>
                                        </p:cTn>
                                        <p:tgtEl>
                                          <p:spTgt spid="25"/>
                                        </p:tgtEl>
                                        <p:attrNameLst>
                                          <p:attrName>style.visibility</p:attrName>
                                        </p:attrNameLst>
                                      </p:cBhvr>
                                      <p:to>
                                        <p:strVal val="visible"/>
                                      </p:to>
                                    </p:set>
                                  </p:childTnLst>
                                </p:cTn>
                              </p:par>
                            </p:childTnLst>
                          </p:cTn>
                        </p:par>
                        <p:par>
                          <p:cTn id="71" fill="hold">
                            <p:stCondLst>
                              <p:cond delay="500"/>
                            </p:stCondLst>
                            <p:childTnLst>
                              <p:par>
                                <p:cTn id="72" presetID="2" presetClass="entr" presetSubtype="4" fill="hold" grpId="0" nodeType="afterEffect">
                                  <p:stCondLst>
                                    <p:cond delay="500"/>
                                  </p:stCondLst>
                                  <p:childTnLst>
                                    <p:set>
                                      <p:cBhvr>
                                        <p:cTn id="73" dur="1" fill="hold">
                                          <p:stCondLst>
                                            <p:cond delay="0"/>
                                          </p:stCondLst>
                                        </p:cTn>
                                        <p:tgtEl>
                                          <p:spTgt spid="132"/>
                                        </p:tgtEl>
                                        <p:attrNameLst>
                                          <p:attrName>style.visibility</p:attrName>
                                        </p:attrNameLst>
                                      </p:cBhvr>
                                      <p:to>
                                        <p:strVal val="visible"/>
                                      </p:to>
                                    </p:set>
                                    <p:anim calcmode="lin" valueType="num">
                                      <p:cBhvr additive="base">
                                        <p:cTn id="74" dur="500" fill="hold"/>
                                        <p:tgtEl>
                                          <p:spTgt spid="132"/>
                                        </p:tgtEl>
                                        <p:attrNameLst>
                                          <p:attrName>ppt_x</p:attrName>
                                        </p:attrNameLst>
                                      </p:cBhvr>
                                      <p:tavLst>
                                        <p:tav tm="0">
                                          <p:val>
                                            <p:strVal val="#ppt_x"/>
                                          </p:val>
                                        </p:tav>
                                        <p:tav tm="100000">
                                          <p:val>
                                            <p:strVal val="#ppt_x"/>
                                          </p:val>
                                        </p:tav>
                                      </p:tavLst>
                                    </p:anim>
                                    <p:anim calcmode="lin" valueType="num">
                                      <p:cBhvr additive="base">
                                        <p:cTn id="75"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499"/>
                                          </p:stCondLst>
                                        </p:cTn>
                                        <p:tgtEl>
                                          <p:spTgt spid="95"/>
                                        </p:tgtEl>
                                        <p:attrNameLst>
                                          <p:attrName>style.visibility</p:attrName>
                                        </p:attrNameLst>
                                      </p:cBhvr>
                                      <p:to>
                                        <p:strVal val="visible"/>
                                      </p:to>
                                    </p:set>
                                  </p:childTnLst>
                                </p:cTn>
                              </p:par>
                            </p:childTnLst>
                          </p:cTn>
                        </p:par>
                        <p:par>
                          <p:cTn id="80" fill="hold">
                            <p:stCondLst>
                              <p:cond delay="500"/>
                            </p:stCondLst>
                            <p:childTnLst>
                              <p:par>
                                <p:cTn id="81" presetID="1" presetClass="entr" presetSubtype="0" fill="hold" grpId="0" nodeType="afterEffect">
                                  <p:stCondLst>
                                    <p:cond delay="0"/>
                                  </p:stCondLst>
                                  <p:childTnLst>
                                    <p:set>
                                      <p:cBhvr>
                                        <p:cTn id="82" dur="1" fill="hold">
                                          <p:stCondLst>
                                            <p:cond delay="499"/>
                                          </p:stCondLst>
                                        </p:cTn>
                                        <p:tgtEl>
                                          <p:spTgt spid="26668"/>
                                        </p:tgtEl>
                                        <p:attrNameLst>
                                          <p:attrName>style.visibility</p:attrName>
                                        </p:attrNameLst>
                                      </p:cBhvr>
                                      <p:to>
                                        <p:strVal val="visible"/>
                                      </p:to>
                                    </p:set>
                                  </p:childTnLst>
                                </p:cTn>
                              </p:par>
                            </p:childTnLst>
                          </p:cTn>
                        </p:par>
                        <p:par>
                          <p:cTn id="83" fill="hold">
                            <p:stCondLst>
                              <p:cond delay="1000"/>
                            </p:stCondLst>
                            <p:childTnLst>
                              <p:par>
                                <p:cTn id="84" presetID="1" presetClass="entr" presetSubtype="0" fill="hold" nodeType="afterEffect">
                                  <p:stCondLst>
                                    <p:cond delay="0"/>
                                  </p:stCondLst>
                                  <p:childTnLst>
                                    <p:set>
                                      <p:cBhvr>
                                        <p:cTn id="85" dur="1" fill="hold">
                                          <p:stCondLst>
                                            <p:cond delay="499"/>
                                          </p:stCondLst>
                                        </p:cTn>
                                        <p:tgtEl>
                                          <p:spTgt spid="31"/>
                                        </p:tgtEl>
                                        <p:attrNameLst>
                                          <p:attrName>style.visibility</p:attrName>
                                        </p:attrNameLst>
                                      </p:cBhvr>
                                      <p:to>
                                        <p:strVal val="visible"/>
                                      </p:to>
                                    </p:set>
                                  </p:childTnLst>
                                </p:cTn>
                              </p:par>
                            </p:childTnLst>
                          </p:cTn>
                        </p:par>
                        <p:par>
                          <p:cTn id="86" fill="hold">
                            <p:stCondLst>
                              <p:cond delay="1500"/>
                            </p:stCondLst>
                            <p:childTnLst>
                              <p:par>
                                <p:cTn id="87" presetID="1" presetClass="entr" presetSubtype="0" fill="hold" grpId="0" nodeType="afterEffect">
                                  <p:stCondLst>
                                    <p:cond delay="0"/>
                                  </p:stCondLst>
                                  <p:childTnLst>
                                    <p:set>
                                      <p:cBhvr>
                                        <p:cTn id="88" dur="1" fill="hold">
                                          <p:stCondLst>
                                            <p:cond delay="499"/>
                                          </p:stCondLst>
                                        </p:cTn>
                                        <p:tgtEl>
                                          <p:spTgt spid="105"/>
                                        </p:tgtEl>
                                        <p:attrNameLst>
                                          <p:attrName>style.visibility</p:attrName>
                                        </p:attrNameLst>
                                      </p:cBhvr>
                                      <p:to>
                                        <p:strVal val="visible"/>
                                      </p:to>
                                    </p:set>
                                  </p:childTnLst>
                                </p:cTn>
                              </p:par>
                            </p:childTnLst>
                          </p:cTn>
                        </p:par>
                        <p:par>
                          <p:cTn id="89" fill="hold">
                            <p:stCondLst>
                              <p:cond delay="2000"/>
                            </p:stCondLst>
                            <p:childTnLst>
                              <p:par>
                                <p:cTn id="90" presetID="1" presetClass="entr" presetSubtype="0" fill="hold" grpId="0" nodeType="afterEffect">
                                  <p:stCondLst>
                                    <p:cond delay="0"/>
                                  </p:stCondLst>
                                  <p:childTnLst>
                                    <p:set>
                                      <p:cBhvr>
                                        <p:cTn id="91" dur="1" fill="hold">
                                          <p:stCondLst>
                                            <p:cond delay="499"/>
                                          </p:stCondLst>
                                        </p:cTn>
                                        <p:tgtEl>
                                          <p:spTgt spid="162"/>
                                        </p:tgtEl>
                                        <p:attrNameLst>
                                          <p:attrName>style.visibility</p:attrName>
                                        </p:attrNameLst>
                                      </p:cBhvr>
                                      <p:to>
                                        <p:strVal val="visible"/>
                                      </p:to>
                                    </p:set>
                                  </p:childTnLst>
                                </p:cTn>
                              </p:par>
                            </p:childTnLst>
                          </p:cTn>
                        </p:par>
                        <p:par>
                          <p:cTn id="92" fill="hold">
                            <p:stCondLst>
                              <p:cond delay="2500"/>
                            </p:stCondLst>
                            <p:childTnLst>
                              <p:par>
                                <p:cTn id="93" presetID="2" presetClass="entr" presetSubtype="4" fill="hold" grpId="0" nodeType="afterEffect">
                                  <p:stCondLst>
                                    <p:cond delay="0"/>
                                  </p:stCondLst>
                                  <p:childTnLst>
                                    <p:set>
                                      <p:cBhvr>
                                        <p:cTn id="94" dur="1" fill="hold">
                                          <p:stCondLst>
                                            <p:cond delay="0"/>
                                          </p:stCondLst>
                                        </p:cTn>
                                        <p:tgtEl>
                                          <p:spTgt spid="181"/>
                                        </p:tgtEl>
                                        <p:attrNameLst>
                                          <p:attrName>style.visibility</p:attrName>
                                        </p:attrNameLst>
                                      </p:cBhvr>
                                      <p:to>
                                        <p:strVal val="visible"/>
                                      </p:to>
                                    </p:set>
                                    <p:anim calcmode="lin" valueType="num">
                                      <p:cBhvr additive="base">
                                        <p:cTn id="95" dur="500" fill="hold"/>
                                        <p:tgtEl>
                                          <p:spTgt spid="181"/>
                                        </p:tgtEl>
                                        <p:attrNameLst>
                                          <p:attrName>ppt_x</p:attrName>
                                        </p:attrNameLst>
                                      </p:cBhvr>
                                      <p:tavLst>
                                        <p:tav tm="0">
                                          <p:val>
                                            <p:strVal val="#ppt_x"/>
                                          </p:val>
                                        </p:tav>
                                        <p:tav tm="100000">
                                          <p:val>
                                            <p:strVal val="#ppt_x"/>
                                          </p:val>
                                        </p:tav>
                                      </p:tavLst>
                                    </p:anim>
                                    <p:anim calcmode="lin" valueType="num">
                                      <p:cBhvr additive="base">
                                        <p:cTn id="96" dur="500" fill="hold"/>
                                        <p:tgtEl>
                                          <p:spTgt spid="18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499"/>
                                          </p:stCondLst>
                                        </p:cTn>
                                        <p:tgtEl>
                                          <p:spTgt spid="99"/>
                                        </p:tgtEl>
                                        <p:attrNameLst>
                                          <p:attrName>style.visibility</p:attrName>
                                        </p:attrNameLst>
                                      </p:cBhvr>
                                      <p:to>
                                        <p:strVal val="visible"/>
                                      </p:to>
                                    </p:set>
                                  </p:childTnLst>
                                </p:cTn>
                              </p:par>
                            </p:childTnLst>
                          </p:cTn>
                        </p:par>
                        <p:par>
                          <p:cTn id="101" fill="hold">
                            <p:stCondLst>
                              <p:cond delay="500"/>
                            </p:stCondLst>
                            <p:childTnLst>
                              <p:par>
                                <p:cTn id="102" presetID="1" presetClass="entr" presetSubtype="0" fill="hold" grpId="0" nodeType="afterEffect">
                                  <p:stCondLst>
                                    <p:cond delay="0"/>
                                  </p:stCondLst>
                                  <p:childTnLst>
                                    <p:set>
                                      <p:cBhvr>
                                        <p:cTn id="103" dur="1" fill="hold">
                                          <p:stCondLst>
                                            <p:cond delay="499"/>
                                          </p:stCondLst>
                                        </p:cTn>
                                        <p:tgtEl>
                                          <p:spTgt spid="26663"/>
                                        </p:tgtEl>
                                        <p:attrNameLst>
                                          <p:attrName>style.visibility</p:attrName>
                                        </p:attrNameLst>
                                      </p:cBhvr>
                                      <p:to>
                                        <p:strVal val="visible"/>
                                      </p:to>
                                    </p:set>
                                  </p:childTnLst>
                                </p:cTn>
                              </p:par>
                            </p:childTnLst>
                          </p:cTn>
                        </p:par>
                        <p:par>
                          <p:cTn id="104" fill="hold">
                            <p:stCondLst>
                              <p:cond delay="1000"/>
                            </p:stCondLst>
                            <p:childTnLst>
                              <p:par>
                                <p:cTn id="105" presetID="1" presetClass="entr" presetSubtype="0" fill="hold" grpId="0" nodeType="afterEffect">
                                  <p:stCondLst>
                                    <p:cond delay="0"/>
                                  </p:stCondLst>
                                  <p:childTnLst>
                                    <p:set>
                                      <p:cBhvr>
                                        <p:cTn id="106" dur="1" fill="hold">
                                          <p:stCondLst>
                                            <p:cond delay="499"/>
                                          </p:stCondLst>
                                        </p:cTn>
                                        <p:tgtEl>
                                          <p:spTgt spid="26661"/>
                                        </p:tgtEl>
                                        <p:attrNameLst>
                                          <p:attrName>style.visibility</p:attrName>
                                        </p:attrNameLst>
                                      </p:cBhvr>
                                      <p:to>
                                        <p:strVal val="visible"/>
                                      </p:to>
                                    </p:set>
                                  </p:childTnLst>
                                </p:cTn>
                              </p:par>
                            </p:childTnLst>
                          </p:cTn>
                        </p:par>
                        <p:par>
                          <p:cTn id="107" fill="hold">
                            <p:stCondLst>
                              <p:cond delay="1500"/>
                            </p:stCondLst>
                            <p:childTnLst>
                              <p:par>
                                <p:cTn id="108" presetID="1" presetClass="entr" presetSubtype="0" fill="hold" grpId="0" nodeType="afterEffect">
                                  <p:stCondLst>
                                    <p:cond delay="0"/>
                                  </p:stCondLst>
                                  <p:childTnLst>
                                    <p:set>
                                      <p:cBhvr>
                                        <p:cTn id="109" dur="1" fill="hold">
                                          <p:stCondLst>
                                            <p:cond delay="499"/>
                                          </p:stCondLst>
                                        </p:cTn>
                                        <p:tgtEl>
                                          <p:spTgt spid="177"/>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35" presetClass="emph" presetSubtype="0" repeatCount="4000" fill="hold" grpId="1" nodeType="clickEffect">
                                  <p:stCondLst>
                                    <p:cond delay="0"/>
                                  </p:stCondLst>
                                  <p:childTnLst>
                                    <p:anim calcmode="discrete" valueType="str">
                                      <p:cBhvr>
                                        <p:cTn id="113" dur="1000" fill="hold"/>
                                        <p:tgtEl>
                                          <p:spTgt spid="104"/>
                                        </p:tgtEl>
                                        <p:attrNameLst>
                                          <p:attrName>style.visibility</p:attrName>
                                        </p:attrNameLst>
                                      </p:cBhvr>
                                      <p:tavLst>
                                        <p:tav tm="0">
                                          <p:val>
                                            <p:strVal val="hidden"/>
                                          </p:val>
                                        </p:tav>
                                        <p:tav tm="50000">
                                          <p:val>
                                            <p:strVal val="visible"/>
                                          </p:val>
                                        </p:tav>
                                      </p:tavLst>
                                    </p:anim>
                                  </p:childTnLst>
                                </p:cTn>
                              </p:par>
                              <p:par>
                                <p:cTn id="114" presetID="35" presetClass="emph" presetSubtype="0" repeatCount="4000" fill="hold" grpId="1" nodeType="withEffect">
                                  <p:stCondLst>
                                    <p:cond delay="0"/>
                                  </p:stCondLst>
                                  <p:childTnLst>
                                    <p:anim calcmode="discrete" valueType="str">
                                      <p:cBhvr>
                                        <p:cTn id="115" dur="1000" fill="hold"/>
                                        <p:tgtEl>
                                          <p:spTgt spid="143"/>
                                        </p:tgtEl>
                                        <p:attrNameLst>
                                          <p:attrName>style.visibility</p:attrName>
                                        </p:attrNameLst>
                                      </p:cBhvr>
                                      <p:tavLst>
                                        <p:tav tm="0">
                                          <p:val>
                                            <p:strVal val="hidden"/>
                                          </p:val>
                                        </p:tav>
                                        <p:tav tm="50000">
                                          <p:val>
                                            <p:strVal val="visible"/>
                                          </p:val>
                                        </p:tav>
                                      </p:tavLst>
                                    </p:anim>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499"/>
                                          </p:stCondLst>
                                        </p:cTn>
                                        <p:tgtEl>
                                          <p:spTgt spid="26656"/>
                                        </p:tgtEl>
                                        <p:attrNameLst>
                                          <p:attrName>style.visibility</p:attrName>
                                        </p:attrNameLst>
                                      </p:cBhvr>
                                      <p:to>
                                        <p:strVal val="visible"/>
                                      </p:to>
                                    </p:set>
                                  </p:childTnLst>
                                </p:cTn>
                              </p:par>
                            </p:childTnLst>
                          </p:cTn>
                        </p:par>
                        <p:par>
                          <p:cTn id="120" fill="hold">
                            <p:stCondLst>
                              <p:cond delay="500"/>
                            </p:stCondLst>
                            <p:childTnLst>
                              <p:par>
                                <p:cTn id="121" presetID="1" presetClass="entr" presetSubtype="0" fill="hold" nodeType="afterEffect">
                                  <p:stCondLst>
                                    <p:cond delay="0"/>
                                  </p:stCondLst>
                                  <p:childTnLst>
                                    <p:set>
                                      <p:cBhvr>
                                        <p:cTn id="122" dur="1" fill="hold">
                                          <p:stCondLst>
                                            <p:cond delay="499"/>
                                          </p:stCondLst>
                                        </p:cTn>
                                        <p:tgtEl>
                                          <p:spTgt spid="22"/>
                                        </p:tgtEl>
                                        <p:attrNameLst>
                                          <p:attrName>style.visibility</p:attrName>
                                        </p:attrNameLst>
                                      </p:cBhvr>
                                      <p:to>
                                        <p:strVal val="visible"/>
                                      </p:to>
                                    </p:set>
                                  </p:childTnLst>
                                </p:cTn>
                              </p:par>
                            </p:childTnLst>
                          </p:cTn>
                        </p:par>
                        <p:par>
                          <p:cTn id="123" fill="hold">
                            <p:stCondLst>
                              <p:cond delay="1000"/>
                            </p:stCondLst>
                            <p:childTnLst>
                              <p:par>
                                <p:cTn id="124" presetID="1" presetClass="entr" presetSubtype="0" fill="hold" nodeType="afterEffect">
                                  <p:stCondLst>
                                    <p:cond delay="0"/>
                                  </p:stCondLst>
                                  <p:childTnLst>
                                    <p:set>
                                      <p:cBhvr>
                                        <p:cTn id="125" dur="1" fill="hold">
                                          <p:stCondLst>
                                            <p:cond delay="499"/>
                                          </p:stCondLst>
                                        </p:cTn>
                                        <p:tgtEl>
                                          <p:spTgt spid="29"/>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186"/>
                                        </p:tgtEl>
                                        <p:attrNameLst>
                                          <p:attrName>style.visibility</p:attrName>
                                        </p:attrNameLst>
                                      </p:cBhvr>
                                      <p:to>
                                        <p:strVal val="visible"/>
                                      </p:to>
                                    </p:set>
                                    <p:animEffect transition="in" filter="wipe(down)">
                                      <p:cBhvr>
                                        <p:cTn id="130" dur="580">
                                          <p:stCondLst>
                                            <p:cond delay="0"/>
                                          </p:stCondLst>
                                        </p:cTn>
                                        <p:tgtEl>
                                          <p:spTgt spid="186"/>
                                        </p:tgtEl>
                                      </p:cBhvr>
                                    </p:animEffect>
                                    <p:anim calcmode="lin" valueType="num">
                                      <p:cBhvr>
                                        <p:cTn id="131" dur="1822" tmFilter="0,0; 0.14,0.36; 0.43,0.73; 0.71,0.91; 1.0,1.0">
                                          <p:stCondLst>
                                            <p:cond delay="0"/>
                                          </p:stCondLst>
                                        </p:cTn>
                                        <p:tgtEl>
                                          <p:spTgt spid="186"/>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186"/>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186"/>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186"/>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186"/>
                                        </p:tgtEl>
                                        <p:attrNameLst>
                                          <p:attrName>ppt_y</p:attrName>
                                        </p:attrNameLst>
                                      </p:cBhvr>
                                      <p:tavLst>
                                        <p:tav tm="0" fmla="#ppt_y-sin(pi*$)/81">
                                          <p:val>
                                            <p:fltVal val="0"/>
                                          </p:val>
                                        </p:tav>
                                        <p:tav tm="100000">
                                          <p:val>
                                            <p:fltVal val="1"/>
                                          </p:val>
                                        </p:tav>
                                      </p:tavLst>
                                    </p:anim>
                                    <p:animScale>
                                      <p:cBhvr>
                                        <p:cTn id="136" dur="26">
                                          <p:stCondLst>
                                            <p:cond delay="650"/>
                                          </p:stCondLst>
                                        </p:cTn>
                                        <p:tgtEl>
                                          <p:spTgt spid="186"/>
                                        </p:tgtEl>
                                      </p:cBhvr>
                                      <p:to x="100000" y="60000"/>
                                    </p:animScale>
                                    <p:animScale>
                                      <p:cBhvr>
                                        <p:cTn id="137" dur="166" decel="50000">
                                          <p:stCondLst>
                                            <p:cond delay="676"/>
                                          </p:stCondLst>
                                        </p:cTn>
                                        <p:tgtEl>
                                          <p:spTgt spid="186"/>
                                        </p:tgtEl>
                                      </p:cBhvr>
                                      <p:to x="100000" y="100000"/>
                                    </p:animScale>
                                    <p:animScale>
                                      <p:cBhvr>
                                        <p:cTn id="138" dur="26">
                                          <p:stCondLst>
                                            <p:cond delay="1312"/>
                                          </p:stCondLst>
                                        </p:cTn>
                                        <p:tgtEl>
                                          <p:spTgt spid="186"/>
                                        </p:tgtEl>
                                      </p:cBhvr>
                                      <p:to x="100000" y="80000"/>
                                    </p:animScale>
                                    <p:animScale>
                                      <p:cBhvr>
                                        <p:cTn id="139" dur="166" decel="50000">
                                          <p:stCondLst>
                                            <p:cond delay="1338"/>
                                          </p:stCondLst>
                                        </p:cTn>
                                        <p:tgtEl>
                                          <p:spTgt spid="186"/>
                                        </p:tgtEl>
                                      </p:cBhvr>
                                      <p:to x="100000" y="100000"/>
                                    </p:animScale>
                                    <p:animScale>
                                      <p:cBhvr>
                                        <p:cTn id="140" dur="26">
                                          <p:stCondLst>
                                            <p:cond delay="1642"/>
                                          </p:stCondLst>
                                        </p:cTn>
                                        <p:tgtEl>
                                          <p:spTgt spid="186"/>
                                        </p:tgtEl>
                                      </p:cBhvr>
                                      <p:to x="100000" y="90000"/>
                                    </p:animScale>
                                    <p:animScale>
                                      <p:cBhvr>
                                        <p:cTn id="141" dur="166" decel="50000">
                                          <p:stCondLst>
                                            <p:cond delay="1668"/>
                                          </p:stCondLst>
                                        </p:cTn>
                                        <p:tgtEl>
                                          <p:spTgt spid="186"/>
                                        </p:tgtEl>
                                      </p:cBhvr>
                                      <p:to x="100000" y="100000"/>
                                    </p:animScale>
                                    <p:animScale>
                                      <p:cBhvr>
                                        <p:cTn id="142" dur="26">
                                          <p:stCondLst>
                                            <p:cond delay="1808"/>
                                          </p:stCondLst>
                                        </p:cTn>
                                        <p:tgtEl>
                                          <p:spTgt spid="186"/>
                                        </p:tgtEl>
                                      </p:cBhvr>
                                      <p:to x="100000" y="95000"/>
                                    </p:animScale>
                                    <p:animScale>
                                      <p:cBhvr>
                                        <p:cTn id="143" dur="166" decel="50000">
                                          <p:stCondLst>
                                            <p:cond delay="1834"/>
                                          </p:stCondLst>
                                        </p:cTn>
                                        <p:tgtEl>
                                          <p:spTgt spid="186"/>
                                        </p:tgtEl>
                                      </p:cBhvr>
                                      <p:to x="100000" y="100000"/>
                                    </p:animScale>
                                  </p:childTnLst>
                                </p:cTn>
                              </p:par>
                              <p:par>
                                <p:cTn id="144" presetID="35" presetClass="emph" presetSubtype="0" repeatCount="5000" fill="hold" grpId="1" nodeType="withEffect">
                                  <p:stCondLst>
                                    <p:cond delay="0"/>
                                  </p:stCondLst>
                                  <p:childTnLst>
                                    <p:anim calcmode="discrete" valueType="str">
                                      <p:cBhvr>
                                        <p:cTn id="145" dur="1000" fill="hold"/>
                                        <p:tgtEl>
                                          <p:spTgt spid="18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32" grpId="0" autoUpdateAnimBg="0"/>
      <p:bldP spid="143" grpId="0" autoUpdateAnimBg="0"/>
      <p:bldP spid="143" grpId="1"/>
      <p:bldP spid="26668" grpId="0" autoUpdateAnimBg="0"/>
      <p:bldP spid="26663" grpId="0" autoUpdateAnimBg="0"/>
      <p:bldP spid="26661" grpId="0" autoUpdateAnimBg="0"/>
      <p:bldP spid="145" grpId="0" animBg="1" autoUpdateAnimBg="0"/>
      <p:bldP spid="26658" grpId="0" autoUpdateAnimBg="0"/>
      <p:bldP spid="26656" grpId="0" autoUpdateAnimBg="0"/>
      <p:bldP spid="181" grpId="0" autoUpdateAnimBg="0"/>
      <p:bldP spid="181" grpId="1"/>
      <p:bldP spid="177" grpId="0" animBg="1" autoUpdateAnimBg="0"/>
      <p:bldP spid="162" grpId="0" animBg="1" autoUpdateAnimBg="0"/>
      <p:bldP spid="104" grpId="0" autoUpdateAnimBg="0"/>
      <p:bldP spid="104" grpId="1"/>
      <p:bldP spid="105" grpId="0" autoUpdateAnimBg="0"/>
      <p:bldP spid="106" grpId="0" autoUpdateAnimBg="0"/>
      <p:bldP spid="107" grpId="0" autoUpdateAnimBg="0"/>
      <p:bldP spid="82" grpId="0" autoUpdateAnimBg="0"/>
      <p:bldP spid="186"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hu-HU" dirty="0" err="1" smtClean="0"/>
              <a:t>Specrel</a:t>
            </a:r>
            <a:endParaRPr lang="hu-HU" dirty="0"/>
          </a:p>
        </p:txBody>
      </p:sp>
      <p:sp>
        <p:nvSpPr>
          <p:cNvPr id="3" name="Content Placeholder 2"/>
          <p:cNvSpPr>
            <a:spLocks noGrp="1"/>
          </p:cNvSpPr>
          <p:nvPr>
            <p:ph idx="1"/>
          </p:nvPr>
        </p:nvSpPr>
        <p:spPr>
          <a:xfrm>
            <a:off x="312738" y="1471884"/>
            <a:ext cx="8686800" cy="1008062"/>
          </a:xfrm>
        </p:spPr>
        <p:txBody>
          <a:bodyPr/>
          <a:lstStyle/>
          <a:p>
            <a:r>
              <a:rPr lang="en-US" sz="2800" dirty="0" smtClean="0"/>
              <a:t>Thm3</a:t>
            </a:r>
          </a:p>
          <a:p>
            <a:pPr lvl="1"/>
            <a:r>
              <a:rPr lang="en-US" sz="2400" dirty="0" err="1" smtClean="0"/>
              <a:t>SpecRel</a:t>
            </a:r>
            <a:r>
              <a:rPr lang="en-US" sz="2400" dirty="0" smtClean="0"/>
              <a:t> is consistent</a:t>
            </a:r>
          </a:p>
          <a:p>
            <a:pPr>
              <a:buFont typeface="Wingdings 2" pitchFamily="18" charset="2"/>
              <a:buNone/>
            </a:pPr>
            <a:endParaRPr lang="hu-HU" dirty="0" smtClean="0"/>
          </a:p>
        </p:txBody>
      </p:sp>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18</a:t>
            </a:fld>
            <a:endParaRPr/>
          </a:p>
        </p:txBody>
      </p:sp>
      <p:sp>
        <p:nvSpPr>
          <p:cNvPr id="7" name="Content Placeholder 2"/>
          <p:cNvSpPr txBox="1">
            <a:spLocks/>
          </p:cNvSpPr>
          <p:nvPr/>
        </p:nvSpPr>
        <p:spPr bwMode="auto">
          <a:xfrm>
            <a:off x="303010" y="2780726"/>
            <a:ext cx="8686800" cy="982662"/>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2800" dirty="0" smtClean="0">
                <a:solidFill>
                  <a:schemeClr val="tx2"/>
                </a:solidFill>
                <a:latin typeface="Franklin Gothic Book" pitchFamily="34" charset="0"/>
              </a:rPr>
              <a:t>Thm4</a:t>
            </a:r>
            <a:endParaRPr lang="en-US" sz="2800" dirty="0">
              <a:solidFill>
                <a:schemeClr val="tx2"/>
              </a:solidFill>
              <a:latin typeface="Franklin Gothic Book" pitchFamily="34" charset="0"/>
            </a:endParaRPr>
          </a:p>
          <a:p>
            <a:pPr marL="742950" lvl="1" indent="-285750">
              <a:spcBef>
                <a:spcPct val="20000"/>
              </a:spcBef>
              <a:buClr>
                <a:schemeClr val="accent1"/>
              </a:buClr>
              <a:buSzPct val="70000"/>
              <a:buFont typeface="Wingdings 2" pitchFamily="18" charset="2"/>
              <a:buChar char=""/>
            </a:pPr>
            <a:r>
              <a:rPr lang="en-US" sz="2400" dirty="0" smtClean="0">
                <a:solidFill>
                  <a:schemeClr val="tx2"/>
                </a:solidFill>
                <a:latin typeface="Franklin Gothic Book" pitchFamily="34" charset="0"/>
              </a:rPr>
              <a:t>No axioms of </a:t>
            </a:r>
            <a:r>
              <a:rPr lang="en-US" sz="2400" dirty="0" err="1" smtClean="0">
                <a:solidFill>
                  <a:schemeClr val="tx2"/>
                </a:solidFill>
                <a:latin typeface="Franklin Gothic Book" pitchFamily="34" charset="0"/>
              </a:rPr>
              <a:t>SpecRel</a:t>
            </a:r>
            <a:r>
              <a:rPr lang="en-US" sz="2400" dirty="0" smtClean="0">
                <a:solidFill>
                  <a:schemeClr val="tx2"/>
                </a:solidFill>
                <a:latin typeface="Franklin Gothic Book" pitchFamily="34" charset="0"/>
              </a:rPr>
              <a:t> is provable from the rest</a:t>
            </a:r>
          </a:p>
          <a:p>
            <a:pPr marL="342900" indent="-342900">
              <a:spcBef>
                <a:spcPct val="20000"/>
              </a:spcBef>
              <a:buClr>
                <a:schemeClr val="accent1"/>
              </a:buClr>
              <a:buSzPct val="70000"/>
              <a:buFont typeface="Wingdings 2" pitchFamily="18" charset="2"/>
              <a:buNone/>
            </a:pPr>
            <a:endParaRPr lang="hu-HU" sz="3200" dirty="0">
              <a:solidFill>
                <a:schemeClr val="tx2"/>
              </a:solidFill>
              <a:latin typeface="Franklin Gothic Book" pitchFamily="34" charset="0"/>
            </a:endParaRPr>
          </a:p>
        </p:txBody>
      </p:sp>
      <p:sp>
        <p:nvSpPr>
          <p:cNvPr id="9" name="Content Placeholder 2"/>
          <p:cNvSpPr txBox="1">
            <a:spLocks/>
          </p:cNvSpPr>
          <p:nvPr/>
        </p:nvSpPr>
        <p:spPr bwMode="auto">
          <a:xfrm>
            <a:off x="314325" y="4131249"/>
            <a:ext cx="8686800" cy="1851261"/>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2800" dirty="0" smtClean="0">
                <a:solidFill>
                  <a:schemeClr val="tx2"/>
                </a:solidFill>
                <a:latin typeface="Franklin Gothic Book" pitchFamily="34" charset="0"/>
              </a:rPr>
              <a:t>Thm5</a:t>
            </a:r>
            <a:endParaRPr lang="en-US" sz="2800" dirty="0">
              <a:solidFill>
                <a:schemeClr val="tx2"/>
              </a:solidFill>
              <a:latin typeface="Franklin Gothic Book" pitchFamily="34" charset="0"/>
            </a:endParaRPr>
          </a:p>
          <a:p>
            <a:pPr marL="742950" lvl="1" indent="-285750">
              <a:spcBef>
                <a:spcPct val="20000"/>
              </a:spcBef>
              <a:buClr>
                <a:schemeClr val="accent1"/>
              </a:buClr>
              <a:buSzPct val="70000"/>
              <a:buFont typeface="Wingdings 2" pitchFamily="18" charset="2"/>
              <a:buChar char=""/>
            </a:pPr>
            <a:r>
              <a:rPr lang="en-US" sz="2400" dirty="0" err="1" smtClean="0">
                <a:solidFill>
                  <a:schemeClr val="tx2"/>
                </a:solidFill>
                <a:latin typeface="Franklin Gothic Book" pitchFamily="34" charset="0"/>
              </a:rPr>
              <a:t>SpecRel</a:t>
            </a:r>
            <a:r>
              <a:rPr lang="en-US" sz="2400" dirty="0" smtClean="0">
                <a:solidFill>
                  <a:schemeClr val="tx2"/>
                </a:solidFill>
                <a:latin typeface="Franklin Gothic Book" pitchFamily="34" charset="0"/>
              </a:rPr>
              <a:t> </a:t>
            </a:r>
            <a:r>
              <a:rPr lang="en-US" sz="2400" dirty="0">
                <a:solidFill>
                  <a:schemeClr val="tx2"/>
                </a:solidFill>
                <a:latin typeface="Franklin Gothic Book" pitchFamily="34" charset="0"/>
              </a:rPr>
              <a:t>is complete with </a:t>
            </a:r>
            <a:r>
              <a:rPr lang="en-US" sz="2400" dirty="0" smtClean="0">
                <a:solidFill>
                  <a:schemeClr val="tx2"/>
                </a:solidFill>
                <a:latin typeface="Franklin Gothic Book" pitchFamily="34" charset="0"/>
              </a:rPr>
              <a:t>respect to </a:t>
            </a:r>
            <a:r>
              <a:rPr lang="en-US" sz="2400" dirty="0" err="1" smtClean="0">
                <a:solidFill>
                  <a:schemeClr val="tx2"/>
                </a:solidFill>
                <a:latin typeface="Franklin Gothic Book" pitchFamily="34" charset="0"/>
              </a:rPr>
              <a:t>Minkowski</a:t>
            </a:r>
            <a:r>
              <a:rPr lang="en-US" sz="2400" dirty="0" smtClean="0">
                <a:solidFill>
                  <a:schemeClr val="tx2"/>
                </a:solidFill>
                <a:latin typeface="Franklin Gothic Book" pitchFamily="34" charset="0"/>
              </a:rPr>
              <a:t> </a:t>
            </a:r>
            <a:r>
              <a:rPr lang="en-US" sz="2400" dirty="0">
                <a:solidFill>
                  <a:schemeClr val="tx2"/>
                </a:solidFill>
                <a:latin typeface="Franklin Gothic Book" pitchFamily="34" charset="0"/>
              </a:rPr>
              <a:t>geometries </a:t>
            </a:r>
            <a:endParaRPr lang="en-US" sz="2400" dirty="0" smtClean="0">
              <a:solidFill>
                <a:schemeClr val="tx2"/>
              </a:solidFill>
              <a:latin typeface="Franklin Gothic Book" pitchFamily="34" charset="0"/>
            </a:endParaRPr>
          </a:p>
          <a:p>
            <a:pPr marL="742950" lvl="1" indent="-285750">
              <a:spcBef>
                <a:spcPct val="20000"/>
              </a:spcBef>
              <a:buClr>
                <a:schemeClr val="accent1"/>
              </a:buClr>
              <a:buSzPct val="70000"/>
            </a:pPr>
            <a:r>
              <a:rPr lang="en-US" sz="2400" dirty="0" smtClean="0">
                <a:solidFill>
                  <a:schemeClr val="tx2"/>
                </a:solidFill>
                <a:latin typeface="Franklin Gothic Book" pitchFamily="34" charset="0"/>
              </a:rPr>
              <a:t>	(e.g. </a:t>
            </a:r>
            <a:r>
              <a:rPr lang="en-US" sz="2400" dirty="0">
                <a:solidFill>
                  <a:schemeClr val="tx2"/>
                </a:solidFill>
                <a:latin typeface="Franklin Gothic Book" pitchFamily="34" charset="0"/>
              </a:rPr>
              <a:t>implies all the basic paradigmatic effects of </a:t>
            </a:r>
            <a:r>
              <a:rPr lang="en-US" sz="2400" dirty="0" smtClean="0">
                <a:solidFill>
                  <a:schemeClr val="tx2"/>
                </a:solidFill>
                <a:latin typeface="Franklin Gothic Book" pitchFamily="34" charset="0"/>
              </a:rPr>
              <a:t>Special Relativity - even quantitatively!)</a:t>
            </a:r>
            <a:endParaRPr lang="en-US" sz="2400" dirty="0">
              <a:solidFill>
                <a:schemeClr val="tx2"/>
              </a:solidFill>
              <a:latin typeface="Franklin Gothic Book" pitchFamily="34" charset="0"/>
            </a:endParaRPr>
          </a:p>
          <a:p>
            <a:pPr marL="342900" indent="-342900">
              <a:spcBef>
                <a:spcPct val="20000"/>
              </a:spcBef>
              <a:buClr>
                <a:schemeClr val="accent1"/>
              </a:buClr>
              <a:buSzPct val="70000"/>
              <a:buFont typeface="Wingdings 2" pitchFamily="18" charset="2"/>
              <a:buNone/>
            </a:pPr>
            <a:endParaRPr lang="hu-HU" sz="3200" dirty="0">
              <a:solidFill>
                <a:schemeClr val="tx2"/>
              </a:solidFill>
              <a:latin typeface="Franklin Gothic Book" pitchFamily="34" charset="0"/>
            </a:endParaRPr>
          </a:p>
        </p:txBody>
      </p:sp>
      <p:sp>
        <p:nvSpPr>
          <p:cNvPr id="839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83971" name="Rectangle 3"/>
          <p:cNvSpPr>
            <a:spLocks noChangeArrowheads="1"/>
          </p:cNvSpPr>
          <p:nvPr/>
        </p:nvSpPr>
        <p:spPr bwMode="auto">
          <a:xfrm>
            <a:off x="-53975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Date Placeholder 2"/>
          <p:cNvSpPr>
            <a:spLocks noGrp="1"/>
          </p:cNvSpPr>
          <p:nvPr>
            <p:ph type="dt" sz="quarter" idx="10"/>
          </p:nvPr>
        </p:nvSpPr>
        <p:spPr>
          <a:xfrm>
            <a:off x="3800475" y="6429375"/>
            <a:ext cx="4048125" cy="288925"/>
          </a:xfrm>
        </p:spPr>
        <p:txBody>
          <a:bodyPr/>
          <a:lstStyle/>
          <a:p>
            <a:pPr>
              <a:defRPr/>
            </a:pPr>
            <a:r>
              <a:rPr lang="hu-HU" dirty="0" err="1" smtClean="0"/>
              <a:t>Logic</a:t>
            </a:r>
            <a:r>
              <a:rPr lang="hu-HU" dirty="0" smtClean="0"/>
              <a:t> </a:t>
            </a:r>
            <a:r>
              <a:rPr lang="hu-HU" dirty="0" err="1" smtClean="0"/>
              <a:t>Colloquium</a:t>
            </a:r>
            <a:r>
              <a:rPr lang="hu-HU" dirty="0" smtClean="0"/>
              <a:t>, </a:t>
            </a:r>
            <a:r>
              <a:rPr lang="hu-HU" dirty="0" err="1" smtClean="0"/>
              <a:t>Sofia</a:t>
            </a:r>
            <a:r>
              <a:rPr lang="hu-HU" dirty="0" smtClean="0"/>
              <a:t>, </a:t>
            </a:r>
            <a:r>
              <a:rPr lang="hu-HU" dirty="0" err="1" smtClean="0"/>
              <a:t>July</a:t>
            </a:r>
            <a:r>
              <a:rPr lang="hu-HU" dirty="0" smtClean="0"/>
              <a:t> 31 – August 6 2009.</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hu-HU" dirty="0" err="1" smtClean="0"/>
              <a:t>Specrel</a:t>
            </a:r>
            <a:endParaRPr lang="hu-HU" dirty="0"/>
          </a:p>
        </p:txBody>
      </p:sp>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19</a:t>
            </a:fld>
            <a:endParaRPr/>
          </a:p>
        </p:txBody>
      </p:sp>
      <p:sp>
        <p:nvSpPr>
          <p:cNvPr id="839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83971" name="Rectangle 3"/>
          <p:cNvSpPr>
            <a:spLocks noChangeArrowheads="1"/>
          </p:cNvSpPr>
          <p:nvPr/>
        </p:nvSpPr>
        <p:spPr bwMode="auto">
          <a:xfrm>
            <a:off x="-53975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Content Placeholder 2"/>
          <p:cNvSpPr txBox="1">
            <a:spLocks/>
          </p:cNvSpPr>
          <p:nvPr/>
        </p:nvSpPr>
        <p:spPr bwMode="auto">
          <a:xfrm>
            <a:off x="304597" y="1418045"/>
            <a:ext cx="8686800" cy="1344612"/>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2800" dirty="0" smtClean="0">
                <a:solidFill>
                  <a:schemeClr val="tx2"/>
                </a:solidFill>
                <a:latin typeface="Franklin Gothic Book" pitchFamily="34" charset="0"/>
              </a:rPr>
              <a:t>Thm6</a:t>
            </a:r>
            <a:endParaRPr lang="en-US" sz="2800" dirty="0">
              <a:solidFill>
                <a:schemeClr val="tx2"/>
              </a:solidFill>
              <a:latin typeface="Franklin Gothic Book" pitchFamily="34" charset="0"/>
            </a:endParaRPr>
          </a:p>
          <a:p>
            <a:pPr marL="742950" lvl="1" indent="-285750">
              <a:spcBef>
                <a:spcPct val="20000"/>
              </a:spcBef>
              <a:buClr>
                <a:schemeClr val="accent1"/>
              </a:buClr>
              <a:buSzPct val="70000"/>
              <a:buFont typeface="Wingdings 2" pitchFamily="18" charset="2"/>
              <a:buChar char=""/>
            </a:pPr>
            <a:r>
              <a:rPr lang="en-US" sz="2400" dirty="0" err="1" smtClean="0">
                <a:solidFill>
                  <a:schemeClr val="tx2"/>
                </a:solidFill>
                <a:latin typeface="Franklin Gothic Book" pitchFamily="34" charset="0"/>
              </a:rPr>
              <a:t>SpecRel</a:t>
            </a:r>
            <a:r>
              <a:rPr lang="en-US" sz="2400" dirty="0" smtClean="0">
                <a:solidFill>
                  <a:schemeClr val="tx2"/>
                </a:solidFill>
                <a:latin typeface="Franklin Gothic Book" pitchFamily="34" charset="0"/>
              </a:rPr>
              <a:t> </a:t>
            </a:r>
            <a:r>
              <a:rPr lang="hu-HU" sz="2400" dirty="0" smtClean="0">
                <a:solidFill>
                  <a:schemeClr val="tx2"/>
                </a:solidFill>
                <a:latin typeface="Franklin Gothic Book" pitchFamily="34" charset="0"/>
              </a:rPr>
              <a:t>generates an undecidable theory. Moreover, it enjoys both of Gödel’s incompleteness properties</a:t>
            </a:r>
            <a:endParaRPr lang="en-US" sz="2400" dirty="0">
              <a:solidFill>
                <a:schemeClr val="tx2"/>
              </a:solidFill>
              <a:latin typeface="Franklin Gothic Book" pitchFamily="34" charset="0"/>
            </a:endParaRPr>
          </a:p>
          <a:p>
            <a:pPr marL="342900" indent="-342900">
              <a:spcBef>
                <a:spcPct val="20000"/>
              </a:spcBef>
              <a:buClr>
                <a:schemeClr val="accent1"/>
              </a:buClr>
              <a:buSzPct val="70000"/>
              <a:buFont typeface="Wingdings 2" pitchFamily="18" charset="2"/>
              <a:buNone/>
            </a:pPr>
            <a:endParaRPr lang="hu-HU" sz="3200" dirty="0">
              <a:solidFill>
                <a:schemeClr val="tx2"/>
              </a:solidFill>
              <a:latin typeface="Franklin Gothic Book" pitchFamily="34" charset="0"/>
            </a:endParaRPr>
          </a:p>
        </p:txBody>
      </p:sp>
      <p:sp>
        <p:nvSpPr>
          <p:cNvPr id="14" name="Content Placeholder 2"/>
          <p:cNvSpPr txBox="1">
            <a:spLocks/>
          </p:cNvSpPr>
          <p:nvPr/>
        </p:nvSpPr>
        <p:spPr bwMode="auto">
          <a:xfrm>
            <a:off x="291626" y="3185234"/>
            <a:ext cx="8686800" cy="1736961"/>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2800" dirty="0" smtClean="0">
                <a:solidFill>
                  <a:schemeClr val="tx2"/>
                </a:solidFill>
                <a:latin typeface="Franklin Gothic Book" pitchFamily="34" charset="0"/>
              </a:rPr>
              <a:t>Thm7</a:t>
            </a:r>
            <a:endParaRPr lang="en-US" sz="2800" dirty="0">
              <a:solidFill>
                <a:schemeClr val="tx2"/>
              </a:solidFill>
              <a:latin typeface="Franklin Gothic Book" pitchFamily="34" charset="0"/>
            </a:endParaRPr>
          </a:p>
          <a:p>
            <a:pPr marL="742950" lvl="1" indent="-285750">
              <a:spcBef>
                <a:spcPct val="20000"/>
              </a:spcBef>
              <a:buClr>
                <a:schemeClr val="accent1"/>
              </a:buClr>
              <a:buSzPct val="70000"/>
              <a:buFont typeface="Wingdings 2" pitchFamily="18" charset="2"/>
              <a:buChar char=""/>
            </a:pPr>
            <a:r>
              <a:rPr lang="en-US" sz="2400" dirty="0" err="1" smtClean="0">
                <a:solidFill>
                  <a:schemeClr val="tx2"/>
                </a:solidFill>
                <a:latin typeface="Franklin Gothic Book" pitchFamily="34" charset="0"/>
              </a:rPr>
              <a:t>SpecRel</a:t>
            </a:r>
            <a:r>
              <a:rPr lang="en-US" sz="2400" dirty="0" smtClean="0">
                <a:solidFill>
                  <a:schemeClr val="tx2"/>
                </a:solidFill>
                <a:latin typeface="Franklin Gothic Book" pitchFamily="34" charset="0"/>
              </a:rPr>
              <a:t> has a decidable extension, and it also has a hereditarily </a:t>
            </a:r>
            <a:r>
              <a:rPr lang="en-US" sz="2400" dirty="0" err="1" smtClean="0">
                <a:solidFill>
                  <a:schemeClr val="tx2"/>
                </a:solidFill>
                <a:latin typeface="Franklin Gothic Book" pitchFamily="34" charset="0"/>
              </a:rPr>
              <a:t>undecidable</a:t>
            </a:r>
            <a:r>
              <a:rPr lang="en-US" sz="2400" dirty="0" smtClean="0">
                <a:solidFill>
                  <a:schemeClr val="tx2"/>
                </a:solidFill>
                <a:latin typeface="Franklin Gothic Book" pitchFamily="34" charset="0"/>
              </a:rPr>
              <a:t> extension. Both extensions are physically natural.</a:t>
            </a:r>
            <a:endParaRPr lang="en-US" sz="2400" dirty="0">
              <a:solidFill>
                <a:schemeClr val="tx2"/>
              </a:solidFill>
              <a:latin typeface="Franklin Gothic Book" pitchFamily="34" charset="0"/>
            </a:endParaRPr>
          </a:p>
          <a:p>
            <a:pPr marL="342900" indent="-342900">
              <a:spcBef>
                <a:spcPct val="20000"/>
              </a:spcBef>
              <a:buClr>
                <a:schemeClr val="accent1"/>
              </a:buClr>
              <a:buSzPct val="70000"/>
              <a:buFont typeface="Wingdings 2" pitchFamily="18" charset="2"/>
              <a:buNone/>
            </a:pPr>
            <a:endParaRPr lang="hu-HU" sz="3200" dirty="0">
              <a:solidFill>
                <a:schemeClr val="tx2"/>
              </a:solidFill>
              <a:latin typeface="Franklin Gothic Boo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additive="base">
                                        <p:cTn id="1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 calcmode="lin" valueType="num">
                                      <p:cBhvr additive="base">
                                        <p:cTn id="21"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hu-HU" dirty="0" smtClean="0"/>
              <a:t>Welcome</a:t>
            </a:r>
            <a:endParaRPr lang="hu-HU" dirty="0"/>
          </a:p>
        </p:txBody>
      </p:sp>
      <p:sp>
        <p:nvSpPr>
          <p:cNvPr id="3" name="Content Placeholder 2"/>
          <p:cNvSpPr>
            <a:spLocks noGrp="1"/>
          </p:cNvSpPr>
          <p:nvPr>
            <p:ph idx="1"/>
          </p:nvPr>
        </p:nvSpPr>
        <p:spPr/>
        <p:txBody>
          <a:bodyPr/>
          <a:lstStyle/>
          <a:p>
            <a:pPr>
              <a:buNone/>
            </a:pPr>
            <a:endParaRPr lang="en-US" dirty="0" smtClean="0"/>
          </a:p>
          <a:p>
            <a:r>
              <a:rPr lang="en-US" dirty="0" smtClean="0"/>
              <a:t>Our Research Group:</a:t>
            </a:r>
          </a:p>
          <a:p>
            <a:pPr lvl="1">
              <a:buNone/>
            </a:pPr>
            <a:r>
              <a:rPr lang="en-US" dirty="0" smtClean="0"/>
              <a:t>   H. </a:t>
            </a:r>
            <a:r>
              <a:rPr lang="en-US" dirty="0" err="1" smtClean="0"/>
              <a:t>Andréka</a:t>
            </a:r>
            <a:r>
              <a:rPr lang="en-US" dirty="0" smtClean="0"/>
              <a:t>, </a:t>
            </a:r>
            <a:r>
              <a:rPr lang="hu-HU" dirty="0" smtClean="0"/>
              <a:t> </a:t>
            </a:r>
            <a:r>
              <a:rPr lang="en-US" dirty="0" smtClean="0"/>
              <a:t>J. X. </a:t>
            </a:r>
            <a:r>
              <a:rPr lang="en-US" dirty="0" err="1" smtClean="0"/>
              <a:t>Madarász</a:t>
            </a:r>
            <a:r>
              <a:rPr lang="en-US" dirty="0" smtClean="0"/>
              <a:t>, </a:t>
            </a:r>
            <a:r>
              <a:rPr lang="hu-HU" dirty="0" smtClean="0"/>
              <a:t> </a:t>
            </a:r>
            <a:r>
              <a:rPr lang="en-US" dirty="0" smtClean="0"/>
              <a:t>I. &amp; P. Németi, </a:t>
            </a:r>
            <a:endParaRPr lang="hu-HU" dirty="0" smtClean="0"/>
          </a:p>
          <a:p>
            <a:pPr lvl="1">
              <a:buNone/>
            </a:pPr>
            <a:r>
              <a:rPr lang="hu-HU" dirty="0" smtClean="0"/>
              <a:t>   </a:t>
            </a:r>
            <a:r>
              <a:rPr lang="en-US" dirty="0" smtClean="0"/>
              <a:t>G. </a:t>
            </a:r>
            <a:r>
              <a:rPr lang="en-US" dirty="0" err="1" smtClean="0"/>
              <a:t>Székely</a:t>
            </a:r>
            <a:r>
              <a:rPr lang="en-US" dirty="0" smtClean="0"/>
              <a:t>, </a:t>
            </a:r>
            <a:r>
              <a:rPr lang="hu-HU" dirty="0" smtClean="0"/>
              <a:t>  </a:t>
            </a:r>
            <a:r>
              <a:rPr lang="en-US" dirty="0" smtClean="0"/>
              <a:t>R. Tordai. </a:t>
            </a:r>
          </a:p>
          <a:p>
            <a:pPr lvl="1">
              <a:buNone/>
            </a:pPr>
            <a:r>
              <a:rPr lang="en-US" sz="3200" dirty="0" smtClean="0"/>
              <a:t>Cooperation with:</a:t>
            </a:r>
          </a:p>
          <a:p>
            <a:pPr lvl="1">
              <a:buNone/>
            </a:pPr>
            <a:r>
              <a:rPr lang="en-US" dirty="0" smtClean="0"/>
              <a:t>    L. E. </a:t>
            </a:r>
            <a:r>
              <a:rPr lang="en-US" dirty="0" err="1" smtClean="0"/>
              <a:t>Szabó</a:t>
            </a:r>
            <a:r>
              <a:rPr lang="en-US" dirty="0" smtClean="0"/>
              <a:t>, M. </a:t>
            </a:r>
            <a:r>
              <a:rPr lang="en-US" dirty="0" err="1" smtClean="0"/>
              <a:t>Rédei</a:t>
            </a:r>
            <a:r>
              <a:rPr lang="en-US" dirty="0" smtClean="0"/>
              <a:t>.</a:t>
            </a:r>
          </a:p>
        </p:txBody>
      </p:sp>
      <p:sp>
        <p:nvSpPr>
          <p:cNvPr id="14340" name="Date Placeholder 10"/>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a:defRPr/>
            </a:pPr>
            <a:endParaRPr lang="hu-HU" dirty="0"/>
          </a:p>
        </p:txBody>
      </p:sp>
      <p:sp>
        <p:nvSpPr>
          <p:cNvPr id="14341" name="Footer Placeholder 27"/>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dirty="0" smtClean="0">
                <a:solidFill>
                  <a:srgbClr val="D38E27"/>
                </a:solidFill>
              </a:rPr>
              <a:t>Relativity Theory and Logic </a:t>
            </a:r>
            <a:endParaRPr lang="hu-HU">
              <a:solidFill>
                <a:srgbClr val="D38E27"/>
              </a:solidFill>
            </a:endParaRPr>
          </a:p>
        </p:txBody>
      </p:sp>
      <p:sp>
        <p:nvSpPr>
          <p:cNvPr id="14342"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a:solidFill>
                  <a:srgbClr val="D38E27"/>
                </a:solidFill>
              </a:rPr>
              <a:t>Page: </a:t>
            </a:r>
            <a:fld id="{23A9A38C-16AE-46B4-8B38-9B1D4BB7AF57}" type="slidenum">
              <a:rPr>
                <a:solidFill>
                  <a:srgbClr val="D38E27"/>
                </a:solidFill>
              </a:rPr>
              <a:pPr fontAlgn="base">
                <a:spcBef>
                  <a:spcPct val="0"/>
                </a:spcBef>
                <a:spcAft>
                  <a:spcPct val="0"/>
                </a:spcAft>
              </a:pPr>
              <a:t>2</a:t>
            </a:fld>
            <a:endParaRPr>
              <a:solidFill>
                <a:srgbClr val="D38E27"/>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30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300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300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err="1" smtClean="0"/>
              <a:t>Relativ</a:t>
            </a:r>
            <a:r>
              <a:rPr lang="hu-HU" dirty="0" smtClean="0"/>
              <a:t>istic </a:t>
            </a:r>
            <a:r>
              <a:rPr lang="en-US" dirty="0" smtClean="0"/>
              <a:t>effects</a:t>
            </a:r>
            <a:endParaRPr lang="hu-HU" dirty="0"/>
          </a:p>
        </p:txBody>
      </p:sp>
      <p:sp>
        <p:nvSpPr>
          <p:cNvPr id="6" name="Footer Placeholder 5"/>
          <p:cNvSpPr>
            <a:spLocks noGrp="1"/>
          </p:cNvSpPr>
          <p:nvPr>
            <p:ph type="ftr" sz="quarter" idx="11"/>
          </p:nvPr>
        </p:nvSpPr>
        <p:spPr/>
        <p:txBody>
          <a:bodyPr/>
          <a:lstStyle/>
          <a:p>
            <a:pPr>
              <a:defRPr/>
            </a:pPr>
            <a:r>
              <a:rPr lang="en-US" dirty="0" smtClean="0"/>
              <a:t>Relativity Theory and Logic </a:t>
            </a:r>
            <a:endParaRPr lang="hu-HU" dirty="0"/>
          </a:p>
        </p:txBody>
      </p:sp>
      <p:sp>
        <p:nvSpPr>
          <p:cNvPr id="7" name="Slide Number Placeholder 6"/>
          <p:cNvSpPr>
            <a:spLocks noGrp="1"/>
          </p:cNvSpPr>
          <p:nvPr>
            <p:ph type="sldNum" sz="quarter" idx="12"/>
          </p:nvPr>
        </p:nvSpPr>
        <p:spPr/>
        <p:txBody>
          <a:bodyPr/>
          <a:lstStyle/>
          <a:p>
            <a:pPr>
              <a:defRPr/>
            </a:pPr>
            <a:r>
              <a:rPr/>
              <a:t>Page: </a:t>
            </a:r>
            <a:fld id="{8DC9A363-2802-44B1-A71A-6CC289646882}" type="slidenum">
              <a:rPr/>
              <a:pPr>
                <a:defRPr/>
              </a:pPr>
              <a:t>20</a:t>
            </a:fld>
            <a:endParaRPr/>
          </a:p>
        </p:txBody>
      </p:sp>
      <p:sp>
        <p:nvSpPr>
          <p:cNvPr id="8" name="Text Placeholder 3"/>
          <p:cNvSpPr txBox="1">
            <a:spLocks/>
          </p:cNvSpPr>
          <p:nvPr/>
        </p:nvSpPr>
        <p:spPr bwMode="auto">
          <a:xfrm>
            <a:off x="114300" y="5189539"/>
            <a:ext cx="6343650" cy="658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accent1"/>
              </a:buClr>
              <a:buSzPct val="70000"/>
              <a:buFont typeface="Wingdings 2" pitchFamily="18" charset="2"/>
              <a:buChar char=""/>
            </a:pPr>
            <a:r>
              <a:rPr lang="en-US" sz="2400" dirty="0" smtClean="0"/>
              <a:t>Moving clocks get out of synchronism.</a:t>
            </a:r>
            <a:endParaRPr kumimoji="0" lang="hu-HU" sz="240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9" name="Rectangle 8"/>
          <p:cNvSpPr/>
          <p:nvPr/>
        </p:nvSpPr>
        <p:spPr>
          <a:xfrm>
            <a:off x="493705" y="1405806"/>
            <a:ext cx="1055097" cy="523220"/>
          </a:xfrm>
          <a:prstGeom prst="rect">
            <a:avLst/>
          </a:prstGeom>
        </p:spPr>
        <p:txBody>
          <a:bodyPr wrap="none">
            <a:spAutoFit/>
          </a:bodyPr>
          <a:lstStyle/>
          <a:p>
            <a:r>
              <a:rPr lang="en-US" sz="2800" b="1" dirty="0" smtClean="0">
                <a:solidFill>
                  <a:schemeClr val="tx2"/>
                </a:solidFill>
                <a:latin typeface="Franklin Gothic Book" pitchFamily="34" charset="0"/>
              </a:rPr>
              <a:t>Thm8</a:t>
            </a:r>
            <a:endParaRPr lang="hu-HU" sz="2800" b="1" dirty="0"/>
          </a:p>
        </p:txBody>
      </p:sp>
      <p:grpSp>
        <p:nvGrpSpPr>
          <p:cNvPr id="18" name="Group 17"/>
          <p:cNvGrpSpPr/>
          <p:nvPr/>
        </p:nvGrpSpPr>
        <p:grpSpPr>
          <a:xfrm>
            <a:off x="2427545" y="1590976"/>
            <a:ext cx="6194957" cy="3183346"/>
            <a:chOff x="1775925" y="1864236"/>
            <a:chExt cx="6194957" cy="3183346"/>
          </a:xfrm>
        </p:grpSpPr>
        <p:pic>
          <p:nvPicPr>
            <p:cNvPr id="15" name="Picture 14" descr="aloora3.gif"/>
            <p:cNvPicPr>
              <a:picLocks noChangeAspect="1"/>
            </p:cNvPicPr>
            <p:nvPr/>
          </p:nvPicPr>
          <p:blipFill>
            <a:blip r:embed="rId3" cstate="print"/>
            <a:stretch>
              <a:fillRect/>
            </a:stretch>
          </p:blipFill>
          <p:spPr>
            <a:xfrm>
              <a:off x="1775925" y="4290514"/>
              <a:ext cx="709771" cy="709771"/>
            </a:xfrm>
            <a:prstGeom prst="rect">
              <a:avLst/>
            </a:prstGeom>
          </p:spPr>
        </p:pic>
        <p:pic>
          <p:nvPicPr>
            <p:cNvPr id="16" name="Picture 15" descr="aloora3.gif"/>
            <p:cNvPicPr>
              <a:picLocks noChangeAspect="1"/>
            </p:cNvPicPr>
            <p:nvPr/>
          </p:nvPicPr>
          <p:blipFill>
            <a:blip r:embed="rId4" cstate="print"/>
            <a:stretch>
              <a:fillRect/>
            </a:stretch>
          </p:blipFill>
          <p:spPr>
            <a:xfrm>
              <a:off x="5985268" y="4337811"/>
              <a:ext cx="709771" cy="709771"/>
            </a:xfrm>
            <a:prstGeom prst="rect">
              <a:avLst/>
            </a:prstGeom>
          </p:spPr>
        </p:pic>
        <p:pic>
          <p:nvPicPr>
            <p:cNvPr id="11" name="Picture 10" descr="kisshuttle1.png"/>
            <p:cNvPicPr>
              <a:picLocks noChangeAspect="1"/>
            </p:cNvPicPr>
            <p:nvPr/>
          </p:nvPicPr>
          <p:blipFill>
            <a:blip r:embed="rId5" cstate="print"/>
            <a:stretch>
              <a:fillRect/>
            </a:stretch>
          </p:blipFill>
          <p:spPr>
            <a:xfrm>
              <a:off x="1781458" y="1864236"/>
              <a:ext cx="6189424" cy="2718274"/>
            </a:xfrm>
            <a:prstGeom prst="rect">
              <a:avLst/>
            </a:prstGeom>
            <a:noFill/>
            <a:ln>
              <a:noFill/>
            </a:ln>
          </p:spPr>
        </p:pic>
        <p:pic>
          <p:nvPicPr>
            <p:cNvPr id="14" name="Picture 13" descr="aloora3.gif"/>
            <p:cNvPicPr>
              <a:picLocks noChangeAspect="1"/>
            </p:cNvPicPr>
            <p:nvPr/>
          </p:nvPicPr>
          <p:blipFill>
            <a:blip r:embed="rId3" cstate="print"/>
            <a:stretch>
              <a:fillRect/>
            </a:stretch>
          </p:blipFill>
          <p:spPr>
            <a:xfrm>
              <a:off x="2411848" y="4243127"/>
              <a:ext cx="709771" cy="709771"/>
            </a:xfrm>
            <a:prstGeom prst="rect">
              <a:avLst/>
            </a:prstGeom>
          </p:spPr>
        </p:pic>
        <p:pic>
          <p:nvPicPr>
            <p:cNvPr id="17" name="Picture 16" descr="aloora3.gif"/>
            <p:cNvPicPr>
              <a:picLocks noChangeAspect="1"/>
            </p:cNvPicPr>
            <p:nvPr/>
          </p:nvPicPr>
          <p:blipFill>
            <a:blip r:embed="rId4" cstate="print"/>
            <a:stretch>
              <a:fillRect/>
            </a:stretch>
          </p:blipFill>
          <p:spPr>
            <a:xfrm>
              <a:off x="6621191" y="4290424"/>
              <a:ext cx="709771" cy="709771"/>
            </a:xfrm>
            <a:prstGeom prst="rect">
              <a:avLst/>
            </a:prstGeom>
          </p:spPr>
        </p:pic>
      </p:grpSp>
      <p:grpSp>
        <p:nvGrpSpPr>
          <p:cNvPr id="22" name="Group 21"/>
          <p:cNvGrpSpPr/>
          <p:nvPr/>
        </p:nvGrpSpPr>
        <p:grpSpPr>
          <a:xfrm>
            <a:off x="7170652" y="1912877"/>
            <a:ext cx="848718" cy="369332"/>
            <a:chOff x="6434952" y="1460947"/>
            <a:chExt cx="848718" cy="369332"/>
          </a:xfrm>
        </p:grpSpPr>
        <p:cxnSp>
          <p:nvCxnSpPr>
            <p:cNvPr id="19" name="Egyenes összekötő nyíllal 97"/>
            <p:cNvCxnSpPr/>
            <p:nvPr/>
          </p:nvCxnSpPr>
          <p:spPr>
            <a:xfrm>
              <a:off x="6434952" y="1818102"/>
              <a:ext cx="848718" cy="191"/>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74374" y="1460947"/>
              <a:ext cx="723275" cy="369332"/>
            </a:xfrm>
            <a:prstGeom prst="rect">
              <a:avLst/>
            </a:prstGeom>
            <a:noFill/>
          </p:spPr>
          <p:txBody>
            <a:bodyPr wrap="none" rtlCol="0">
              <a:spAutoFit/>
            </a:bodyPr>
            <a:lstStyle/>
            <a:p>
              <a:r>
                <a:rPr lang="hu-HU" dirty="0" smtClean="0"/>
                <a:t>v</a:t>
              </a:r>
              <a:r>
                <a:rPr lang="hu-HU" baseline="-25000" dirty="0" smtClean="0"/>
                <a:t>k</a:t>
              </a:r>
              <a:r>
                <a:rPr lang="hu-HU" dirty="0" smtClean="0"/>
                <a:t>(m)</a:t>
              </a:r>
              <a:endParaRPr lang="hu-HU" dirty="0"/>
            </a:p>
          </p:txBody>
        </p:sp>
      </p:grpSp>
      <p:sp>
        <p:nvSpPr>
          <p:cNvPr id="21" name="Date Placeholder 10"/>
          <p:cNvSpPr>
            <a:spLocks noGrp="1"/>
          </p:cNvSpPr>
          <p:nvPr>
            <p:ph type="dt" sz="half" idx="10"/>
          </p:nvPr>
        </p:nvSpPr>
        <p:spPr bwMode="auto">
          <a:noFill/>
          <a:ln>
            <a:miter lim="800000"/>
            <a:headEnd/>
            <a:tailEnd/>
          </a:ln>
        </p:spPr>
        <p:txBody>
          <a:bodyPr wrap="square" lIns="91440" tIns="45720" rIns="91440" bIns="45720" numCol="1" anchor="t" anchorCtr="0" compatLnSpc="1">
            <a:prstTxWarp prst="textNoShape">
              <a:avLst/>
            </a:prstTxWarp>
          </a:bodyPr>
          <a:lstStyle/>
          <a:p>
            <a:pPr>
              <a:defRPr/>
            </a:pPr>
            <a:r>
              <a:rPr lang="hu-HU" dirty="0" err="1" smtClean="0"/>
              <a:t>Logic</a:t>
            </a:r>
            <a:r>
              <a:rPr lang="hu-HU" dirty="0" smtClean="0"/>
              <a:t> </a:t>
            </a:r>
            <a:r>
              <a:rPr lang="hu-HU" dirty="0" err="1" smtClean="0"/>
              <a:t>Colloquium</a:t>
            </a:r>
            <a:r>
              <a:rPr lang="hu-HU" dirty="0" smtClean="0"/>
              <a:t>, </a:t>
            </a:r>
            <a:r>
              <a:rPr lang="hu-HU" dirty="0" err="1" smtClean="0"/>
              <a:t>Sofia</a:t>
            </a:r>
            <a:r>
              <a:rPr lang="hu-HU" dirty="0" smtClean="0"/>
              <a:t>, </a:t>
            </a:r>
            <a:r>
              <a:rPr lang="hu-HU" dirty="0" err="1" smtClean="0"/>
              <a:t>July</a:t>
            </a:r>
            <a:r>
              <a:rPr lang="hu-HU" dirty="0" smtClean="0"/>
              <a:t> 31 – August 6 2009</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0" fill="hold"/>
                                        <p:tgtEl>
                                          <p:spTgt spid="18"/>
                                        </p:tgtEl>
                                        <p:attrNameLst>
                                          <p:attrName>ppt_x</p:attrName>
                                        </p:attrNameLst>
                                      </p:cBhvr>
                                      <p:tavLst>
                                        <p:tav tm="0">
                                          <p:val>
                                            <p:strVal val="0-#ppt_w/2"/>
                                          </p:val>
                                        </p:tav>
                                        <p:tav tm="100000">
                                          <p:val>
                                            <p:strVal val="#ppt_x"/>
                                          </p:val>
                                        </p:tav>
                                      </p:tavLst>
                                    </p:anim>
                                    <p:anim calcmode="lin" valueType="num">
                                      <p:cBhvr additive="base">
                                        <p:cTn id="8" dur="50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3" presetClass="entr" presetSubtype="1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dirty="0" smtClean="0"/>
              <a:t>Moving clocks get out of </a:t>
            </a:r>
            <a:r>
              <a:rPr lang="hu-HU" dirty="0" err="1" smtClean="0"/>
              <a:t>synchronism</a:t>
            </a:r>
            <a:endParaRPr lang="hu-HU" dirty="0"/>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lang="hu-HU" smtClean="0"/>
              <a:t>Page: </a:t>
            </a:r>
            <a:fld id="{C40D8493-2B67-4963-8C7E-1F8164CED939}" type="slidenum">
              <a:rPr lang="hu-HU" smtClean="0"/>
              <a:pPr>
                <a:defRPr/>
              </a:pPr>
              <a:t>21</a:t>
            </a:fld>
            <a:endParaRPr lang="hu-HU"/>
          </a:p>
        </p:txBody>
      </p:sp>
      <p:sp>
        <p:nvSpPr>
          <p:cNvPr id="2150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47"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 name="Content Placeholder 2"/>
          <p:cNvSpPr txBox="1">
            <a:spLocks/>
          </p:cNvSpPr>
          <p:nvPr/>
        </p:nvSpPr>
        <p:spPr bwMode="auto">
          <a:xfrm>
            <a:off x="304597" y="1262401"/>
            <a:ext cx="8686800" cy="2414249"/>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2800" dirty="0" smtClean="0">
                <a:solidFill>
                  <a:schemeClr val="tx2"/>
                </a:solidFill>
                <a:latin typeface="Franklin Gothic Book" pitchFamily="34" charset="0"/>
              </a:rPr>
              <a:t>Thm8 (formalization of clock </a:t>
            </a:r>
            <a:r>
              <a:rPr lang="en-US" sz="2800" dirty="0" err="1" smtClean="0">
                <a:solidFill>
                  <a:schemeClr val="tx2"/>
                </a:solidFill>
                <a:latin typeface="Franklin Gothic Book" pitchFamily="34" charset="0"/>
              </a:rPr>
              <a:t>async</a:t>
            </a:r>
            <a:r>
              <a:rPr lang="hu-HU" sz="2800" dirty="0" smtClean="0">
                <a:solidFill>
                  <a:schemeClr val="tx2"/>
                </a:solidFill>
                <a:latin typeface="Franklin Gothic Book" pitchFamily="34" charset="0"/>
              </a:rPr>
              <a:t>h</a:t>
            </a:r>
            <a:r>
              <a:rPr lang="en-US" sz="2800" dirty="0" err="1" smtClean="0">
                <a:solidFill>
                  <a:schemeClr val="tx2"/>
                </a:solidFill>
                <a:latin typeface="Franklin Gothic Book" pitchFamily="34" charset="0"/>
              </a:rPr>
              <a:t>ronism</a:t>
            </a:r>
            <a:r>
              <a:rPr lang="en-US" sz="2800" dirty="0" smtClean="0">
                <a:solidFill>
                  <a:schemeClr val="tx2"/>
                </a:solidFill>
                <a:latin typeface="Franklin Gothic Book" pitchFamily="34" charset="0"/>
              </a:rPr>
              <a:t>)</a:t>
            </a:r>
            <a:endParaRPr lang="en-US" sz="2800" dirty="0">
              <a:solidFill>
                <a:schemeClr val="tx2"/>
              </a:solidFill>
              <a:latin typeface="Franklin Gothic Book" pitchFamily="34" charset="0"/>
            </a:endParaRPr>
          </a:p>
          <a:p>
            <a:pPr marL="342900" indent="-342900">
              <a:spcBef>
                <a:spcPct val="20000"/>
              </a:spcBef>
              <a:buClr>
                <a:schemeClr val="accent1"/>
              </a:buClr>
              <a:buSzPct val="70000"/>
            </a:pPr>
            <a:endParaRPr lang="en-US" sz="2800" dirty="0" smtClean="0">
              <a:solidFill>
                <a:schemeClr val="tx2"/>
              </a:solidFill>
              <a:latin typeface="Franklin Gothic Book" pitchFamily="34" charset="0"/>
            </a:endParaRPr>
          </a:p>
          <a:p>
            <a:pPr marL="342900" indent="-342900">
              <a:spcBef>
                <a:spcPct val="20000"/>
              </a:spcBef>
              <a:buClr>
                <a:schemeClr val="accent1"/>
              </a:buClr>
              <a:buSzPct val="70000"/>
            </a:pPr>
            <a:endParaRPr lang="en-US" sz="2800" dirty="0" smtClean="0">
              <a:solidFill>
                <a:schemeClr val="tx2"/>
              </a:solidFill>
              <a:latin typeface="Franklin Gothic Book" pitchFamily="34" charset="0"/>
            </a:endParaRPr>
          </a:p>
          <a:p>
            <a:pPr marL="342900" indent="-342900">
              <a:spcBef>
                <a:spcPct val="20000"/>
              </a:spcBef>
              <a:buClr>
                <a:schemeClr val="accent1"/>
              </a:buClr>
              <a:buSzPct val="70000"/>
            </a:pPr>
            <a:r>
              <a:rPr lang="en-US" sz="2800" dirty="0" smtClean="0">
                <a:solidFill>
                  <a:schemeClr val="tx2"/>
                </a:solidFill>
                <a:latin typeface="Franklin Gothic Book" pitchFamily="34" charset="0"/>
              </a:rPr>
              <a:t>	</a:t>
            </a:r>
            <a:endParaRPr lang="en-US" sz="2400" dirty="0">
              <a:solidFill>
                <a:schemeClr val="tx2"/>
              </a:solidFill>
              <a:latin typeface="Franklin Gothic Book" pitchFamily="34" charset="0"/>
            </a:endParaRPr>
          </a:p>
          <a:p>
            <a:pPr marL="342900" indent="-342900">
              <a:spcBef>
                <a:spcPct val="20000"/>
              </a:spcBef>
              <a:buClr>
                <a:schemeClr val="accent1"/>
              </a:buClr>
              <a:buSzPct val="70000"/>
              <a:buFont typeface="Wingdings 2" pitchFamily="18" charset="2"/>
              <a:buNone/>
            </a:pPr>
            <a:endParaRPr lang="hu-HU" sz="3200" dirty="0">
              <a:solidFill>
                <a:schemeClr val="tx2"/>
              </a:solidFill>
              <a:latin typeface="Franklin Gothic Book" pitchFamily="34" charset="0"/>
            </a:endParaRPr>
          </a:p>
        </p:txBody>
      </p:sp>
      <p:sp>
        <p:nvSpPr>
          <p:cNvPr id="215050" name="Rectangle 10"/>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56" name="Rectangle 1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7" name="Rectangle 17"/>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8" name="Rectangle 18"/>
          <p:cNvSpPr>
            <a:spLocks noChangeArrowheads="1"/>
          </p:cNvSpPr>
          <p:nvPr/>
        </p:nvSpPr>
        <p:spPr bwMode="auto">
          <a:xfrm>
            <a:off x="0" y="1485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9" name="Rectangle 19"/>
          <p:cNvSpPr>
            <a:spLocks noChangeArrowheads="1"/>
          </p:cNvSpPr>
          <p:nvPr/>
        </p:nvSpPr>
        <p:spPr bwMode="auto">
          <a:xfrm>
            <a:off x="0" y="1828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65"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66" name="Rectangle 2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67" name="Rectangle 27"/>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68" name="Rectangle 28"/>
          <p:cNvSpPr>
            <a:spLocks noChangeArrowheads="1"/>
          </p:cNvSpPr>
          <p:nvPr/>
        </p:nvSpPr>
        <p:spPr bwMode="auto">
          <a:xfrm>
            <a:off x="0" y="1485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69" name="Rectangle 29"/>
          <p:cNvSpPr>
            <a:spLocks noChangeArrowheads="1"/>
          </p:cNvSpPr>
          <p:nvPr/>
        </p:nvSpPr>
        <p:spPr bwMode="auto">
          <a:xfrm>
            <a:off x="0" y="1828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70" name="Rectangle 30"/>
          <p:cNvSpPr>
            <a:spLocks noChangeArrowheads="1"/>
          </p:cNvSpPr>
          <p:nvPr/>
        </p:nvSpPr>
        <p:spPr bwMode="auto">
          <a:xfrm>
            <a:off x="0" y="2171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42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42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4234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55" name="Group 54"/>
          <p:cNvGrpSpPr/>
          <p:nvPr/>
        </p:nvGrpSpPr>
        <p:grpSpPr>
          <a:xfrm>
            <a:off x="257175" y="2476500"/>
            <a:ext cx="8886825" cy="1066800"/>
            <a:chOff x="409575" y="2914650"/>
            <a:chExt cx="8886825" cy="1066800"/>
          </a:xfrm>
        </p:grpSpPr>
        <p:sp>
          <p:nvSpPr>
            <p:cNvPr id="45" name="TextBox 44"/>
            <p:cNvSpPr txBox="1"/>
            <p:nvPr/>
          </p:nvSpPr>
          <p:spPr>
            <a:xfrm>
              <a:off x="409575" y="2914650"/>
              <a:ext cx="8886825" cy="400110"/>
            </a:xfrm>
            <a:prstGeom prst="rect">
              <a:avLst/>
            </a:prstGeom>
            <a:noFill/>
          </p:spPr>
          <p:txBody>
            <a:bodyPr wrap="square" rtlCol="0">
              <a:spAutoFit/>
            </a:bodyPr>
            <a:lstStyle/>
            <a:p>
              <a:r>
                <a:rPr lang="en-US" sz="2000" dirty="0" smtClean="0">
                  <a:latin typeface="+mn-lt"/>
                </a:rPr>
                <a:t>(1)    Assume </a:t>
              </a:r>
              <a:r>
                <a:rPr lang="en-US" sz="2000" i="1" dirty="0" smtClean="0">
                  <a:latin typeface="+mn-lt"/>
                </a:rPr>
                <a:t>e</a:t>
              </a:r>
              <a:r>
                <a:rPr lang="en-US" sz="2000" dirty="0" smtClean="0">
                  <a:latin typeface="+mn-lt"/>
                </a:rPr>
                <a:t>, </a:t>
              </a:r>
              <a:r>
                <a:rPr lang="en-US" sz="2000" i="1" dirty="0" smtClean="0">
                  <a:latin typeface="+mn-lt"/>
                </a:rPr>
                <a:t>e’ </a:t>
              </a:r>
              <a:r>
                <a:rPr lang="en-US" sz="2000" dirty="0" smtClean="0">
                  <a:latin typeface="+mn-lt"/>
                </a:rPr>
                <a:t>are separated in the direction of motion of </a:t>
              </a:r>
              <a:r>
                <a:rPr lang="en-US" sz="2000" i="1" dirty="0" smtClean="0">
                  <a:latin typeface="+mn-lt"/>
                </a:rPr>
                <a:t>m</a:t>
              </a:r>
              <a:r>
                <a:rPr lang="en-US" sz="2000" dirty="0" smtClean="0">
                  <a:latin typeface="+mn-lt"/>
                </a:rPr>
                <a:t> in </a:t>
              </a:r>
              <a:r>
                <a:rPr lang="en-US" sz="2000" i="1" dirty="0" err="1" smtClean="0">
                  <a:latin typeface="+mn-lt"/>
                </a:rPr>
                <a:t>k</a:t>
              </a:r>
              <a:r>
                <a:rPr lang="en-US" sz="2000" dirty="0" err="1" smtClean="0">
                  <a:latin typeface="+mn-lt"/>
                </a:rPr>
                <a:t>’s</a:t>
              </a:r>
              <a:r>
                <a:rPr lang="en-US" sz="2000" dirty="0" smtClean="0">
                  <a:latin typeface="+mn-lt"/>
                </a:rPr>
                <a:t> worldview,</a:t>
              </a:r>
              <a:endParaRPr lang="hu-HU" sz="2000" dirty="0">
                <a:latin typeface="+mn-lt"/>
              </a:endParaRPr>
            </a:p>
          </p:txBody>
        </p:sp>
        <p:grpSp>
          <p:nvGrpSpPr>
            <p:cNvPr id="50" name="Group 49"/>
            <p:cNvGrpSpPr/>
            <p:nvPr/>
          </p:nvGrpSpPr>
          <p:grpSpPr>
            <a:xfrm>
              <a:off x="1828800" y="3638550"/>
              <a:ext cx="6791325" cy="342900"/>
              <a:chOff x="1400175" y="3228975"/>
              <a:chExt cx="6791325" cy="342900"/>
            </a:xfrm>
          </p:grpSpPr>
          <p:pic>
            <p:nvPicPr>
              <p:cNvPr id="142342"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00175" y="3228975"/>
                <a:ext cx="3324225" cy="342900"/>
              </a:xfrm>
              <a:prstGeom prst="rect">
                <a:avLst/>
              </a:prstGeom>
              <a:noFill/>
            </p:spPr>
          </p:pic>
          <p:pic>
            <p:nvPicPr>
              <p:cNvPr id="142344"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29175" y="3228975"/>
                <a:ext cx="3362325" cy="342900"/>
              </a:xfrm>
              <a:prstGeom prst="rect">
                <a:avLst/>
              </a:prstGeom>
              <a:noFill/>
            </p:spPr>
          </p:pic>
        </p:grpSp>
        <p:pic>
          <p:nvPicPr>
            <p:cNvPr id="142346"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47850" y="3276600"/>
              <a:ext cx="3648075" cy="342900"/>
            </a:xfrm>
            <a:prstGeom prst="rect">
              <a:avLst/>
            </a:prstGeom>
            <a:noFill/>
          </p:spPr>
        </p:pic>
      </p:grpSp>
      <p:grpSp>
        <p:nvGrpSpPr>
          <p:cNvPr id="91" name="Group 90"/>
          <p:cNvGrpSpPr/>
          <p:nvPr/>
        </p:nvGrpSpPr>
        <p:grpSpPr>
          <a:xfrm>
            <a:off x="1919289" y="3791024"/>
            <a:ext cx="2560877" cy="2516106"/>
            <a:chOff x="2540064" y="3791053"/>
            <a:chExt cx="2560877" cy="2516106"/>
          </a:xfrm>
        </p:grpSpPr>
        <p:cxnSp>
          <p:nvCxnSpPr>
            <p:cNvPr id="58" name="Egyenes összekötő nyíllal 86"/>
            <p:cNvCxnSpPr/>
            <p:nvPr/>
          </p:nvCxnSpPr>
          <p:spPr>
            <a:xfrm rot="5400000" flipH="1" flipV="1">
              <a:off x="2903924" y="4442217"/>
              <a:ext cx="1462095" cy="82631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8"/>
            <p:cNvSpPr txBox="1">
              <a:spLocks noChangeArrowheads="1"/>
            </p:cNvSpPr>
            <p:nvPr/>
          </p:nvSpPr>
          <p:spPr bwMode="auto">
            <a:xfrm>
              <a:off x="3796500" y="3881539"/>
              <a:ext cx="370670" cy="307777"/>
            </a:xfrm>
            <a:prstGeom prst="rect">
              <a:avLst/>
            </a:prstGeom>
            <a:noFill/>
            <a:ln w="9525">
              <a:noFill/>
              <a:miter lim="800000"/>
              <a:headEnd/>
              <a:tailEnd/>
            </a:ln>
          </p:spPr>
          <p:txBody>
            <a:bodyPr wrap="square">
              <a:spAutoFit/>
            </a:bodyPr>
            <a:lstStyle/>
            <a:p>
              <a:r>
                <a:rPr lang="en-US" sz="1400" b="1" dirty="0" smtClean="0">
                  <a:solidFill>
                    <a:srgbClr val="0070C0"/>
                  </a:solidFill>
                  <a:latin typeface="Franklin Gothic Book" pitchFamily="34" charset="0"/>
                </a:rPr>
                <a:t>m</a:t>
              </a:r>
              <a:endParaRPr lang="hu-HU" sz="1400" b="1" dirty="0">
                <a:solidFill>
                  <a:srgbClr val="0070C0"/>
                </a:solidFill>
                <a:latin typeface="Franklin Gothic Book" pitchFamily="34" charset="0"/>
              </a:endParaRPr>
            </a:p>
          </p:txBody>
        </p:sp>
        <p:cxnSp>
          <p:nvCxnSpPr>
            <p:cNvPr id="63" name="Egyenes összekötő nyíllal 97"/>
            <p:cNvCxnSpPr/>
            <p:nvPr/>
          </p:nvCxnSpPr>
          <p:spPr>
            <a:xfrm rot="5400000" flipH="1" flipV="1">
              <a:off x="2347900" y="4710109"/>
              <a:ext cx="1743084" cy="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Egyenes összekötő nyíllal 99"/>
            <p:cNvCxnSpPr/>
            <p:nvPr/>
          </p:nvCxnSpPr>
          <p:spPr>
            <a:xfrm rot="10800000" flipV="1">
              <a:off x="2547936" y="5588797"/>
              <a:ext cx="669116" cy="5167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Egyenes összekötő nyíllal 105"/>
            <p:cNvCxnSpPr/>
            <p:nvPr/>
          </p:nvCxnSpPr>
          <p:spPr>
            <a:xfrm flipV="1">
              <a:off x="3228958" y="5586413"/>
              <a:ext cx="1609742" cy="23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40"/>
            <p:cNvSpPr txBox="1">
              <a:spLocks noChangeArrowheads="1"/>
            </p:cNvSpPr>
            <p:nvPr/>
          </p:nvSpPr>
          <p:spPr bwMode="auto">
            <a:xfrm>
              <a:off x="2540064" y="5999382"/>
              <a:ext cx="352699" cy="307777"/>
            </a:xfrm>
            <a:prstGeom prst="rect">
              <a:avLst/>
            </a:prstGeom>
            <a:noFill/>
            <a:ln w="9525">
              <a:noFill/>
              <a:miter lim="800000"/>
              <a:headEnd/>
              <a:tailEnd/>
            </a:ln>
          </p:spPr>
          <p:txBody>
            <a:bodyPr wrap="square">
              <a:spAutoFit/>
            </a:bodyPr>
            <a:lstStyle/>
            <a:p>
              <a:r>
                <a:rPr lang="en-US" sz="1400" b="1" dirty="0" err="1" smtClean="0">
                  <a:latin typeface="Franklin Gothic Book" pitchFamily="34" charset="0"/>
                </a:rPr>
                <a:t>y</a:t>
              </a:r>
              <a:r>
                <a:rPr lang="en-US" sz="1400" b="1" baseline="-25000" dirty="0" err="1" smtClean="0">
                  <a:latin typeface="Franklin Gothic Book" pitchFamily="34" charset="0"/>
                </a:rPr>
                <a:t>k</a:t>
              </a:r>
              <a:endParaRPr lang="hu-HU" sz="1400" b="1" baseline="-25000" dirty="0">
                <a:latin typeface="Franklin Gothic Book" pitchFamily="34" charset="0"/>
              </a:endParaRPr>
            </a:p>
          </p:txBody>
        </p:sp>
        <p:sp>
          <p:nvSpPr>
            <p:cNvPr id="67" name="TextBox 58"/>
            <p:cNvSpPr txBox="1">
              <a:spLocks noChangeArrowheads="1"/>
            </p:cNvSpPr>
            <p:nvPr/>
          </p:nvSpPr>
          <p:spPr bwMode="auto">
            <a:xfrm>
              <a:off x="2929726" y="3791053"/>
              <a:ext cx="370670" cy="307777"/>
            </a:xfrm>
            <a:prstGeom prst="rect">
              <a:avLst/>
            </a:prstGeom>
            <a:noFill/>
            <a:ln w="9525">
              <a:noFill/>
              <a:miter lim="800000"/>
              <a:headEnd/>
              <a:tailEnd/>
            </a:ln>
          </p:spPr>
          <p:txBody>
            <a:bodyPr wrap="square">
              <a:spAutoFit/>
            </a:bodyPr>
            <a:lstStyle/>
            <a:p>
              <a:r>
                <a:rPr lang="en-US" sz="1400" b="1" dirty="0" smtClean="0">
                  <a:latin typeface="Franklin Gothic Book" pitchFamily="34" charset="0"/>
                </a:rPr>
                <a:t>k</a:t>
              </a:r>
              <a:endParaRPr lang="hu-HU" sz="1400" b="1" dirty="0">
                <a:latin typeface="Franklin Gothic Book" pitchFamily="34" charset="0"/>
              </a:endParaRPr>
            </a:p>
          </p:txBody>
        </p:sp>
        <p:sp>
          <p:nvSpPr>
            <p:cNvPr id="68" name="TextBox 40"/>
            <p:cNvSpPr txBox="1">
              <a:spLocks noChangeArrowheads="1"/>
            </p:cNvSpPr>
            <p:nvPr/>
          </p:nvSpPr>
          <p:spPr bwMode="auto">
            <a:xfrm>
              <a:off x="4780820" y="5520752"/>
              <a:ext cx="320121" cy="307777"/>
            </a:xfrm>
            <a:prstGeom prst="rect">
              <a:avLst/>
            </a:prstGeom>
            <a:noFill/>
            <a:ln w="9525">
              <a:noFill/>
              <a:miter lim="800000"/>
              <a:headEnd/>
              <a:tailEnd/>
            </a:ln>
          </p:spPr>
          <p:txBody>
            <a:bodyPr wrap="square">
              <a:spAutoFit/>
            </a:bodyPr>
            <a:lstStyle/>
            <a:p>
              <a:r>
                <a:rPr lang="en-US" sz="1400" b="1" dirty="0" err="1" smtClean="0">
                  <a:latin typeface="Franklin Gothic Book" pitchFamily="34" charset="0"/>
                </a:rPr>
                <a:t>x</a:t>
              </a:r>
              <a:r>
                <a:rPr lang="en-US" sz="1400" b="1" baseline="-25000" dirty="0" err="1" smtClean="0">
                  <a:latin typeface="Franklin Gothic Book" pitchFamily="34" charset="0"/>
                </a:rPr>
                <a:t>k</a:t>
              </a:r>
              <a:endParaRPr lang="hu-HU" sz="1400" b="1" baseline="-25000" dirty="0">
                <a:latin typeface="Franklin Gothic Book" pitchFamily="34" charset="0"/>
              </a:endParaRPr>
            </a:p>
          </p:txBody>
        </p:sp>
        <p:sp>
          <p:nvSpPr>
            <p:cNvPr id="98" name="TextBox 40"/>
            <p:cNvSpPr txBox="1">
              <a:spLocks noChangeArrowheads="1"/>
            </p:cNvSpPr>
            <p:nvPr/>
          </p:nvSpPr>
          <p:spPr bwMode="auto">
            <a:xfrm>
              <a:off x="2952750" y="4182489"/>
              <a:ext cx="361950" cy="307777"/>
            </a:xfrm>
            <a:prstGeom prst="rect">
              <a:avLst/>
            </a:prstGeom>
            <a:noFill/>
            <a:ln w="9525">
              <a:noFill/>
              <a:miter lim="800000"/>
              <a:headEnd/>
              <a:tailEnd/>
            </a:ln>
          </p:spPr>
          <p:txBody>
            <a:bodyPr wrap="square">
              <a:spAutoFit/>
            </a:bodyPr>
            <a:lstStyle/>
            <a:p>
              <a:r>
                <a:rPr lang="en-US" sz="1400" dirty="0" smtClean="0">
                  <a:latin typeface="Franklin Gothic Book" pitchFamily="34" charset="0"/>
                </a:rPr>
                <a:t>1</a:t>
              </a:r>
              <a:r>
                <a:rPr lang="en-US" sz="1400" baseline="-25000" dirty="0" smtClean="0">
                  <a:latin typeface="Franklin Gothic Book" pitchFamily="34" charset="0"/>
                </a:rPr>
                <a:t>t</a:t>
              </a:r>
              <a:endParaRPr lang="hu-HU" sz="1400" baseline="-25000" dirty="0">
                <a:latin typeface="Franklin Gothic Book" pitchFamily="34" charset="0"/>
              </a:endParaRPr>
            </a:p>
          </p:txBody>
        </p:sp>
        <p:grpSp>
          <p:nvGrpSpPr>
            <p:cNvPr id="101" name="Group 100"/>
            <p:cNvGrpSpPr/>
            <p:nvPr/>
          </p:nvGrpSpPr>
          <p:grpSpPr>
            <a:xfrm>
              <a:off x="3219450" y="4067276"/>
              <a:ext cx="723900" cy="307777"/>
              <a:chOff x="3848100" y="4067276"/>
              <a:chExt cx="723900" cy="307777"/>
            </a:xfrm>
          </p:grpSpPr>
          <p:cxnSp>
            <p:nvCxnSpPr>
              <p:cNvPr id="99" name="Egyenes összekötő nyíllal 97"/>
              <p:cNvCxnSpPr/>
              <p:nvPr/>
            </p:nvCxnSpPr>
            <p:spPr>
              <a:xfrm>
                <a:off x="3848100" y="4319590"/>
                <a:ext cx="723900" cy="2"/>
              </a:xfrm>
              <a:prstGeom prst="straightConnector1">
                <a:avLst/>
              </a:prstGeom>
              <a:ln w="127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0" name="TextBox 58"/>
              <p:cNvSpPr txBox="1">
                <a:spLocks noChangeArrowheads="1"/>
              </p:cNvSpPr>
              <p:nvPr/>
            </p:nvSpPr>
            <p:spPr bwMode="auto">
              <a:xfrm>
                <a:off x="4039387" y="4067276"/>
                <a:ext cx="370670" cy="307777"/>
              </a:xfrm>
              <a:prstGeom prst="rect">
                <a:avLst/>
              </a:prstGeom>
              <a:noFill/>
              <a:ln w="9525">
                <a:noFill/>
                <a:miter lim="800000"/>
                <a:headEnd/>
                <a:tailEnd/>
              </a:ln>
            </p:spPr>
            <p:txBody>
              <a:bodyPr wrap="square">
                <a:spAutoFit/>
              </a:bodyPr>
              <a:lstStyle/>
              <a:p>
                <a:r>
                  <a:rPr lang="en-US" sz="1400" b="1" dirty="0" smtClean="0">
                    <a:solidFill>
                      <a:srgbClr val="FF0000"/>
                    </a:solidFill>
                    <a:latin typeface="Franklin Gothic Book" pitchFamily="34" charset="0"/>
                  </a:rPr>
                  <a:t>v</a:t>
                </a:r>
                <a:endParaRPr lang="hu-HU" sz="1400" b="1" dirty="0">
                  <a:solidFill>
                    <a:srgbClr val="FF0000"/>
                  </a:solidFill>
                  <a:latin typeface="Franklin Gothic Book" pitchFamily="34" charset="0"/>
                </a:endParaRPr>
              </a:p>
            </p:txBody>
          </p:sp>
        </p:grpSp>
      </p:grpSp>
      <p:grpSp>
        <p:nvGrpSpPr>
          <p:cNvPr id="93" name="Group 92"/>
          <p:cNvGrpSpPr/>
          <p:nvPr/>
        </p:nvGrpSpPr>
        <p:grpSpPr>
          <a:xfrm>
            <a:off x="2603404" y="4568223"/>
            <a:ext cx="1909796" cy="1298377"/>
            <a:chOff x="3224179" y="4568252"/>
            <a:chExt cx="1909796" cy="1298377"/>
          </a:xfrm>
        </p:grpSpPr>
        <p:sp>
          <p:nvSpPr>
            <p:cNvPr id="97" name="TextBox 40"/>
            <p:cNvSpPr txBox="1">
              <a:spLocks noChangeArrowheads="1"/>
            </p:cNvSpPr>
            <p:nvPr/>
          </p:nvSpPr>
          <p:spPr bwMode="auto">
            <a:xfrm>
              <a:off x="4352925" y="5558852"/>
              <a:ext cx="361950" cy="307777"/>
            </a:xfrm>
            <a:prstGeom prst="rect">
              <a:avLst/>
            </a:prstGeom>
            <a:noFill/>
            <a:ln w="9525">
              <a:noFill/>
              <a:miter lim="800000"/>
              <a:headEnd/>
              <a:tailEnd/>
            </a:ln>
          </p:spPr>
          <p:txBody>
            <a:bodyPr wrap="square">
              <a:spAutoFit/>
            </a:bodyPr>
            <a:lstStyle/>
            <a:p>
              <a:r>
                <a:rPr lang="en-US" sz="1400" dirty="0" smtClean="0">
                  <a:latin typeface="Franklin Gothic Book" pitchFamily="34" charset="0"/>
                </a:rPr>
                <a:t>1</a:t>
              </a:r>
              <a:r>
                <a:rPr lang="en-US" sz="1400" baseline="-25000" dirty="0" smtClean="0">
                  <a:latin typeface="Franklin Gothic Book" pitchFamily="34" charset="0"/>
                </a:rPr>
                <a:t>x</a:t>
              </a:r>
              <a:endParaRPr lang="hu-HU" sz="1400" baseline="-25000" dirty="0">
                <a:latin typeface="Franklin Gothic Book" pitchFamily="34" charset="0"/>
              </a:endParaRPr>
            </a:p>
          </p:txBody>
        </p:sp>
        <p:grpSp>
          <p:nvGrpSpPr>
            <p:cNvPr id="92" name="Group 91"/>
            <p:cNvGrpSpPr/>
            <p:nvPr/>
          </p:nvGrpSpPr>
          <p:grpSpPr>
            <a:xfrm>
              <a:off x="3224179" y="4568252"/>
              <a:ext cx="1909796" cy="1018170"/>
              <a:chOff x="3224179" y="4568252"/>
              <a:chExt cx="1909796" cy="1018170"/>
            </a:xfrm>
          </p:grpSpPr>
          <p:cxnSp>
            <p:nvCxnSpPr>
              <p:cNvPr id="104" name="Egyenes összekötő nyíllal 97"/>
              <p:cNvCxnSpPr/>
              <p:nvPr/>
            </p:nvCxnSpPr>
            <p:spPr>
              <a:xfrm rot="5400000">
                <a:off x="3817938" y="5355431"/>
                <a:ext cx="461167" cy="794"/>
              </a:xfrm>
              <a:prstGeom prst="straightConnector1">
                <a:avLst/>
              </a:prstGeom>
              <a:ln w="63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06" name="Egyenes összekötő nyíllal 97"/>
              <p:cNvCxnSpPr/>
              <p:nvPr/>
            </p:nvCxnSpPr>
            <p:spPr>
              <a:xfrm rot="5400000">
                <a:off x="3446463" y="5493544"/>
                <a:ext cx="175418" cy="794"/>
              </a:xfrm>
              <a:prstGeom prst="straightConnector1">
                <a:avLst/>
              </a:prstGeom>
              <a:ln w="63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9" name="Egyenes összekötő nyíllal 89"/>
              <p:cNvCxnSpPr/>
              <p:nvPr/>
            </p:nvCxnSpPr>
            <p:spPr>
              <a:xfrm flipV="1">
                <a:off x="3231339" y="4757738"/>
                <a:ext cx="1469249" cy="828684"/>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2" name="TextBox 40"/>
              <p:cNvSpPr txBox="1">
                <a:spLocks noChangeArrowheads="1"/>
              </p:cNvSpPr>
              <p:nvPr/>
            </p:nvSpPr>
            <p:spPr bwMode="auto">
              <a:xfrm>
                <a:off x="4642707" y="4568252"/>
                <a:ext cx="399869" cy="307777"/>
              </a:xfrm>
              <a:prstGeom prst="rect">
                <a:avLst/>
              </a:prstGeom>
              <a:noFill/>
              <a:ln w="9525">
                <a:noFill/>
                <a:miter lim="800000"/>
                <a:headEnd/>
                <a:tailEnd/>
              </a:ln>
            </p:spPr>
            <p:txBody>
              <a:bodyPr wrap="square">
                <a:spAutoFit/>
              </a:bodyPr>
              <a:lstStyle/>
              <a:p>
                <a:r>
                  <a:rPr lang="en-US" sz="1400" b="1" dirty="0" err="1" smtClean="0">
                    <a:solidFill>
                      <a:srgbClr val="0070C0"/>
                    </a:solidFill>
                    <a:latin typeface="Franklin Gothic Book" pitchFamily="34" charset="0"/>
                  </a:rPr>
                  <a:t>x</a:t>
                </a:r>
                <a:r>
                  <a:rPr lang="en-US" sz="1400" b="1" baseline="-25000" dirty="0" err="1" smtClean="0">
                    <a:solidFill>
                      <a:srgbClr val="0070C0"/>
                    </a:solidFill>
                    <a:latin typeface="Franklin Gothic Book" pitchFamily="34" charset="0"/>
                  </a:rPr>
                  <a:t>m</a:t>
                </a:r>
                <a:endParaRPr lang="hu-HU" sz="1400" b="1" baseline="-25000" dirty="0">
                  <a:solidFill>
                    <a:srgbClr val="0070C0"/>
                  </a:solidFill>
                  <a:latin typeface="Franklin Gothic Book" pitchFamily="34" charset="0"/>
                </a:endParaRPr>
              </a:p>
            </p:txBody>
          </p:sp>
          <p:sp>
            <p:nvSpPr>
              <p:cNvPr id="72" name="Ellipszis 117"/>
              <p:cNvSpPr/>
              <p:nvPr/>
            </p:nvSpPr>
            <p:spPr>
              <a:xfrm>
                <a:off x="3502327" y="5367340"/>
                <a:ext cx="74294" cy="762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Ellipszis 118"/>
              <p:cNvSpPr/>
              <p:nvPr/>
            </p:nvSpPr>
            <p:spPr>
              <a:xfrm>
                <a:off x="4016687" y="5083967"/>
                <a:ext cx="74294" cy="762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Szövegdoboz 119"/>
              <p:cNvSpPr txBox="1"/>
              <p:nvPr/>
            </p:nvSpPr>
            <p:spPr>
              <a:xfrm>
                <a:off x="3448033" y="5076827"/>
                <a:ext cx="312906" cy="369332"/>
              </a:xfrm>
              <a:prstGeom prst="rect">
                <a:avLst/>
              </a:prstGeom>
              <a:noFill/>
            </p:spPr>
            <p:txBody>
              <a:bodyPr wrap="none" rtlCol="0">
                <a:spAutoFit/>
              </a:bodyPr>
              <a:lstStyle/>
              <a:p>
                <a:r>
                  <a:rPr lang="en-US" dirty="0" smtClean="0">
                    <a:solidFill>
                      <a:srgbClr val="7030A0"/>
                    </a:solidFill>
                  </a:rPr>
                  <a:t>e</a:t>
                </a:r>
                <a:endParaRPr lang="hu-HU" dirty="0">
                  <a:solidFill>
                    <a:srgbClr val="7030A0"/>
                  </a:solidFill>
                </a:endParaRPr>
              </a:p>
            </p:txBody>
          </p:sp>
          <p:sp>
            <p:nvSpPr>
              <p:cNvPr id="75" name="Szövegdoboz 120"/>
              <p:cNvSpPr txBox="1"/>
              <p:nvPr/>
            </p:nvSpPr>
            <p:spPr>
              <a:xfrm>
                <a:off x="3929056" y="4795835"/>
                <a:ext cx="364202" cy="369332"/>
              </a:xfrm>
              <a:prstGeom prst="rect">
                <a:avLst/>
              </a:prstGeom>
              <a:noFill/>
            </p:spPr>
            <p:txBody>
              <a:bodyPr wrap="none" rtlCol="0">
                <a:spAutoFit/>
              </a:bodyPr>
              <a:lstStyle/>
              <a:p>
                <a:r>
                  <a:rPr lang="en-US" dirty="0" smtClean="0">
                    <a:solidFill>
                      <a:srgbClr val="7030A0"/>
                    </a:solidFill>
                  </a:rPr>
                  <a:t>e’</a:t>
                </a:r>
                <a:endParaRPr lang="hu-HU" dirty="0">
                  <a:solidFill>
                    <a:srgbClr val="7030A0"/>
                  </a:solidFill>
                </a:endParaRPr>
              </a:p>
            </p:txBody>
          </p:sp>
          <p:cxnSp>
            <p:nvCxnSpPr>
              <p:cNvPr id="95" name="Egyenes összekötő nyíllal 97"/>
              <p:cNvCxnSpPr/>
              <p:nvPr/>
            </p:nvCxnSpPr>
            <p:spPr>
              <a:xfrm rot="5400000">
                <a:off x="4152901" y="5224463"/>
                <a:ext cx="714374" cy="1588"/>
              </a:xfrm>
              <a:prstGeom prst="straightConnector1">
                <a:avLst/>
              </a:prstGeom>
              <a:ln>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02" name="Right Brace 101"/>
              <p:cNvSpPr/>
              <p:nvPr/>
            </p:nvSpPr>
            <p:spPr>
              <a:xfrm>
                <a:off x="4557713" y="4867275"/>
                <a:ext cx="185737" cy="714375"/>
              </a:xfrm>
              <a:prstGeom prst="rightBrac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03" name="TextBox 40"/>
              <p:cNvSpPr txBox="1">
                <a:spLocks noChangeArrowheads="1"/>
              </p:cNvSpPr>
              <p:nvPr/>
            </p:nvSpPr>
            <p:spPr bwMode="auto">
              <a:xfrm>
                <a:off x="4685571" y="5058789"/>
                <a:ext cx="448404" cy="307777"/>
              </a:xfrm>
              <a:prstGeom prst="rect">
                <a:avLst/>
              </a:prstGeom>
              <a:noFill/>
              <a:ln w="9525">
                <a:noFill/>
                <a:miter lim="800000"/>
                <a:headEnd/>
                <a:tailEnd/>
              </a:ln>
            </p:spPr>
            <p:txBody>
              <a:bodyPr wrap="square">
                <a:spAutoFit/>
              </a:bodyPr>
              <a:lstStyle/>
              <a:p>
                <a:r>
                  <a:rPr lang="en-US" sz="1400" dirty="0" smtClean="0">
                    <a:latin typeface="Franklin Gothic Book" pitchFamily="34" charset="0"/>
                  </a:rPr>
                  <a:t>|v|</a:t>
                </a:r>
                <a:endParaRPr lang="hu-HU" sz="1400" dirty="0">
                  <a:latin typeface="Franklin Gothic Book" pitchFamily="34" charset="0"/>
                </a:endParaRPr>
              </a:p>
            </p:txBody>
          </p:sp>
          <p:cxnSp>
            <p:nvCxnSpPr>
              <p:cNvPr id="110" name="Egyenes összekötő nyíllal 105"/>
              <p:cNvCxnSpPr/>
              <p:nvPr/>
            </p:nvCxnSpPr>
            <p:spPr>
              <a:xfrm flipV="1">
                <a:off x="3224179" y="5405438"/>
                <a:ext cx="1138271" cy="2353"/>
              </a:xfrm>
              <a:prstGeom prst="straightConnector1">
                <a:avLst/>
              </a:prstGeom>
              <a:ln w="63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grpSp>
      </p:grpSp>
      <p:sp>
        <p:nvSpPr>
          <p:cNvPr id="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70" name="Group 69"/>
          <p:cNvGrpSpPr/>
          <p:nvPr/>
        </p:nvGrpSpPr>
        <p:grpSpPr>
          <a:xfrm>
            <a:off x="666750" y="1724025"/>
            <a:ext cx="8477250" cy="704850"/>
            <a:chOff x="666750" y="1724025"/>
            <a:chExt cx="8477250" cy="704850"/>
          </a:xfrm>
        </p:grpSpPr>
        <p:sp>
          <p:nvSpPr>
            <p:cNvPr id="53" name="TextBox 52"/>
            <p:cNvSpPr txBox="1"/>
            <p:nvPr/>
          </p:nvSpPr>
          <p:spPr>
            <a:xfrm>
              <a:off x="666750" y="1724025"/>
              <a:ext cx="8477250" cy="400110"/>
            </a:xfrm>
            <a:prstGeom prst="rect">
              <a:avLst/>
            </a:prstGeom>
            <a:noFill/>
          </p:spPr>
          <p:txBody>
            <a:bodyPr wrap="square" rtlCol="0">
              <a:spAutoFit/>
            </a:bodyPr>
            <a:lstStyle/>
            <a:p>
              <a:r>
                <a:rPr lang="en-US" sz="2000" dirty="0" smtClean="0">
                  <a:latin typeface="+mn-lt"/>
                </a:rPr>
                <a:t>Assume </a:t>
              </a:r>
              <a:r>
                <a:rPr lang="en-US" sz="2000" dirty="0" err="1" smtClean="0">
                  <a:latin typeface="+mn-lt"/>
                </a:rPr>
                <a:t>SpecRel</a:t>
              </a:r>
              <a:r>
                <a:rPr lang="en-US" sz="2000" dirty="0" smtClean="0">
                  <a:latin typeface="+mn-lt"/>
                </a:rPr>
                <a:t>. Assume </a:t>
              </a:r>
              <a:r>
                <a:rPr lang="en-US" sz="2000" i="1" dirty="0" err="1" smtClean="0">
                  <a:latin typeface="+mn-lt"/>
                </a:rPr>
                <a:t>m,k</a:t>
              </a:r>
              <a:r>
                <a:rPr lang="en-US" sz="2000" i="1" dirty="0" smtClean="0">
                  <a:latin typeface="+mn-lt"/>
                </a:rPr>
                <a:t> </a:t>
              </a:r>
              <a:r>
                <a:rPr lang="el-GR" sz="2000" i="1" dirty="0" smtClean="0">
                  <a:latin typeface="+mn-lt"/>
                </a:rPr>
                <a:t>ϵ</a:t>
              </a:r>
              <a:r>
                <a:rPr lang="en-US" sz="2000" i="1" dirty="0" smtClean="0">
                  <a:latin typeface="+mn-lt"/>
                </a:rPr>
                <a:t> </a:t>
              </a:r>
              <a:r>
                <a:rPr lang="en-US" sz="2000" i="1" dirty="0" err="1" smtClean="0">
                  <a:latin typeface="+mn-lt"/>
                </a:rPr>
                <a:t>IOb</a:t>
              </a:r>
              <a:r>
                <a:rPr lang="en-US" sz="2000" i="1" dirty="0" smtClean="0">
                  <a:latin typeface="+mn-lt"/>
                </a:rPr>
                <a:t> </a:t>
              </a:r>
              <a:r>
                <a:rPr lang="en-US" sz="2000" dirty="0" smtClean="0">
                  <a:latin typeface="+mn-lt"/>
                </a:rPr>
                <a:t>and events </a:t>
              </a:r>
              <a:r>
                <a:rPr lang="en-US" sz="2000" i="1" dirty="0" smtClean="0">
                  <a:latin typeface="+mn-lt"/>
                </a:rPr>
                <a:t>e</a:t>
              </a:r>
              <a:r>
                <a:rPr lang="en-US" sz="2000" dirty="0" smtClean="0">
                  <a:latin typeface="+mn-lt"/>
                </a:rPr>
                <a:t>, </a:t>
              </a:r>
              <a:r>
                <a:rPr lang="en-US" sz="2000" i="1" dirty="0" smtClean="0">
                  <a:latin typeface="+mn-lt"/>
                </a:rPr>
                <a:t>e’ </a:t>
              </a:r>
              <a:r>
                <a:rPr lang="en-US" sz="2000" dirty="0" smtClean="0">
                  <a:latin typeface="+mn-lt"/>
                </a:rPr>
                <a:t>are simultaneous for </a:t>
              </a:r>
              <a:r>
                <a:rPr lang="en-US" sz="2000" i="1" dirty="0" smtClean="0">
                  <a:latin typeface="+mn-lt"/>
                </a:rPr>
                <a:t>m</a:t>
              </a:r>
              <a:r>
                <a:rPr lang="en-US" sz="2000" dirty="0" smtClean="0">
                  <a:latin typeface="+mn-lt"/>
                </a:rPr>
                <a:t>,</a:t>
              </a:r>
              <a:endParaRPr lang="hu-HU" sz="2000" dirty="0">
                <a:latin typeface="+mn-lt"/>
              </a:endParaRPr>
            </a:p>
          </p:txBody>
        </p:sp>
        <p:pic>
          <p:nvPicPr>
            <p:cNvPr id="142337"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04975" y="2085975"/>
              <a:ext cx="2847975" cy="342900"/>
            </a:xfrm>
            <a:prstGeom prst="rect">
              <a:avLst/>
            </a:prstGeom>
            <a:noFill/>
          </p:spPr>
        </p:pic>
      </p:grpSp>
      <p:sp>
        <p:nvSpPr>
          <p:cNvPr id="142339"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89" name="Group 88"/>
          <p:cNvGrpSpPr/>
          <p:nvPr/>
        </p:nvGrpSpPr>
        <p:grpSpPr>
          <a:xfrm>
            <a:off x="5340271" y="3865020"/>
            <a:ext cx="2467583" cy="2211218"/>
            <a:chOff x="5729592" y="3926935"/>
            <a:chExt cx="2467583" cy="2211218"/>
          </a:xfrm>
        </p:grpSpPr>
        <p:cxnSp>
          <p:nvCxnSpPr>
            <p:cNvPr id="76" name="Egyenes összekötő nyíllal 86"/>
            <p:cNvCxnSpPr/>
            <p:nvPr/>
          </p:nvCxnSpPr>
          <p:spPr>
            <a:xfrm rot="16200000" flipV="1">
              <a:off x="5430682" y="4870910"/>
              <a:ext cx="1555928" cy="479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7" name="Egyenes összekötő nyíllal 89"/>
            <p:cNvCxnSpPr/>
            <p:nvPr/>
          </p:nvCxnSpPr>
          <p:spPr>
            <a:xfrm flipV="1">
              <a:off x="6220568" y="5642043"/>
              <a:ext cx="1736658" cy="923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8" name="TextBox 58"/>
            <p:cNvSpPr txBox="1">
              <a:spLocks noChangeArrowheads="1"/>
            </p:cNvSpPr>
            <p:nvPr/>
          </p:nvSpPr>
          <p:spPr bwMode="auto">
            <a:xfrm>
              <a:off x="5881056" y="3926935"/>
              <a:ext cx="370670" cy="307777"/>
            </a:xfrm>
            <a:prstGeom prst="rect">
              <a:avLst/>
            </a:prstGeom>
            <a:noFill/>
            <a:ln w="9525">
              <a:noFill/>
              <a:miter lim="800000"/>
              <a:headEnd/>
              <a:tailEnd/>
            </a:ln>
          </p:spPr>
          <p:txBody>
            <a:bodyPr wrap="square">
              <a:spAutoFit/>
            </a:bodyPr>
            <a:lstStyle/>
            <a:p>
              <a:r>
                <a:rPr lang="en-US" sz="1400" b="1" dirty="0" smtClean="0">
                  <a:solidFill>
                    <a:srgbClr val="0070C0"/>
                  </a:solidFill>
                  <a:latin typeface="Franklin Gothic Book" pitchFamily="34" charset="0"/>
                </a:rPr>
                <a:t>m</a:t>
              </a:r>
              <a:endParaRPr lang="hu-HU" sz="1400" b="1" dirty="0">
                <a:solidFill>
                  <a:srgbClr val="0070C0"/>
                </a:solidFill>
                <a:latin typeface="Franklin Gothic Book" pitchFamily="34" charset="0"/>
              </a:endParaRPr>
            </a:p>
          </p:txBody>
        </p:sp>
        <p:sp>
          <p:nvSpPr>
            <p:cNvPr id="79" name="TextBox 40"/>
            <p:cNvSpPr txBox="1">
              <a:spLocks noChangeArrowheads="1"/>
            </p:cNvSpPr>
            <p:nvPr/>
          </p:nvSpPr>
          <p:spPr bwMode="auto">
            <a:xfrm>
              <a:off x="7797306" y="5635052"/>
              <a:ext cx="399869" cy="307777"/>
            </a:xfrm>
            <a:prstGeom prst="rect">
              <a:avLst/>
            </a:prstGeom>
            <a:noFill/>
            <a:ln w="9525">
              <a:noFill/>
              <a:miter lim="800000"/>
              <a:headEnd/>
              <a:tailEnd/>
            </a:ln>
          </p:spPr>
          <p:txBody>
            <a:bodyPr wrap="square">
              <a:spAutoFit/>
            </a:bodyPr>
            <a:lstStyle/>
            <a:p>
              <a:r>
                <a:rPr lang="en-US" sz="1400" b="1" dirty="0" err="1" smtClean="0">
                  <a:solidFill>
                    <a:srgbClr val="0070C0"/>
                  </a:solidFill>
                  <a:latin typeface="Franklin Gothic Book" pitchFamily="34" charset="0"/>
                </a:rPr>
                <a:t>x</a:t>
              </a:r>
              <a:r>
                <a:rPr lang="en-US" sz="1400" b="1" baseline="-25000" dirty="0" err="1" smtClean="0">
                  <a:solidFill>
                    <a:srgbClr val="0070C0"/>
                  </a:solidFill>
                  <a:latin typeface="Franklin Gothic Book" pitchFamily="34" charset="0"/>
                </a:rPr>
                <a:t>m</a:t>
              </a:r>
              <a:endParaRPr lang="hu-HU" sz="1400" b="1" baseline="-25000" dirty="0">
                <a:solidFill>
                  <a:srgbClr val="0070C0"/>
                </a:solidFill>
                <a:latin typeface="Franklin Gothic Book" pitchFamily="34" charset="0"/>
              </a:endParaRPr>
            </a:p>
          </p:txBody>
        </p:sp>
        <p:sp>
          <p:nvSpPr>
            <p:cNvPr id="80" name="Ellipszis 118"/>
            <p:cNvSpPr/>
            <p:nvPr/>
          </p:nvSpPr>
          <p:spPr>
            <a:xfrm>
              <a:off x="7219932" y="5615762"/>
              <a:ext cx="74294" cy="762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Szövegdoboz 120"/>
            <p:cNvSpPr txBox="1"/>
            <p:nvPr/>
          </p:nvSpPr>
          <p:spPr>
            <a:xfrm>
              <a:off x="7132301" y="5327630"/>
              <a:ext cx="364202" cy="369332"/>
            </a:xfrm>
            <a:prstGeom prst="rect">
              <a:avLst/>
            </a:prstGeom>
            <a:noFill/>
          </p:spPr>
          <p:txBody>
            <a:bodyPr wrap="none" rtlCol="0">
              <a:spAutoFit/>
            </a:bodyPr>
            <a:lstStyle/>
            <a:p>
              <a:r>
                <a:rPr lang="en-US" dirty="0" smtClean="0">
                  <a:solidFill>
                    <a:srgbClr val="7030A0"/>
                  </a:solidFill>
                </a:rPr>
                <a:t>e’</a:t>
              </a:r>
              <a:endParaRPr lang="hu-HU" dirty="0">
                <a:solidFill>
                  <a:srgbClr val="7030A0"/>
                </a:solidFill>
              </a:endParaRPr>
            </a:p>
          </p:txBody>
        </p:sp>
        <p:sp>
          <p:nvSpPr>
            <p:cNvPr id="84" name="Ellipszis 118"/>
            <p:cNvSpPr/>
            <p:nvPr/>
          </p:nvSpPr>
          <p:spPr>
            <a:xfrm>
              <a:off x="6564929" y="5612502"/>
              <a:ext cx="74294" cy="762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5" name="Szövegdoboz 120"/>
            <p:cNvSpPr txBox="1"/>
            <p:nvPr/>
          </p:nvSpPr>
          <p:spPr>
            <a:xfrm>
              <a:off x="6477298" y="5324370"/>
              <a:ext cx="312906" cy="369332"/>
            </a:xfrm>
            <a:prstGeom prst="rect">
              <a:avLst/>
            </a:prstGeom>
            <a:noFill/>
          </p:spPr>
          <p:txBody>
            <a:bodyPr wrap="none" rtlCol="0">
              <a:spAutoFit/>
            </a:bodyPr>
            <a:lstStyle/>
            <a:p>
              <a:r>
                <a:rPr lang="en-US" dirty="0" smtClean="0">
                  <a:solidFill>
                    <a:srgbClr val="7030A0"/>
                  </a:solidFill>
                </a:rPr>
                <a:t>e</a:t>
              </a:r>
              <a:endParaRPr lang="hu-HU" dirty="0">
                <a:solidFill>
                  <a:srgbClr val="7030A0"/>
                </a:solidFill>
              </a:endParaRPr>
            </a:p>
          </p:txBody>
        </p:sp>
        <p:cxnSp>
          <p:nvCxnSpPr>
            <p:cNvPr id="86" name="Egyenes összekötő nyíllal 86"/>
            <p:cNvCxnSpPr/>
            <p:nvPr/>
          </p:nvCxnSpPr>
          <p:spPr>
            <a:xfrm rot="5400000">
              <a:off x="5728500" y="5649122"/>
              <a:ext cx="490123" cy="487939"/>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82" name="Date Placeholder 10"/>
          <p:cNvSpPr>
            <a:spLocks noGrp="1"/>
          </p:cNvSpPr>
          <p:nvPr>
            <p:ph type="dt" sz="half" idx="10"/>
          </p:nvPr>
        </p:nvSpPr>
        <p:spPr bwMode="auto">
          <a:noFill/>
          <a:ln>
            <a:miter lim="800000"/>
            <a:headEnd/>
            <a:tailEnd/>
          </a:ln>
        </p:spPr>
        <p:txBody>
          <a:bodyPr wrap="square" lIns="91440" tIns="45720" rIns="91440" bIns="45720" numCol="1" anchor="t" anchorCtr="0" compatLnSpc="1">
            <a:prstTxWarp prst="textNoShape">
              <a:avLst/>
            </a:prstTxWarp>
          </a:bodyPr>
          <a:lstStyle/>
          <a:p>
            <a:pPr>
              <a:defRPr/>
            </a:pPr>
            <a:r>
              <a:rPr lang="hu-HU" dirty="0" err="1" smtClean="0"/>
              <a:t>Logic</a:t>
            </a:r>
            <a:r>
              <a:rPr lang="hu-HU" dirty="0" smtClean="0"/>
              <a:t> </a:t>
            </a:r>
            <a:r>
              <a:rPr lang="hu-HU" dirty="0" err="1" smtClean="0"/>
              <a:t>Colloquium</a:t>
            </a:r>
            <a:r>
              <a:rPr lang="hu-HU" dirty="0" smtClean="0"/>
              <a:t>, </a:t>
            </a:r>
            <a:r>
              <a:rPr lang="hu-HU" dirty="0" err="1" smtClean="0"/>
              <a:t>Sofia</a:t>
            </a:r>
            <a:r>
              <a:rPr lang="hu-HU" dirty="0" smtClean="0"/>
              <a:t>, </a:t>
            </a:r>
            <a:r>
              <a:rPr lang="hu-HU" dirty="0" err="1" smtClean="0"/>
              <a:t>July</a:t>
            </a:r>
            <a:r>
              <a:rPr lang="hu-HU" dirty="0" smtClean="0"/>
              <a:t> 31 – August 6 2009</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par>
                                <p:cTn id="8" presetID="22" presetClass="entr" presetSubtype="4"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wipe(down)">
                                      <p:cBhvr>
                                        <p:cTn id="10" dur="500"/>
                                        <p:tgtEl>
                                          <p:spTgt spid="89"/>
                                        </p:tgtEl>
                                      </p:cBhvr>
                                    </p:animEffect>
                                  </p:childTnLst>
                                </p:cTn>
                              </p:par>
                              <p:par>
                                <p:cTn id="11" presetID="22" presetClass="entr" presetSubtype="4"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wipe(down)">
                                      <p:cBhvr>
                                        <p:cTn id="1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7" name="Egyenes összekötő nyíllal 97"/>
          <p:cNvCxnSpPr/>
          <p:nvPr/>
        </p:nvCxnSpPr>
        <p:spPr>
          <a:xfrm rot="5400000">
            <a:off x="4414791" y="4708544"/>
            <a:ext cx="311181" cy="1525"/>
          </a:xfrm>
          <a:prstGeom prst="straightConnector1">
            <a:avLst/>
          </a:prstGeom>
          <a:ln w="3175">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3" name="Egyenes összekötő nyíllal 97"/>
          <p:cNvCxnSpPr/>
          <p:nvPr/>
        </p:nvCxnSpPr>
        <p:spPr>
          <a:xfrm rot="5400000">
            <a:off x="3838529" y="5258613"/>
            <a:ext cx="311181" cy="1525"/>
          </a:xfrm>
          <a:prstGeom prst="straightConnector1">
            <a:avLst/>
          </a:prstGeom>
          <a:ln w="3175">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hu-HU" sz="3200" dirty="0" smtClean="0"/>
              <a:t>Moving clocks get out of </a:t>
            </a:r>
            <a:r>
              <a:rPr lang="hu-HU" sz="3200" dirty="0" err="1" smtClean="0"/>
              <a:t>synchronism</a:t>
            </a:r>
            <a:endParaRPr lang="hu-HU" sz="3200" dirty="0"/>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lang="hu-HU" smtClean="0"/>
              <a:t>Page: </a:t>
            </a:r>
            <a:fld id="{C40D8493-2B67-4963-8C7E-1F8164CED939}" type="slidenum">
              <a:rPr lang="hu-HU" smtClean="0"/>
              <a:pPr>
                <a:defRPr/>
              </a:pPr>
              <a:t>22</a:t>
            </a:fld>
            <a:endParaRPr lang="hu-HU"/>
          </a:p>
        </p:txBody>
      </p:sp>
      <p:sp>
        <p:nvSpPr>
          <p:cNvPr id="2150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47"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50" name="Rectangle 10"/>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201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20165" name="Rectangle 5"/>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20166" name="Rectangle 6"/>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20167" name="Rectangle 7"/>
          <p:cNvSpPr>
            <a:spLocks noChangeArrowheads="1"/>
          </p:cNvSpPr>
          <p:nvPr/>
        </p:nvSpPr>
        <p:spPr bwMode="auto">
          <a:xfrm>
            <a:off x="0" y="1485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2016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20170" name="Rectangle 10"/>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2017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402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4029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402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31" name="Group 30"/>
          <p:cNvGrpSpPr/>
          <p:nvPr/>
        </p:nvGrpSpPr>
        <p:grpSpPr>
          <a:xfrm>
            <a:off x="314325" y="1466850"/>
            <a:ext cx="8458200" cy="1076325"/>
            <a:chOff x="314325" y="1466850"/>
            <a:chExt cx="8458200" cy="1076325"/>
          </a:xfrm>
        </p:grpSpPr>
        <p:pic>
          <p:nvPicPr>
            <p:cNvPr id="14028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57375" y="2200275"/>
              <a:ext cx="3695700" cy="342900"/>
            </a:xfrm>
            <a:prstGeom prst="rect">
              <a:avLst/>
            </a:prstGeom>
            <a:noFill/>
          </p:spPr>
        </p:pic>
        <p:grpSp>
          <p:nvGrpSpPr>
            <p:cNvPr id="30" name="Group 29"/>
            <p:cNvGrpSpPr/>
            <p:nvPr/>
          </p:nvGrpSpPr>
          <p:grpSpPr>
            <a:xfrm>
              <a:off x="314325" y="1466850"/>
              <a:ext cx="8458200" cy="707886"/>
              <a:chOff x="476250" y="3390900"/>
              <a:chExt cx="8458200" cy="707886"/>
            </a:xfrm>
          </p:grpSpPr>
          <p:sp>
            <p:nvSpPr>
              <p:cNvPr id="23" name="TextBox 22"/>
              <p:cNvSpPr txBox="1"/>
              <p:nvPr/>
            </p:nvSpPr>
            <p:spPr>
              <a:xfrm>
                <a:off x="476250" y="3390900"/>
                <a:ext cx="8458200" cy="707886"/>
              </a:xfrm>
              <a:prstGeom prst="rect">
                <a:avLst/>
              </a:prstGeom>
              <a:noFill/>
            </p:spPr>
            <p:txBody>
              <a:bodyPr wrap="square" rtlCol="0">
                <a:spAutoFit/>
              </a:bodyPr>
              <a:lstStyle/>
              <a:p>
                <a:r>
                  <a:rPr lang="en-US" sz="2000" dirty="0" smtClean="0">
                    <a:latin typeface="+mn-lt"/>
                  </a:rPr>
                  <a:t>(2) 	</a:t>
                </a:r>
                <a:r>
                  <a:rPr lang="en-US" sz="2000" i="1" dirty="0" smtClean="0">
                    <a:latin typeface="+mn-lt"/>
                  </a:rPr>
                  <a:t>e</a:t>
                </a:r>
                <a:r>
                  <a:rPr lang="en-US" sz="2000" dirty="0" smtClean="0">
                    <a:latin typeface="+mn-lt"/>
                  </a:rPr>
                  <a:t>, </a:t>
                </a:r>
                <a:r>
                  <a:rPr lang="en-US" sz="2000" i="1" dirty="0" smtClean="0">
                    <a:latin typeface="+mn-lt"/>
                  </a:rPr>
                  <a:t>e’ </a:t>
                </a:r>
                <a:r>
                  <a:rPr lang="en-US" sz="2000" dirty="0" smtClean="0">
                    <a:latin typeface="+mn-lt"/>
                  </a:rPr>
                  <a:t>are simultaneous for </a:t>
                </a:r>
                <a:r>
                  <a:rPr lang="en-US" sz="2000" i="1" dirty="0" smtClean="0">
                    <a:latin typeface="+mn-lt"/>
                  </a:rPr>
                  <a:t>k,</a:t>
                </a:r>
                <a:r>
                  <a:rPr lang="en-US" sz="2000" dirty="0" smtClean="0">
                    <a:latin typeface="+mn-lt"/>
                  </a:rPr>
                  <a:t> too</a:t>
                </a:r>
              </a:p>
              <a:p>
                <a:r>
                  <a:rPr lang="en-US" sz="2000" dirty="0" smtClean="0">
                    <a:latin typeface="+mn-lt"/>
                  </a:rPr>
                  <a:t>		</a:t>
                </a:r>
                <a:r>
                  <a:rPr lang="en-US" sz="2000" i="1" dirty="0" smtClean="0"/>
                  <a:t> e</a:t>
                </a:r>
                <a:r>
                  <a:rPr lang="en-US" sz="2000" dirty="0" smtClean="0"/>
                  <a:t>, </a:t>
                </a:r>
                <a:r>
                  <a:rPr lang="en-US" sz="2000" i="1" dirty="0" smtClean="0"/>
                  <a:t>e’ </a:t>
                </a:r>
                <a:r>
                  <a:rPr lang="en-US" sz="2000" dirty="0" smtClean="0"/>
                  <a:t>are separated orthogonally</a:t>
                </a:r>
                <a:r>
                  <a:rPr lang="en-US" sz="2000" dirty="0" smtClean="0">
                    <a:latin typeface="+mn-lt"/>
                  </a:rPr>
                  <a:t> to </a:t>
                </a:r>
                <a:r>
                  <a:rPr lang="en-US" sz="2000" i="1" dirty="0" err="1" smtClean="0">
                    <a:latin typeface="+mn-lt"/>
                  </a:rPr>
                  <a:t>v</a:t>
                </a:r>
                <a:r>
                  <a:rPr lang="en-US" sz="2000" i="1" baseline="-25000" dirty="0" err="1" smtClean="0">
                    <a:latin typeface="+mn-lt"/>
                  </a:rPr>
                  <a:t>k</a:t>
                </a:r>
                <a:r>
                  <a:rPr lang="en-US" sz="2000" i="1" dirty="0" smtClean="0">
                    <a:latin typeface="+mn-lt"/>
                  </a:rPr>
                  <a:t>(m) </a:t>
                </a:r>
                <a:r>
                  <a:rPr lang="en-US" sz="2000" dirty="0" smtClean="0">
                    <a:latin typeface="+mn-lt"/>
                  </a:rPr>
                  <a:t>in </a:t>
                </a:r>
                <a:r>
                  <a:rPr lang="en-US" sz="2000" i="1" dirty="0" err="1" smtClean="0">
                    <a:latin typeface="+mn-lt"/>
                  </a:rPr>
                  <a:t>k</a:t>
                </a:r>
                <a:r>
                  <a:rPr lang="en-US" sz="2000" dirty="0" err="1" smtClean="0">
                    <a:latin typeface="+mn-lt"/>
                  </a:rPr>
                  <a:t>’s</a:t>
                </a:r>
                <a:r>
                  <a:rPr lang="en-US" sz="2000" dirty="0" smtClean="0">
                    <a:latin typeface="+mn-lt"/>
                  </a:rPr>
                  <a:t> worldview</a:t>
                </a:r>
                <a:endParaRPr lang="en-US" sz="2000" dirty="0" smtClean="0"/>
              </a:p>
            </p:txBody>
          </p:sp>
          <p:pic>
            <p:nvPicPr>
              <p:cNvPr id="14029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90725" y="3752850"/>
                <a:ext cx="295275" cy="342900"/>
              </a:xfrm>
              <a:prstGeom prst="rect">
                <a:avLst/>
              </a:prstGeom>
              <a:noFill/>
            </p:spPr>
          </p:pic>
        </p:grpSp>
      </p:grpSp>
      <p:grpSp>
        <p:nvGrpSpPr>
          <p:cNvPr id="76" name="Group 75"/>
          <p:cNvGrpSpPr/>
          <p:nvPr/>
        </p:nvGrpSpPr>
        <p:grpSpPr>
          <a:xfrm>
            <a:off x="2851045" y="3069045"/>
            <a:ext cx="3005005" cy="2736144"/>
            <a:chOff x="2851045" y="3069045"/>
            <a:chExt cx="3005005" cy="2736144"/>
          </a:xfrm>
        </p:grpSpPr>
        <p:cxnSp>
          <p:nvCxnSpPr>
            <p:cNvPr id="46" name="Egyenes összekötő nyíllal 86"/>
            <p:cNvCxnSpPr/>
            <p:nvPr/>
          </p:nvCxnSpPr>
          <p:spPr>
            <a:xfrm rot="5400000" flipH="1" flipV="1">
              <a:off x="3436578" y="3811543"/>
              <a:ext cx="1467164" cy="638579"/>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7" name="Egyenes összekötő nyíllal 89"/>
            <p:cNvCxnSpPr/>
            <p:nvPr/>
          </p:nvCxnSpPr>
          <p:spPr>
            <a:xfrm flipV="1">
              <a:off x="3860395" y="4216400"/>
              <a:ext cx="1473605" cy="648014"/>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8" name="TextBox 58"/>
            <p:cNvSpPr txBox="1">
              <a:spLocks noChangeArrowheads="1"/>
            </p:cNvSpPr>
            <p:nvPr/>
          </p:nvSpPr>
          <p:spPr bwMode="auto">
            <a:xfrm>
              <a:off x="4425556" y="3159531"/>
              <a:ext cx="370670" cy="307777"/>
            </a:xfrm>
            <a:prstGeom prst="rect">
              <a:avLst/>
            </a:prstGeom>
            <a:noFill/>
            <a:ln w="9525">
              <a:noFill/>
              <a:miter lim="800000"/>
              <a:headEnd/>
              <a:tailEnd/>
            </a:ln>
          </p:spPr>
          <p:txBody>
            <a:bodyPr wrap="square">
              <a:spAutoFit/>
            </a:bodyPr>
            <a:lstStyle/>
            <a:p>
              <a:r>
                <a:rPr lang="en-US" sz="1400" b="1" dirty="0" smtClean="0">
                  <a:solidFill>
                    <a:srgbClr val="0070C0"/>
                  </a:solidFill>
                  <a:latin typeface="Franklin Gothic Book" pitchFamily="34" charset="0"/>
                </a:rPr>
                <a:t>m</a:t>
              </a:r>
              <a:endParaRPr lang="hu-HU" sz="1400" b="1" dirty="0">
                <a:solidFill>
                  <a:srgbClr val="0070C0"/>
                </a:solidFill>
                <a:latin typeface="Franklin Gothic Book" pitchFamily="34" charset="0"/>
              </a:endParaRPr>
            </a:p>
          </p:txBody>
        </p:sp>
        <p:sp>
          <p:nvSpPr>
            <p:cNvPr id="49" name="TextBox 40"/>
            <p:cNvSpPr txBox="1">
              <a:spLocks noChangeArrowheads="1"/>
            </p:cNvSpPr>
            <p:nvPr/>
          </p:nvSpPr>
          <p:spPr bwMode="auto">
            <a:xfrm>
              <a:off x="5271763" y="3846244"/>
              <a:ext cx="381325" cy="307777"/>
            </a:xfrm>
            <a:prstGeom prst="rect">
              <a:avLst/>
            </a:prstGeom>
            <a:noFill/>
            <a:ln w="9525">
              <a:noFill/>
              <a:miter lim="800000"/>
              <a:headEnd/>
              <a:tailEnd/>
            </a:ln>
          </p:spPr>
          <p:txBody>
            <a:bodyPr wrap="square">
              <a:spAutoFit/>
            </a:bodyPr>
            <a:lstStyle/>
            <a:p>
              <a:r>
                <a:rPr lang="en-US" sz="1400" b="1" dirty="0" err="1" smtClean="0">
                  <a:solidFill>
                    <a:srgbClr val="0070C0"/>
                  </a:solidFill>
                  <a:latin typeface="Franklin Gothic Book" pitchFamily="34" charset="0"/>
                </a:rPr>
                <a:t>x</a:t>
              </a:r>
              <a:r>
                <a:rPr lang="en-US" sz="1400" b="1" baseline="-25000" dirty="0" err="1" smtClean="0">
                  <a:solidFill>
                    <a:srgbClr val="0070C0"/>
                  </a:solidFill>
                  <a:latin typeface="Franklin Gothic Book" pitchFamily="34" charset="0"/>
                </a:rPr>
                <a:t>m</a:t>
              </a:r>
              <a:endParaRPr lang="hu-HU" sz="1400" b="1" baseline="-25000" dirty="0">
                <a:solidFill>
                  <a:srgbClr val="0070C0"/>
                </a:solidFill>
                <a:latin typeface="Franklin Gothic Book" pitchFamily="34" charset="0"/>
              </a:endParaRPr>
            </a:p>
          </p:txBody>
        </p:sp>
        <p:cxnSp>
          <p:nvCxnSpPr>
            <p:cNvPr id="50" name="Egyenes összekötő nyíllal 97"/>
            <p:cNvCxnSpPr/>
            <p:nvPr/>
          </p:nvCxnSpPr>
          <p:spPr>
            <a:xfrm rot="5400000" flipH="1" flipV="1">
              <a:off x="2976956" y="3988101"/>
              <a:ext cx="1743084" cy="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Egyenes összekötő nyíllal 99"/>
            <p:cNvCxnSpPr/>
            <p:nvPr/>
          </p:nvCxnSpPr>
          <p:spPr>
            <a:xfrm rot="10800000" flipV="1">
              <a:off x="3050383" y="4864408"/>
              <a:ext cx="798110" cy="7593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Egyenes összekötő nyíllal 105"/>
            <p:cNvCxnSpPr/>
            <p:nvPr/>
          </p:nvCxnSpPr>
          <p:spPr>
            <a:xfrm flipV="1">
              <a:off x="3850871" y="4864405"/>
              <a:ext cx="1609742" cy="23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40"/>
            <p:cNvSpPr txBox="1">
              <a:spLocks noChangeArrowheads="1"/>
            </p:cNvSpPr>
            <p:nvPr/>
          </p:nvSpPr>
          <p:spPr bwMode="auto">
            <a:xfrm>
              <a:off x="3120787" y="5497412"/>
              <a:ext cx="351987" cy="307777"/>
            </a:xfrm>
            <a:prstGeom prst="rect">
              <a:avLst/>
            </a:prstGeom>
            <a:noFill/>
            <a:ln w="9525">
              <a:noFill/>
              <a:miter lim="800000"/>
              <a:headEnd/>
              <a:tailEnd/>
            </a:ln>
          </p:spPr>
          <p:txBody>
            <a:bodyPr wrap="square">
              <a:spAutoFit/>
            </a:bodyPr>
            <a:lstStyle/>
            <a:p>
              <a:r>
                <a:rPr lang="en-US" sz="1400" b="1" dirty="0" err="1" smtClean="0">
                  <a:latin typeface="Franklin Gothic Book" pitchFamily="34" charset="0"/>
                </a:rPr>
                <a:t>y</a:t>
              </a:r>
              <a:r>
                <a:rPr lang="en-US" sz="1400" b="1" baseline="-25000" dirty="0" err="1" smtClean="0">
                  <a:latin typeface="Franklin Gothic Book" pitchFamily="34" charset="0"/>
                </a:rPr>
                <a:t>k</a:t>
              </a:r>
              <a:endParaRPr lang="hu-HU" sz="1400" b="1" baseline="-25000" dirty="0">
                <a:latin typeface="Franklin Gothic Book" pitchFamily="34" charset="0"/>
              </a:endParaRPr>
            </a:p>
          </p:txBody>
        </p:sp>
        <p:sp>
          <p:nvSpPr>
            <p:cNvPr id="54" name="TextBox 58"/>
            <p:cNvSpPr txBox="1">
              <a:spLocks noChangeArrowheads="1"/>
            </p:cNvSpPr>
            <p:nvPr/>
          </p:nvSpPr>
          <p:spPr bwMode="auto">
            <a:xfrm>
              <a:off x="3558782" y="3069045"/>
              <a:ext cx="370670" cy="307777"/>
            </a:xfrm>
            <a:prstGeom prst="rect">
              <a:avLst/>
            </a:prstGeom>
            <a:noFill/>
            <a:ln w="9525">
              <a:noFill/>
              <a:miter lim="800000"/>
              <a:headEnd/>
              <a:tailEnd/>
            </a:ln>
          </p:spPr>
          <p:txBody>
            <a:bodyPr wrap="square">
              <a:spAutoFit/>
            </a:bodyPr>
            <a:lstStyle/>
            <a:p>
              <a:r>
                <a:rPr lang="en-US" sz="1400" b="1" dirty="0" smtClean="0">
                  <a:latin typeface="Franklin Gothic Book" pitchFamily="34" charset="0"/>
                </a:rPr>
                <a:t>k</a:t>
              </a:r>
              <a:endParaRPr lang="hu-HU" sz="1400" b="1" dirty="0">
                <a:latin typeface="Franklin Gothic Book" pitchFamily="34" charset="0"/>
              </a:endParaRPr>
            </a:p>
          </p:txBody>
        </p:sp>
        <p:sp>
          <p:nvSpPr>
            <p:cNvPr id="55" name="TextBox 40"/>
            <p:cNvSpPr txBox="1">
              <a:spLocks noChangeArrowheads="1"/>
            </p:cNvSpPr>
            <p:nvPr/>
          </p:nvSpPr>
          <p:spPr bwMode="auto">
            <a:xfrm>
              <a:off x="5409875" y="4798744"/>
              <a:ext cx="446175" cy="307777"/>
            </a:xfrm>
            <a:prstGeom prst="rect">
              <a:avLst/>
            </a:prstGeom>
            <a:noFill/>
            <a:ln w="9525">
              <a:noFill/>
              <a:miter lim="800000"/>
              <a:headEnd/>
              <a:tailEnd/>
            </a:ln>
          </p:spPr>
          <p:txBody>
            <a:bodyPr wrap="square">
              <a:spAutoFit/>
            </a:bodyPr>
            <a:lstStyle/>
            <a:p>
              <a:r>
                <a:rPr lang="en-US" sz="1400" b="1" dirty="0" err="1" smtClean="0">
                  <a:latin typeface="Franklin Gothic Book" pitchFamily="34" charset="0"/>
                </a:rPr>
                <a:t>x</a:t>
              </a:r>
              <a:r>
                <a:rPr lang="en-US" sz="1400" b="1" baseline="-25000" dirty="0" err="1" smtClean="0">
                  <a:latin typeface="Franklin Gothic Book" pitchFamily="34" charset="0"/>
                </a:rPr>
                <a:t>k</a:t>
              </a:r>
              <a:endParaRPr lang="hu-HU" sz="1400" b="1" baseline="-25000" dirty="0">
                <a:latin typeface="Franklin Gothic Book" pitchFamily="34" charset="0"/>
              </a:endParaRPr>
            </a:p>
          </p:txBody>
        </p:sp>
        <p:sp>
          <p:nvSpPr>
            <p:cNvPr id="56" name="TextBox 40"/>
            <p:cNvSpPr txBox="1">
              <a:spLocks noChangeArrowheads="1"/>
            </p:cNvSpPr>
            <p:nvPr/>
          </p:nvSpPr>
          <p:spPr bwMode="auto">
            <a:xfrm>
              <a:off x="2851045" y="5249104"/>
              <a:ext cx="378538" cy="307777"/>
            </a:xfrm>
            <a:prstGeom prst="rect">
              <a:avLst/>
            </a:prstGeom>
            <a:noFill/>
            <a:ln w="9525">
              <a:noFill/>
              <a:miter lim="800000"/>
              <a:headEnd/>
              <a:tailEnd/>
            </a:ln>
          </p:spPr>
          <p:txBody>
            <a:bodyPr wrap="square">
              <a:spAutoFit/>
            </a:bodyPr>
            <a:lstStyle/>
            <a:p>
              <a:r>
                <a:rPr lang="en-US" sz="1400" b="1" dirty="0" err="1" smtClean="0">
                  <a:solidFill>
                    <a:srgbClr val="0070C0"/>
                  </a:solidFill>
                  <a:latin typeface="Franklin Gothic Book" pitchFamily="34" charset="0"/>
                </a:rPr>
                <a:t>y</a:t>
              </a:r>
              <a:r>
                <a:rPr lang="en-US" sz="1400" b="1" baseline="-25000" dirty="0" err="1" smtClean="0">
                  <a:solidFill>
                    <a:srgbClr val="0070C0"/>
                  </a:solidFill>
                  <a:latin typeface="Franklin Gothic Book" pitchFamily="34" charset="0"/>
                </a:rPr>
                <a:t>m</a:t>
              </a:r>
              <a:endParaRPr lang="hu-HU" sz="1400" b="1" baseline="-25000" dirty="0">
                <a:solidFill>
                  <a:srgbClr val="0070C0"/>
                </a:solidFill>
                <a:latin typeface="Franklin Gothic Book" pitchFamily="34" charset="0"/>
              </a:endParaRPr>
            </a:p>
          </p:txBody>
        </p:sp>
        <p:sp>
          <p:nvSpPr>
            <p:cNvPr id="60" name="Szövegdoboz 119"/>
            <p:cNvSpPr txBox="1"/>
            <p:nvPr/>
          </p:nvSpPr>
          <p:spPr>
            <a:xfrm>
              <a:off x="4496189" y="4434194"/>
              <a:ext cx="312906" cy="369332"/>
            </a:xfrm>
            <a:prstGeom prst="rect">
              <a:avLst/>
            </a:prstGeom>
            <a:noFill/>
          </p:spPr>
          <p:txBody>
            <a:bodyPr wrap="none" rtlCol="0">
              <a:spAutoFit/>
            </a:bodyPr>
            <a:lstStyle/>
            <a:p>
              <a:r>
                <a:rPr lang="en-US" dirty="0" smtClean="0">
                  <a:solidFill>
                    <a:srgbClr val="7030A0"/>
                  </a:solidFill>
                </a:rPr>
                <a:t>e</a:t>
              </a:r>
              <a:endParaRPr lang="hu-HU" dirty="0">
                <a:solidFill>
                  <a:srgbClr val="7030A0"/>
                </a:solidFill>
              </a:endParaRPr>
            </a:p>
          </p:txBody>
        </p:sp>
        <p:sp>
          <p:nvSpPr>
            <p:cNvPr id="61" name="Szövegdoboz 120"/>
            <p:cNvSpPr txBox="1"/>
            <p:nvPr/>
          </p:nvSpPr>
          <p:spPr>
            <a:xfrm>
              <a:off x="3932637" y="5000927"/>
              <a:ext cx="364202" cy="369332"/>
            </a:xfrm>
            <a:prstGeom prst="rect">
              <a:avLst/>
            </a:prstGeom>
            <a:noFill/>
          </p:spPr>
          <p:txBody>
            <a:bodyPr wrap="none" rtlCol="0">
              <a:spAutoFit/>
            </a:bodyPr>
            <a:lstStyle/>
            <a:p>
              <a:r>
                <a:rPr lang="en-US" dirty="0" smtClean="0">
                  <a:solidFill>
                    <a:srgbClr val="7030A0"/>
                  </a:solidFill>
                </a:rPr>
                <a:t>e’</a:t>
              </a:r>
              <a:endParaRPr lang="hu-HU" dirty="0">
                <a:solidFill>
                  <a:srgbClr val="7030A0"/>
                </a:solidFill>
              </a:endParaRPr>
            </a:p>
          </p:txBody>
        </p:sp>
        <p:cxnSp>
          <p:nvCxnSpPr>
            <p:cNvPr id="65" name="Egyenes összekötő nyíllal 89"/>
            <p:cNvCxnSpPr/>
            <p:nvPr/>
          </p:nvCxnSpPr>
          <p:spPr>
            <a:xfrm rot="10800000" flipV="1">
              <a:off x="3046414" y="4864099"/>
              <a:ext cx="802481" cy="76438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8" name="Egyenes összekötő nyíllal 89"/>
            <p:cNvCxnSpPr/>
            <p:nvPr/>
          </p:nvCxnSpPr>
          <p:spPr>
            <a:xfrm rot="10800000" flipV="1">
              <a:off x="3994151" y="4552949"/>
              <a:ext cx="575471" cy="549276"/>
            </a:xfrm>
            <a:prstGeom prst="straightConnector1">
              <a:avLst/>
            </a:prstGeom>
            <a:ln w="12700">
              <a:solidFill>
                <a:srgbClr val="7030A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58" name="Ellipszis 117"/>
            <p:cNvSpPr/>
            <p:nvPr/>
          </p:nvSpPr>
          <p:spPr>
            <a:xfrm>
              <a:off x="4528258" y="4511982"/>
              <a:ext cx="74294" cy="762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71" name="Egyenes összekötő nyíllal 89"/>
            <p:cNvCxnSpPr/>
            <p:nvPr/>
          </p:nvCxnSpPr>
          <p:spPr>
            <a:xfrm flipV="1">
              <a:off x="3267075" y="5095875"/>
              <a:ext cx="739775" cy="327025"/>
            </a:xfrm>
            <a:prstGeom prst="straightConnector1">
              <a:avLst/>
            </a:prstGeom>
            <a:ln w="12700">
              <a:solidFill>
                <a:srgbClr val="7030A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59" name="Ellipszis 118"/>
            <p:cNvSpPr/>
            <p:nvPr/>
          </p:nvSpPr>
          <p:spPr>
            <a:xfrm>
              <a:off x="3956768" y="5063634"/>
              <a:ext cx="74294" cy="762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cxnSp>
        <p:nvCxnSpPr>
          <p:cNvPr id="64" name="Egyenes összekötő nyíllal 97"/>
          <p:cNvCxnSpPr/>
          <p:nvPr/>
        </p:nvCxnSpPr>
        <p:spPr>
          <a:xfrm flipV="1">
            <a:off x="3261462" y="5422106"/>
            <a:ext cx="731894" cy="765"/>
          </a:xfrm>
          <a:prstGeom prst="straightConnector1">
            <a:avLst/>
          </a:prstGeom>
          <a:ln w="3175">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9" name="Egyenes összekötő nyíllal 89"/>
          <p:cNvCxnSpPr/>
          <p:nvPr/>
        </p:nvCxnSpPr>
        <p:spPr>
          <a:xfrm rot="10800000" flipV="1">
            <a:off x="3994167" y="4869638"/>
            <a:ext cx="575471" cy="549276"/>
          </a:xfrm>
          <a:prstGeom prst="straightConnector1">
            <a:avLst/>
          </a:prstGeom>
          <a:ln w="127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0" name="Egyenes összekötő nyíllal 89"/>
          <p:cNvCxnSpPr/>
          <p:nvPr/>
        </p:nvCxnSpPr>
        <p:spPr>
          <a:xfrm rot="10800000" flipV="1">
            <a:off x="4572812" y="4864893"/>
            <a:ext cx="654032" cy="1569"/>
          </a:xfrm>
          <a:prstGeom prst="straightConnector1">
            <a:avLst/>
          </a:prstGeom>
          <a:ln w="127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4417221" y="4867275"/>
            <a:ext cx="397666" cy="147639"/>
          </a:xfrm>
          <a:custGeom>
            <a:avLst/>
            <a:gdLst>
              <a:gd name="connsiteX0" fmla="*/ 0 w 421481"/>
              <a:gd name="connsiteY0" fmla="*/ 152400 h 153987"/>
              <a:gd name="connsiteX1" fmla="*/ 271462 w 421481"/>
              <a:gd name="connsiteY1" fmla="*/ 128587 h 153987"/>
              <a:gd name="connsiteX2" fmla="*/ 421481 w 421481"/>
              <a:gd name="connsiteY2" fmla="*/ 0 h 153987"/>
            </a:gdLst>
            <a:ahLst/>
            <a:cxnLst>
              <a:cxn ang="0">
                <a:pos x="connsiteX0" y="connsiteY0"/>
              </a:cxn>
              <a:cxn ang="0">
                <a:pos x="connsiteX1" y="connsiteY1"/>
              </a:cxn>
              <a:cxn ang="0">
                <a:pos x="connsiteX2" y="connsiteY2"/>
              </a:cxn>
            </a:cxnLst>
            <a:rect l="l" t="t" r="r" b="b"/>
            <a:pathLst>
              <a:path w="421481" h="153987">
                <a:moveTo>
                  <a:pt x="0" y="152400"/>
                </a:moveTo>
                <a:cubicBezTo>
                  <a:pt x="100607" y="153193"/>
                  <a:pt x="201215" y="153987"/>
                  <a:pt x="271462" y="128587"/>
                </a:cubicBezTo>
                <a:cubicBezTo>
                  <a:pt x="341709" y="103187"/>
                  <a:pt x="381595" y="51593"/>
                  <a:pt x="421481"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90" name="Ellipszis 117"/>
          <p:cNvSpPr/>
          <p:nvPr/>
        </p:nvSpPr>
        <p:spPr>
          <a:xfrm>
            <a:off x="4578263" y="4906795"/>
            <a:ext cx="72318"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Date Placeholder 10"/>
          <p:cNvSpPr>
            <a:spLocks noGrp="1"/>
          </p:cNvSpPr>
          <p:nvPr>
            <p:ph type="dt" sz="half" idx="10"/>
          </p:nvPr>
        </p:nvSpPr>
        <p:spPr bwMode="auto">
          <a:noFill/>
          <a:ln>
            <a:miter lim="800000"/>
            <a:headEnd/>
            <a:tailEnd/>
          </a:ln>
        </p:spPr>
        <p:txBody>
          <a:bodyPr wrap="square" lIns="91440" tIns="45720" rIns="91440" bIns="45720" numCol="1" anchor="t" anchorCtr="0" compatLnSpc="1">
            <a:prstTxWarp prst="textNoShape">
              <a:avLst/>
            </a:prstTxWarp>
          </a:bodyPr>
          <a:lstStyle/>
          <a:p>
            <a:pPr>
              <a:defRPr/>
            </a:pPr>
            <a:r>
              <a:rPr lang="hu-HU" dirty="0" err="1" smtClean="0"/>
              <a:t>Logic</a:t>
            </a:r>
            <a:r>
              <a:rPr lang="hu-HU" dirty="0" smtClean="0"/>
              <a:t> </a:t>
            </a:r>
            <a:r>
              <a:rPr lang="hu-HU" dirty="0" err="1" smtClean="0"/>
              <a:t>Colloquium</a:t>
            </a:r>
            <a:r>
              <a:rPr lang="hu-HU" dirty="0" smtClean="0"/>
              <a:t>, </a:t>
            </a:r>
            <a:r>
              <a:rPr lang="hu-HU" dirty="0" err="1" smtClean="0"/>
              <a:t>Sofia</a:t>
            </a:r>
            <a:r>
              <a:rPr lang="hu-HU" dirty="0" smtClean="0"/>
              <a:t>, </a:t>
            </a:r>
            <a:r>
              <a:rPr lang="hu-HU" dirty="0" err="1" smtClean="0"/>
              <a:t>July</a:t>
            </a:r>
            <a:r>
              <a:rPr lang="hu-HU" dirty="0" smtClean="0"/>
              <a:t> 31 – August 6 2009</a:t>
            </a:r>
            <a:endParaRPr lang="hu-HU"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dirty="0" smtClean="0"/>
              <a:t>Moving clocks get out of syncronism</a:t>
            </a:r>
            <a:endParaRPr lang="hu-HU" dirty="0"/>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lang="hu-HU" smtClean="0"/>
              <a:t>Page: </a:t>
            </a:r>
            <a:fld id="{C40D8493-2B67-4963-8C7E-1F8164CED939}" type="slidenum">
              <a:rPr lang="hu-HU" smtClean="0"/>
              <a:pPr>
                <a:defRPr/>
              </a:pPr>
              <a:t>23</a:t>
            </a:fld>
            <a:endParaRPr lang="hu-HU"/>
          </a:p>
        </p:txBody>
      </p:sp>
      <p:pic>
        <p:nvPicPr>
          <p:cNvPr id="10" name="Picture 9" descr="async2.gif"/>
          <p:cNvPicPr>
            <a:picLocks noChangeAspect="1"/>
          </p:cNvPicPr>
          <p:nvPr/>
        </p:nvPicPr>
        <p:blipFill>
          <a:blip r:embed="rId3" cstate="print"/>
          <a:stretch>
            <a:fillRect/>
          </a:stretch>
        </p:blipFill>
        <p:spPr>
          <a:xfrm>
            <a:off x="0" y="1486220"/>
            <a:ext cx="4366472" cy="4157835"/>
          </a:xfrm>
          <a:prstGeom prst="rect">
            <a:avLst/>
          </a:prstGeom>
        </p:spPr>
      </p:pic>
      <p:pic>
        <p:nvPicPr>
          <p:cNvPr id="8" name="Picture 7" descr="J3MOV.GIF"/>
          <p:cNvPicPr>
            <a:picLocks noChangeAspect="1"/>
          </p:cNvPicPr>
          <p:nvPr/>
        </p:nvPicPr>
        <p:blipFill>
          <a:blip r:embed="rId4" cstate="print"/>
          <a:stretch>
            <a:fillRect/>
          </a:stretch>
        </p:blipFill>
        <p:spPr>
          <a:xfrm>
            <a:off x="4403791" y="1183936"/>
            <a:ext cx="4740209" cy="4740209"/>
          </a:xfrm>
          <a:prstGeom prst="rect">
            <a:avLst/>
          </a:prstGeom>
        </p:spPr>
      </p:pic>
      <p:sp>
        <p:nvSpPr>
          <p:cNvPr id="11" name="Rectangle 10"/>
          <p:cNvSpPr/>
          <p:nvPr/>
        </p:nvSpPr>
        <p:spPr>
          <a:xfrm>
            <a:off x="250582" y="6026445"/>
            <a:ext cx="5954276" cy="369332"/>
          </a:xfrm>
          <a:prstGeom prst="rect">
            <a:avLst/>
          </a:prstGeom>
        </p:spPr>
        <p:txBody>
          <a:bodyPr wrap="square">
            <a:spAutoFit/>
          </a:bodyPr>
          <a:lstStyle/>
          <a:p>
            <a:r>
              <a:rPr lang="en-US" dirty="0" smtClean="0"/>
              <a:t>Thought-experiment for proving relativity of simultaneity.</a:t>
            </a:r>
            <a:endParaRPr lang="hu-HU" dirty="0" smtClean="0"/>
          </a:p>
        </p:txBody>
      </p:sp>
      <p:sp>
        <p:nvSpPr>
          <p:cNvPr id="9" name="Date Placeholder 10"/>
          <p:cNvSpPr>
            <a:spLocks noGrp="1"/>
          </p:cNvSpPr>
          <p:nvPr>
            <p:ph type="dt" sz="half" idx="10"/>
          </p:nvPr>
        </p:nvSpPr>
        <p:spPr bwMode="auto">
          <a:noFill/>
          <a:ln>
            <a:miter lim="800000"/>
            <a:headEnd/>
            <a:tailEnd/>
          </a:ln>
        </p:spPr>
        <p:txBody>
          <a:bodyPr wrap="square" lIns="91440" tIns="45720" rIns="91440" bIns="45720" numCol="1" anchor="t" anchorCtr="0" compatLnSpc="1">
            <a:prstTxWarp prst="textNoShape">
              <a:avLst/>
            </a:prstTxWarp>
          </a:bodyPr>
          <a:lstStyle/>
          <a:p>
            <a:pPr>
              <a:defRPr/>
            </a:pPr>
            <a:r>
              <a:rPr lang="hu-HU" dirty="0" err="1" smtClean="0"/>
              <a:t>Logic</a:t>
            </a:r>
            <a:r>
              <a:rPr lang="hu-HU" dirty="0" smtClean="0"/>
              <a:t> </a:t>
            </a:r>
            <a:r>
              <a:rPr lang="hu-HU" dirty="0" err="1" smtClean="0"/>
              <a:t>Colloquium</a:t>
            </a:r>
            <a:r>
              <a:rPr lang="hu-HU" dirty="0" smtClean="0"/>
              <a:t>, </a:t>
            </a:r>
            <a:r>
              <a:rPr lang="hu-HU" dirty="0" err="1" smtClean="0"/>
              <a:t>Sofia</a:t>
            </a:r>
            <a:r>
              <a:rPr lang="hu-HU" dirty="0" smtClean="0"/>
              <a:t>, </a:t>
            </a:r>
            <a:r>
              <a:rPr lang="hu-HU" dirty="0" err="1" smtClean="0"/>
              <a:t>July</a:t>
            </a:r>
            <a:r>
              <a:rPr lang="hu-HU" dirty="0" smtClean="0"/>
              <a:t> 31 – August 6 2009</a:t>
            </a:r>
            <a:endParaRPr lang="hu-H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dirty="0" smtClean="0"/>
              <a:t>Moving clocks get out of syncronism</a:t>
            </a:r>
            <a:endParaRPr lang="hu-HU" dirty="0"/>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lang="hu-HU" smtClean="0"/>
              <a:t>Page: </a:t>
            </a:r>
            <a:fld id="{C40D8493-2B67-4963-8C7E-1F8164CED939}" type="slidenum">
              <a:rPr lang="hu-HU" smtClean="0"/>
              <a:pPr>
                <a:defRPr/>
              </a:pPr>
              <a:t>24</a:t>
            </a:fld>
            <a:endParaRPr lang="hu-HU"/>
          </a:p>
        </p:txBody>
      </p:sp>
      <p:pic>
        <p:nvPicPr>
          <p:cNvPr id="8" name="Picture 7" descr="async3.gif"/>
          <p:cNvPicPr>
            <a:picLocks noChangeAspect="1"/>
          </p:cNvPicPr>
          <p:nvPr/>
        </p:nvPicPr>
        <p:blipFill>
          <a:blip r:embed="rId3" cstate="print"/>
          <a:stretch>
            <a:fillRect/>
          </a:stretch>
        </p:blipFill>
        <p:spPr>
          <a:xfrm>
            <a:off x="0" y="1380470"/>
            <a:ext cx="4340772" cy="4418132"/>
          </a:xfrm>
          <a:prstGeom prst="rect">
            <a:avLst/>
          </a:prstGeom>
        </p:spPr>
      </p:pic>
      <p:pic>
        <p:nvPicPr>
          <p:cNvPr id="10" name="Picture 9" descr="J3MOVOUT.GIF"/>
          <p:cNvPicPr>
            <a:picLocks noChangeAspect="1"/>
          </p:cNvPicPr>
          <p:nvPr/>
        </p:nvPicPr>
        <p:blipFill>
          <a:blip r:embed="rId4" cstate="print"/>
          <a:stretch>
            <a:fillRect/>
          </a:stretch>
        </p:blipFill>
        <p:spPr>
          <a:xfrm>
            <a:off x="4348264" y="1174209"/>
            <a:ext cx="4795736" cy="4795736"/>
          </a:xfrm>
          <a:prstGeom prst="rect">
            <a:avLst/>
          </a:prstGeom>
        </p:spPr>
      </p:pic>
      <p:sp>
        <p:nvSpPr>
          <p:cNvPr id="11" name="Rectangle 10"/>
          <p:cNvSpPr/>
          <p:nvPr/>
        </p:nvSpPr>
        <p:spPr>
          <a:xfrm>
            <a:off x="250582" y="6026445"/>
            <a:ext cx="5954276" cy="369332"/>
          </a:xfrm>
          <a:prstGeom prst="rect">
            <a:avLst/>
          </a:prstGeom>
        </p:spPr>
        <p:txBody>
          <a:bodyPr wrap="square">
            <a:spAutoFit/>
          </a:bodyPr>
          <a:lstStyle/>
          <a:p>
            <a:r>
              <a:rPr lang="en-US" dirty="0" smtClean="0"/>
              <a:t>Thought-experiment for proving relativity of simultaneity.</a:t>
            </a:r>
            <a:endParaRPr lang="hu-HU" dirty="0" smtClean="0"/>
          </a:p>
        </p:txBody>
      </p:sp>
      <p:sp>
        <p:nvSpPr>
          <p:cNvPr id="9" name="Date Placeholder 10"/>
          <p:cNvSpPr>
            <a:spLocks noGrp="1"/>
          </p:cNvSpPr>
          <p:nvPr>
            <p:ph type="dt" sz="half" idx="10"/>
          </p:nvPr>
        </p:nvSpPr>
        <p:spPr bwMode="auto">
          <a:noFill/>
          <a:ln>
            <a:miter lim="800000"/>
            <a:headEnd/>
            <a:tailEnd/>
          </a:ln>
        </p:spPr>
        <p:txBody>
          <a:bodyPr wrap="square" lIns="91440" tIns="45720" rIns="91440" bIns="45720" numCol="1" anchor="t" anchorCtr="0" compatLnSpc="1">
            <a:prstTxWarp prst="textNoShape">
              <a:avLst/>
            </a:prstTxWarp>
          </a:bodyPr>
          <a:lstStyle/>
          <a:p>
            <a:pPr>
              <a:defRPr/>
            </a:pPr>
            <a:r>
              <a:rPr lang="hu-HU" dirty="0" err="1" smtClean="0"/>
              <a:t>Logic</a:t>
            </a:r>
            <a:r>
              <a:rPr lang="hu-HU" dirty="0" smtClean="0"/>
              <a:t> </a:t>
            </a:r>
            <a:r>
              <a:rPr lang="hu-HU" dirty="0" err="1" smtClean="0"/>
              <a:t>Colloquium</a:t>
            </a:r>
            <a:r>
              <a:rPr lang="hu-HU" dirty="0" smtClean="0"/>
              <a:t>, </a:t>
            </a:r>
            <a:r>
              <a:rPr lang="hu-HU" dirty="0" err="1" smtClean="0"/>
              <a:t>Sofia</a:t>
            </a:r>
            <a:r>
              <a:rPr lang="hu-HU" dirty="0" smtClean="0"/>
              <a:t>, </a:t>
            </a:r>
            <a:r>
              <a:rPr lang="hu-HU" dirty="0" err="1" smtClean="0"/>
              <a:t>July</a:t>
            </a:r>
            <a:r>
              <a:rPr lang="hu-HU" dirty="0" smtClean="0"/>
              <a:t> 31 – August 6 2009</a:t>
            </a:r>
            <a:endParaRPr lang="hu-H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dirty="0" smtClean="0"/>
              <a:t>Moving clocks get out of syncronism</a:t>
            </a:r>
            <a:endParaRPr lang="hu-HU" dirty="0"/>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lang="hu-HU" smtClean="0"/>
              <a:t>Page: </a:t>
            </a:r>
            <a:fld id="{C40D8493-2B67-4963-8C7E-1F8164CED939}" type="slidenum">
              <a:rPr lang="hu-HU" smtClean="0"/>
              <a:pPr>
                <a:defRPr/>
              </a:pPr>
              <a:t>25</a:t>
            </a:fld>
            <a:endParaRPr lang="hu-HU"/>
          </a:p>
        </p:txBody>
      </p:sp>
      <p:pic>
        <p:nvPicPr>
          <p:cNvPr id="6" name="Picture 5" descr="async1.gif"/>
          <p:cNvPicPr>
            <a:picLocks noChangeAspect="1"/>
          </p:cNvPicPr>
          <p:nvPr/>
        </p:nvPicPr>
        <p:blipFill>
          <a:blip r:embed="rId3" cstate="print"/>
          <a:stretch>
            <a:fillRect/>
          </a:stretch>
        </p:blipFill>
        <p:spPr>
          <a:xfrm>
            <a:off x="1127760" y="1251547"/>
            <a:ext cx="6569004" cy="5149252"/>
          </a:xfrm>
          <a:prstGeom prst="rect">
            <a:avLst/>
          </a:prstGeom>
        </p:spPr>
      </p:pic>
      <p:pic>
        <p:nvPicPr>
          <p:cNvPr id="7" name="Picture 6" descr="750px-Black_Hole_Milkyway.jpg"/>
          <p:cNvPicPr>
            <a:picLocks noChangeAspect="1"/>
          </p:cNvPicPr>
          <p:nvPr/>
        </p:nvPicPr>
        <p:blipFill>
          <a:blip r:embed="rId4" cstate="print"/>
          <a:stretch>
            <a:fillRect/>
          </a:stretch>
        </p:blipFill>
        <p:spPr>
          <a:xfrm>
            <a:off x="308346" y="485756"/>
            <a:ext cx="3601339" cy="25784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perspectiveHeroicExtremeRightFacing">
              <a:rot lat="21300000" lon="20160000" rev="600000"/>
            </a:camera>
            <a:lightRig rig="twoPt" dir="t">
              <a:rot lat="0" lon="0" rev="7200000"/>
            </a:lightRig>
          </a:scene3d>
          <a:sp3d z="190500">
            <a:bevelT w="25400" h="19050"/>
            <a:contourClr>
              <a:srgbClr val="FFFFFF"/>
            </a:contourClr>
          </a:sp3d>
        </p:spPr>
      </p:pic>
      <p:sp>
        <p:nvSpPr>
          <p:cNvPr id="10" name="Rectangle 9"/>
          <p:cNvSpPr/>
          <p:nvPr/>
        </p:nvSpPr>
        <p:spPr>
          <a:xfrm>
            <a:off x="476673" y="2928399"/>
            <a:ext cx="3528531" cy="830997"/>
          </a:xfrm>
          <a:prstGeom prst="rect">
            <a:avLst/>
          </a:prstGeom>
          <a:noFill/>
          <a:scene3d>
            <a:camera prst="perspectiveHeroicExtremeLeftFacing">
              <a:rot lat="586331" lon="20316830" rev="606585"/>
            </a:camera>
            <a:lightRig rig="threePt" dir="t"/>
          </a:scene3d>
          <a:sp3d z="190500"/>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800" b="1" spc="150" dirty="0" smtClean="0">
                <a:ln w="11430"/>
                <a:solidFill>
                  <a:schemeClr val="accent5">
                    <a:lumMod val="75000"/>
                  </a:schemeClr>
                </a:solidFill>
                <a:effectLst>
                  <a:outerShdw blurRad="25400" algn="tl" rotWithShape="0">
                    <a:srgbClr val="000000">
                      <a:alpha val="43000"/>
                    </a:srgbClr>
                  </a:outerShdw>
                </a:effectLst>
              </a:rPr>
              <a:t>Black Hole</a:t>
            </a:r>
            <a:endParaRPr lang="en-US" sz="4800" b="1" spc="150" dirty="0">
              <a:ln w="11430"/>
              <a:solidFill>
                <a:schemeClr val="accent5">
                  <a:lumMod val="75000"/>
                </a:schemeClr>
              </a:solidFill>
              <a:effectLst>
                <a:outerShdw blurRad="25400" algn="tl" rotWithShape="0">
                  <a:srgbClr val="000000">
                    <a:alpha val="43000"/>
                  </a:srgbClr>
                </a:outerShdw>
              </a:effectLst>
            </a:endParaRPr>
          </a:p>
        </p:txBody>
      </p:sp>
      <p:pic>
        <p:nvPicPr>
          <p:cNvPr id="9" name="Picture 8" descr="DSC_0113.JPG"/>
          <p:cNvPicPr>
            <a:picLocks noChangeAspect="1"/>
          </p:cNvPicPr>
          <p:nvPr/>
        </p:nvPicPr>
        <p:blipFill>
          <a:blip r:embed="rId5" cstate="print"/>
          <a:stretch>
            <a:fillRect/>
          </a:stretch>
        </p:blipFill>
        <p:spPr>
          <a:xfrm>
            <a:off x="2741719" y="2149811"/>
            <a:ext cx="3143923" cy="3832698"/>
          </a:xfrm>
          <a:prstGeom prst="rect">
            <a:avLst/>
          </a:prstGeom>
          <a:ln w="190500" cap="sq">
            <a:solidFill>
              <a:srgbClr val="C8C6BD"/>
            </a:solidFill>
            <a:prstDash val="solid"/>
            <a:miter lim="800000"/>
          </a:ln>
          <a:effectLst>
            <a:outerShdw blurRad="50800" dist="38100" dir="2700000" sx="101000" sy="101000" algn="tl" rotWithShape="0">
              <a:prstClr val="black">
                <a:alpha val="40000"/>
              </a:prstClr>
            </a:outerShdw>
          </a:effectLst>
          <a:scene3d>
            <a:camera prst="perspectiveHeroicExtremeLeftFacing">
              <a:rot lat="425555" lon="1161734" rev="21304858"/>
            </a:camera>
            <a:lightRig rig="threePt" dir="t">
              <a:rot lat="0" lon="0" rev="2100000"/>
            </a:lightRig>
          </a:scene3d>
          <a:sp3d extrusionH="25400">
            <a:bevelT w="304800" h="152400" prst="hardEdge"/>
            <a:extrusionClr>
              <a:srgbClr val="000000"/>
            </a:extrusionClr>
          </a:sp3d>
        </p:spPr>
      </p:pic>
      <p:sp>
        <p:nvSpPr>
          <p:cNvPr id="12" name="Rectangle 11"/>
          <p:cNvSpPr/>
          <p:nvPr/>
        </p:nvSpPr>
        <p:spPr>
          <a:xfrm>
            <a:off x="1202959" y="5580828"/>
            <a:ext cx="5010731" cy="769441"/>
          </a:xfrm>
          <a:prstGeom prst="rect">
            <a:avLst/>
          </a:prstGeom>
          <a:noFill/>
          <a:scene3d>
            <a:camera prst="perspectiveHeroicExtremeLeftFacing">
              <a:rot lat="487347" lon="2067641" rev="21180000"/>
            </a:camera>
            <a:lightRig rig="threePt" dir="t"/>
          </a:scene3d>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400" b="1" cap="none" spc="150" dirty="0" err="1" smtClean="0">
                <a:ln w="11430"/>
                <a:solidFill>
                  <a:schemeClr val="accent5">
                    <a:lumMod val="75000"/>
                  </a:schemeClr>
                </a:solidFill>
                <a:effectLst>
                  <a:outerShdw blurRad="25400" algn="tl" rotWithShape="0">
                    <a:srgbClr val="000000">
                      <a:alpha val="43000"/>
                    </a:srgbClr>
                  </a:outerShdw>
                </a:effectLst>
              </a:rPr>
              <a:t>Timewarp</a:t>
            </a:r>
            <a:r>
              <a:rPr lang="en-US" sz="4400" b="1" spc="150" dirty="0" smtClean="0">
                <a:ln w="11430"/>
                <a:solidFill>
                  <a:schemeClr val="accent5">
                    <a:lumMod val="75000"/>
                  </a:schemeClr>
                </a:solidFill>
                <a:effectLst>
                  <a:outerShdw blurRad="25400" algn="tl" rotWithShape="0">
                    <a:srgbClr val="000000">
                      <a:alpha val="43000"/>
                    </a:srgbClr>
                  </a:outerShdw>
                </a:effectLst>
              </a:rPr>
              <a:t>-theory</a:t>
            </a:r>
            <a:endParaRPr lang="en-US" sz="4400" b="1" cap="none" spc="150" dirty="0">
              <a:ln w="11430"/>
              <a:solidFill>
                <a:schemeClr val="accent5">
                  <a:lumMod val="75000"/>
                </a:schemeClr>
              </a:solidFill>
              <a:effectLst>
                <a:outerShdw blurRad="25400" algn="tl" rotWithShape="0">
                  <a:srgbClr val="000000">
                    <a:alpha val="43000"/>
                  </a:srgbClr>
                </a:outerShdw>
              </a:effectLst>
            </a:endParaRPr>
          </a:p>
        </p:txBody>
      </p:sp>
      <p:pic>
        <p:nvPicPr>
          <p:cNvPr id="8" name="Picture 7" descr="Worm3.jpg"/>
          <p:cNvPicPr>
            <a:picLocks noChangeAspect="1"/>
          </p:cNvPicPr>
          <p:nvPr/>
        </p:nvPicPr>
        <p:blipFill>
          <a:blip r:embed="rId6" cstate="print"/>
          <a:stretch>
            <a:fillRect/>
          </a:stretch>
        </p:blipFill>
        <p:spPr>
          <a:xfrm>
            <a:off x="4046707" y="1238774"/>
            <a:ext cx="4658819" cy="30421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HeroicExtremeLeftFacing" fov="4800000">
              <a:rot lat="995381" lon="800911" rev="21556754"/>
            </a:camera>
            <a:lightRig rig="threePt" dir="t"/>
          </a:scene3d>
          <a:sp3d z="63500"/>
        </p:spPr>
      </p:pic>
      <p:sp>
        <p:nvSpPr>
          <p:cNvPr id="11" name="Rectangle 10"/>
          <p:cNvSpPr/>
          <p:nvPr/>
        </p:nvSpPr>
        <p:spPr>
          <a:xfrm>
            <a:off x="4391842" y="3985490"/>
            <a:ext cx="4151160" cy="923330"/>
          </a:xfrm>
          <a:prstGeom prst="rect">
            <a:avLst/>
          </a:prstGeom>
          <a:noFill/>
          <a:scene3d>
            <a:camera prst="perspectiveHeroicExtremeLeftFacing" fov="4800000">
              <a:rot lat="995381" lon="800911" rev="21360000"/>
            </a:camera>
            <a:lightRig rig="threePt" dir="t"/>
          </a:scene3d>
          <a:sp3d z="63500"/>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chemeClr val="accent5">
                    <a:lumMod val="75000"/>
                  </a:schemeClr>
                </a:solidFill>
                <a:effectLst>
                  <a:outerShdw blurRad="25400" algn="tl" rotWithShape="0">
                    <a:srgbClr val="000000">
                      <a:alpha val="43000"/>
                    </a:srgbClr>
                  </a:outerShdw>
                </a:effectLst>
              </a:rPr>
              <a:t>Wormhole</a:t>
            </a:r>
            <a:endParaRPr lang="en-US" sz="5400" b="1" cap="none" spc="150" dirty="0">
              <a:ln w="11430"/>
              <a:solidFill>
                <a:schemeClr val="accent5">
                  <a:lumMod val="75000"/>
                </a:schemeClr>
              </a:solidFill>
              <a:effectLst>
                <a:outerShdw blurRad="25400" algn="tl" rotWithShape="0">
                  <a:srgbClr val="000000">
                    <a:alpha val="43000"/>
                  </a:srgbClr>
                </a:outerShdw>
              </a:effectLst>
            </a:endParaRPr>
          </a:p>
        </p:txBody>
      </p:sp>
      <p:sp>
        <p:nvSpPr>
          <p:cNvPr id="13" name="Date Placeholder 10"/>
          <p:cNvSpPr txBox="1">
            <a:spLocks/>
          </p:cNvSpPr>
          <p:nvPr/>
        </p:nvSpPr>
        <p:spPr bwMode="auto">
          <a:xfrm>
            <a:off x="2884843" y="6399878"/>
            <a:ext cx="4214842" cy="2889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34" presetClass="entr" presetSubtype="0" fill="hold" nodeType="afterEffect">
                                  <p:stCondLst>
                                    <p:cond delay="2000"/>
                                  </p:stCondLst>
                                  <p:childTnLst>
                                    <p:set>
                                      <p:cBhvr>
                                        <p:cTn id="21" dur="1" fill="hold">
                                          <p:stCondLst>
                                            <p:cond delay="0"/>
                                          </p:stCondLst>
                                        </p:cTn>
                                        <p:tgtEl>
                                          <p:spTgt spid="9"/>
                                        </p:tgtEl>
                                        <p:attrNameLst>
                                          <p:attrName>style.visibility</p:attrName>
                                        </p:attrNameLst>
                                      </p:cBhvr>
                                      <p:to>
                                        <p:strVal val="visible"/>
                                      </p:to>
                                    </p:set>
                                    <p:anim from="(-#ppt_w/2)" to="(#ppt_x)" calcmode="lin" valueType="num">
                                      <p:cBhvr>
                                        <p:cTn id="22" dur="600" fill="hold">
                                          <p:stCondLst>
                                            <p:cond delay="0"/>
                                          </p:stCondLst>
                                        </p:cTn>
                                        <p:tgtEl>
                                          <p:spTgt spid="9"/>
                                        </p:tgtEl>
                                        <p:attrNameLst>
                                          <p:attrName>ppt_x</p:attrName>
                                        </p:attrNameLst>
                                      </p:cBhvr>
                                    </p:anim>
                                    <p:anim from="0" to="-1.0" calcmode="lin" valueType="num">
                                      <p:cBhvr>
                                        <p:cTn id="23" dur="200" decel="50000" autoRev="1" fill="hold">
                                          <p:stCondLst>
                                            <p:cond delay="600"/>
                                          </p:stCondLst>
                                        </p:cTn>
                                        <p:tgtEl>
                                          <p:spTgt spid="9"/>
                                        </p:tgtEl>
                                        <p:attrNameLst>
                                          <p:attrName>xshear</p:attrName>
                                        </p:attrNameLst>
                                      </p:cBhvr>
                                    </p:anim>
                                    <p:animScale>
                                      <p:cBhvr>
                                        <p:cTn id="24" dur="200" decel="100000" autoRev="1" fill="hold">
                                          <p:stCondLst>
                                            <p:cond delay="600"/>
                                          </p:stCondLst>
                                        </p:cTn>
                                        <p:tgtEl>
                                          <p:spTgt spid="9"/>
                                        </p:tgtEl>
                                      </p:cBhvr>
                                      <p:from x="100000" y="100000"/>
                                      <p:to x="80000" y="100000"/>
                                    </p:animScale>
                                    <p:anim by="(#ppt_h/3+#ppt_w*0.1)" calcmode="lin" valueType="num">
                                      <p:cBhvr additive="sum">
                                        <p:cTn id="25" dur="200" decel="100000" autoRev="1" fill="hold">
                                          <p:stCondLst>
                                            <p:cond delay="600"/>
                                          </p:stCondLst>
                                        </p:cTn>
                                        <p:tgtEl>
                                          <p:spTgt spid="9"/>
                                        </p:tgtEl>
                                        <p:attrNameLst>
                                          <p:attrName>ppt_x</p:attrName>
                                        </p:attrNameLst>
                                      </p:cBhvr>
                                    </p:anim>
                                  </p:childTnLst>
                                </p:cTn>
                              </p:par>
                            </p:childTnLst>
                          </p:cTn>
                        </p:par>
                        <p:par>
                          <p:cTn id="26" fill="hold">
                            <p:stCondLst>
                              <p:cond delay="5500"/>
                            </p:stCondLst>
                            <p:childTnLst>
                              <p:par>
                                <p:cTn id="27" presetID="34"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from="(-#ppt_w/2)" to="(#ppt_x)" calcmode="lin" valueType="num">
                                      <p:cBhvr>
                                        <p:cTn id="29" dur="600" fill="hold">
                                          <p:stCondLst>
                                            <p:cond delay="0"/>
                                          </p:stCondLst>
                                        </p:cTn>
                                        <p:tgtEl>
                                          <p:spTgt spid="12"/>
                                        </p:tgtEl>
                                        <p:attrNameLst>
                                          <p:attrName>ppt_x</p:attrName>
                                        </p:attrNameLst>
                                      </p:cBhvr>
                                    </p:anim>
                                    <p:anim from="0" to="-1.0" calcmode="lin" valueType="num">
                                      <p:cBhvr>
                                        <p:cTn id="30" dur="200" decel="50000" autoRev="1" fill="hold">
                                          <p:stCondLst>
                                            <p:cond delay="600"/>
                                          </p:stCondLst>
                                        </p:cTn>
                                        <p:tgtEl>
                                          <p:spTgt spid="12"/>
                                        </p:tgtEl>
                                        <p:attrNameLst>
                                          <p:attrName>xshear</p:attrName>
                                        </p:attrNameLst>
                                      </p:cBhvr>
                                    </p:anim>
                                    <p:animScale>
                                      <p:cBhvr>
                                        <p:cTn id="31" dur="200" decel="100000" autoRev="1" fill="hold">
                                          <p:stCondLst>
                                            <p:cond delay="600"/>
                                          </p:stCondLst>
                                        </p:cTn>
                                        <p:tgtEl>
                                          <p:spTgt spid="12"/>
                                        </p:tgtEl>
                                      </p:cBhvr>
                                      <p:from x="100000" y="100000"/>
                                      <p:to x="80000" y="100000"/>
                                    </p:animScale>
                                    <p:anim by="(#ppt_h/3+#ppt_w*0.1)" calcmode="lin" valueType="num">
                                      <p:cBhvr additive="sum">
                                        <p:cTn id="32" dur="200" decel="100000" autoRev="1" fill="hold">
                                          <p:stCondLst>
                                            <p:cond delay="600"/>
                                          </p:stCondLst>
                                        </p:cTn>
                                        <p:tgtEl>
                                          <p:spTgt spid="12"/>
                                        </p:tgtEl>
                                        <p:attrNameLst>
                                          <p:attrName>ppt_x</p:attrName>
                                        </p:attrNameLst>
                                      </p:cBhvr>
                                    </p:anim>
                                  </p:childTnLst>
                                </p:cTn>
                              </p:par>
                            </p:childTnLst>
                          </p:cTn>
                        </p:par>
                        <p:par>
                          <p:cTn id="33" fill="hold">
                            <p:stCondLst>
                              <p:cond delay="6500"/>
                            </p:stCondLst>
                            <p:childTnLst>
                              <p:par>
                                <p:cTn id="34" presetID="19" presetClass="entr" presetSubtype="10" fill="hold" nodeType="afterEffect">
                                  <p:stCondLst>
                                    <p:cond delay="2000"/>
                                  </p:stCondLst>
                                  <p:childTnLst>
                                    <p:set>
                                      <p:cBhvr>
                                        <p:cTn id="35" dur="1" fill="hold">
                                          <p:stCondLst>
                                            <p:cond delay="0"/>
                                          </p:stCondLst>
                                        </p:cTn>
                                        <p:tgtEl>
                                          <p:spTgt spid="8"/>
                                        </p:tgtEl>
                                        <p:attrNameLst>
                                          <p:attrName>style.visibility</p:attrName>
                                        </p:attrNameLst>
                                      </p:cBhvr>
                                      <p:to>
                                        <p:strVal val="visible"/>
                                      </p:to>
                                    </p:set>
                                    <p:anim calcmode="lin" valueType="num">
                                      <p:cBhvr>
                                        <p:cTn id="36" dur="2000" fill="hold"/>
                                        <p:tgtEl>
                                          <p:spTgt spid="8"/>
                                        </p:tgtEl>
                                        <p:attrNameLst>
                                          <p:attrName>ppt_w</p:attrName>
                                        </p:attrNameLst>
                                      </p:cBhvr>
                                      <p:tavLst>
                                        <p:tav tm="0" fmla="#ppt_w*sin(2.5*pi*$)">
                                          <p:val>
                                            <p:fltVal val="0"/>
                                          </p:val>
                                        </p:tav>
                                        <p:tav tm="100000">
                                          <p:val>
                                            <p:fltVal val="1"/>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childTnLst>
                                </p:cTn>
                              </p:par>
                            </p:childTnLst>
                          </p:cTn>
                        </p:par>
                        <p:par>
                          <p:cTn id="38" fill="hold">
                            <p:stCondLst>
                              <p:cond delay="10500"/>
                            </p:stCondLst>
                            <p:childTnLst>
                              <p:par>
                                <p:cTn id="39" presetID="2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126817" y="2021961"/>
            <a:ext cx="5628292" cy="2581576"/>
            <a:chOff x="1731563" y="1254553"/>
            <a:chExt cx="4945163" cy="2171819"/>
          </a:xfrm>
        </p:grpSpPr>
        <p:pic>
          <p:nvPicPr>
            <p:cNvPr id="29" name="Picture 28" descr="kisshuttle1.png"/>
            <p:cNvPicPr>
              <a:picLocks noChangeAspect="1"/>
            </p:cNvPicPr>
            <p:nvPr/>
          </p:nvPicPr>
          <p:blipFill>
            <a:blip r:embed="rId3" cstate="print"/>
            <a:stretch>
              <a:fillRect/>
            </a:stretch>
          </p:blipFill>
          <p:spPr>
            <a:xfrm>
              <a:off x="1731563" y="1254553"/>
              <a:ext cx="4945163" cy="2171819"/>
            </a:xfrm>
            <a:prstGeom prst="rect">
              <a:avLst/>
            </a:prstGeom>
            <a:noFill/>
            <a:ln>
              <a:noFill/>
            </a:ln>
          </p:spPr>
        </p:pic>
        <p:pic>
          <p:nvPicPr>
            <p:cNvPr id="22" name="Picture 21" descr="Ora1.gif"/>
            <p:cNvPicPr>
              <a:picLocks noChangeAspect="1"/>
            </p:cNvPicPr>
            <p:nvPr/>
          </p:nvPicPr>
          <p:blipFill>
            <a:blip r:embed="rId4" cstate="print"/>
            <a:stretch>
              <a:fillRect/>
            </a:stretch>
          </p:blipFill>
          <p:spPr>
            <a:xfrm>
              <a:off x="4775511" y="2549110"/>
              <a:ext cx="721439" cy="721439"/>
            </a:xfrm>
            <a:prstGeom prst="rect">
              <a:avLst/>
            </a:prstGeom>
            <a:noFill/>
            <a:ln>
              <a:noFill/>
            </a:ln>
          </p:spPr>
        </p:pic>
      </p:grpSp>
      <p:sp>
        <p:nvSpPr>
          <p:cNvPr id="3" name="Title 2"/>
          <p:cNvSpPr>
            <a:spLocks noGrp="1"/>
          </p:cNvSpPr>
          <p:nvPr>
            <p:ph type="title"/>
          </p:nvPr>
        </p:nvSpPr>
        <p:spPr/>
        <p:txBody>
          <a:bodyPr/>
          <a:lstStyle/>
          <a:p>
            <a:pPr fontAlgn="auto">
              <a:spcAft>
                <a:spcPts val="0"/>
              </a:spcAft>
              <a:defRPr/>
            </a:pPr>
            <a:r>
              <a:rPr lang="en-US" dirty="0" err="1" smtClean="0"/>
              <a:t>Relativ</a:t>
            </a:r>
            <a:r>
              <a:rPr lang="hu-HU" dirty="0" smtClean="0"/>
              <a:t>istic effects</a:t>
            </a:r>
            <a:endParaRPr lang="hu-HU" dirty="0"/>
          </a:p>
        </p:txBody>
      </p:sp>
      <p:sp>
        <p:nvSpPr>
          <p:cNvPr id="6" name="Footer Placeholder 5"/>
          <p:cNvSpPr>
            <a:spLocks noGrp="1"/>
          </p:cNvSpPr>
          <p:nvPr>
            <p:ph type="ftr" sz="quarter" idx="11"/>
          </p:nvPr>
        </p:nvSpPr>
        <p:spPr/>
        <p:txBody>
          <a:bodyPr/>
          <a:lstStyle/>
          <a:p>
            <a:pPr>
              <a:defRPr/>
            </a:pPr>
            <a:r>
              <a:rPr lang="en-US" smtClean="0"/>
              <a:t>Relativity Theory and Logic </a:t>
            </a:r>
            <a:endParaRPr lang="hu-HU"/>
          </a:p>
        </p:txBody>
      </p:sp>
      <p:sp>
        <p:nvSpPr>
          <p:cNvPr id="7" name="Slide Number Placeholder 6"/>
          <p:cNvSpPr>
            <a:spLocks noGrp="1"/>
          </p:cNvSpPr>
          <p:nvPr>
            <p:ph type="sldNum" sz="quarter" idx="12"/>
          </p:nvPr>
        </p:nvSpPr>
        <p:spPr/>
        <p:txBody>
          <a:bodyPr/>
          <a:lstStyle/>
          <a:p>
            <a:pPr>
              <a:defRPr/>
            </a:pPr>
            <a:r>
              <a:rPr/>
              <a:t>Page: </a:t>
            </a:r>
            <a:fld id="{0837715F-0271-4268-91B7-9C0A12F37CBB}" type="slidenum">
              <a:rPr/>
              <a:pPr>
                <a:defRPr/>
              </a:pPr>
              <a:t>26</a:t>
            </a:fld>
            <a:endParaRPr/>
          </a:p>
        </p:txBody>
      </p:sp>
      <p:sp>
        <p:nvSpPr>
          <p:cNvPr id="29700" name="Text Placeholder 3"/>
          <p:cNvSpPr>
            <a:spLocks noGrp="1"/>
          </p:cNvSpPr>
          <p:nvPr>
            <p:ph type="body" sz="half" idx="4294967295"/>
          </p:nvPr>
        </p:nvSpPr>
        <p:spPr>
          <a:xfrm>
            <a:off x="114300" y="5533794"/>
            <a:ext cx="6343650" cy="954087"/>
          </a:xfrm>
        </p:spPr>
        <p:txBody>
          <a:bodyPr/>
          <a:lstStyle/>
          <a:p>
            <a:r>
              <a:rPr lang="en-US" sz="2400" dirty="0" smtClean="0">
                <a:solidFill>
                  <a:schemeClr val="tx1"/>
                </a:solidFill>
                <a:latin typeface="Arial" charset="0"/>
                <a:cs typeface="Arial" charset="0"/>
              </a:rPr>
              <a:t>Moving clocks slow down</a:t>
            </a:r>
            <a:endParaRPr lang="hu-HU" sz="2400" dirty="0" smtClean="0">
              <a:solidFill>
                <a:schemeClr val="tx1"/>
              </a:solidFill>
              <a:latin typeface="Arial" charset="0"/>
              <a:cs typeface="Arial" charset="0"/>
            </a:endParaRPr>
          </a:p>
          <a:p>
            <a:r>
              <a:rPr lang="en-US" sz="2400" dirty="0" smtClean="0">
                <a:solidFill>
                  <a:schemeClr val="tx1"/>
                </a:solidFill>
                <a:latin typeface="Arial" charset="0"/>
                <a:cs typeface="Arial" charset="0"/>
              </a:rPr>
              <a:t>Moving spaceships shrink</a:t>
            </a:r>
            <a:endParaRPr lang="hu-HU" sz="2400" dirty="0" smtClean="0">
              <a:solidFill>
                <a:schemeClr val="tx1"/>
              </a:solidFill>
              <a:latin typeface="Arial" charset="0"/>
              <a:cs typeface="Arial" charset="0"/>
            </a:endParaRPr>
          </a:p>
        </p:txBody>
      </p:sp>
      <p:sp>
        <p:nvSpPr>
          <p:cNvPr id="9" name="Rectangle 8"/>
          <p:cNvSpPr/>
          <p:nvPr/>
        </p:nvSpPr>
        <p:spPr>
          <a:xfrm>
            <a:off x="639620" y="1254164"/>
            <a:ext cx="1055097" cy="523220"/>
          </a:xfrm>
          <a:prstGeom prst="rect">
            <a:avLst/>
          </a:prstGeom>
        </p:spPr>
        <p:txBody>
          <a:bodyPr wrap="none">
            <a:spAutoFit/>
          </a:bodyPr>
          <a:lstStyle/>
          <a:p>
            <a:r>
              <a:rPr lang="en-US" sz="2800" b="1" dirty="0" err="1" smtClean="0">
                <a:solidFill>
                  <a:schemeClr val="tx2"/>
                </a:solidFill>
                <a:latin typeface="Franklin Gothic Book" pitchFamily="34" charset="0"/>
              </a:rPr>
              <a:t>Thm</a:t>
            </a:r>
            <a:r>
              <a:rPr lang="hu-HU" sz="2800" b="1" dirty="0" smtClean="0">
                <a:solidFill>
                  <a:schemeClr val="tx2"/>
                </a:solidFill>
                <a:latin typeface="Franklin Gothic Book" pitchFamily="34" charset="0"/>
              </a:rPr>
              <a:t>9</a:t>
            </a:r>
            <a:endParaRPr lang="hu-HU" sz="2800" b="1" dirty="0"/>
          </a:p>
        </p:txBody>
      </p:sp>
      <p:grpSp>
        <p:nvGrpSpPr>
          <p:cNvPr id="15" name="Group 14"/>
          <p:cNvGrpSpPr/>
          <p:nvPr/>
        </p:nvGrpSpPr>
        <p:grpSpPr>
          <a:xfrm>
            <a:off x="3105761" y="2016552"/>
            <a:ext cx="3546860" cy="2581576"/>
            <a:chOff x="3105761" y="2016552"/>
            <a:chExt cx="3546860" cy="2581576"/>
          </a:xfrm>
        </p:grpSpPr>
        <p:pic>
          <p:nvPicPr>
            <p:cNvPr id="32" name="Picture 31" descr="kisshuttle1.png"/>
            <p:cNvPicPr>
              <a:picLocks noChangeAspect="1"/>
            </p:cNvPicPr>
            <p:nvPr/>
          </p:nvPicPr>
          <p:blipFill>
            <a:blip r:embed="rId3" cstate="print"/>
            <a:stretch>
              <a:fillRect/>
            </a:stretch>
          </p:blipFill>
          <p:spPr>
            <a:xfrm>
              <a:off x="3105761" y="2016552"/>
              <a:ext cx="3546860" cy="2581576"/>
            </a:xfrm>
            <a:prstGeom prst="rect">
              <a:avLst/>
            </a:prstGeom>
          </p:spPr>
        </p:pic>
        <p:pic>
          <p:nvPicPr>
            <p:cNvPr id="14" name="Picture 13" descr="Ora4.gif"/>
            <p:cNvPicPr>
              <a:picLocks noChangeAspect="1"/>
            </p:cNvPicPr>
            <p:nvPr/>
          </p:nvPicPr>
          <p:blipFill>
            <a:blip r:embed="rId5" cstate="print"/>
            <a:stretch>
              <a:fillRect/>
            </a:stretch>
          </p:blipFill>
          <p:spPr>
            <a:xfrm>
              <a:off x="5312665" y="3560052"/>
              <a:ext cx="478534" cy="856922"/>
            </a:xfrm>
            <a:prstGeom prst="rect">
              <a:avLst/>
            </a:prstGeom>
          </p:spPr>
        </p:pic>
      </p:grpSp>
      <p:sp>
        <p:nvSpPr>
          <p:cNvPr id="16"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0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0" fill="hold"/>
                                        <p:tgtEl>
                                          <p:spTgt spid="15"/>
                                        </p:tgtEl>
                                        <p:attrNameLst>
                                          <p:attrName>ppt_x</p:attrName>
                                        </p:attrNameLst>
                                      </p:cBhvr>
                                      <p:tavLst>
                                        <p:tav tm="0">
                                          <p:val>
                                            <p:strVal val="0-#ppt_w/2"/>
                                          </p:val>
                                        </p:tav>
                                        <p:tav tm="100000">
                                          <p:val>
                                            <p:strVal val="#ppt_x"/>
                                          </p:val>
                                        </p:tav>
                                      </p:tavLst>
                                    </p:anim>
                                    <p:anim calcmode="lin" valueType="num">
                                      <p:cBhvr additive="base">
                                        <p:cTn id="8" dur="50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7000"/>
                            </p:stCondLst>
                            <p:childTnLst>
                              <p:par>
                                <p:cTn id="10" presetID="10" presetClass="exit" presetSubtype="0" fill="hold" nodeType="afterEffect">
                                  <p:stCondLst>
                                    <p:cond delay="0"/>
                                  </p:stCondLst>
                                  <p:childTnLst>
                                    <p:animEffect transition="out" filter="fade">
                                      <p:cBhvr>
                                        <p:cTn id="11" dur="2000"/>
                                        <p:tgtEl>
                                          <p:spTgt spid="30"/>
                                        </p:tgtEl>
                                      </p:cBhvr>
                                    </p:animEffect>
                                    <p:set>
                                      <p:cBhvr>
                                        <p:cTn id="12" dur="1" fill="hold">
                                          <p:stCondLst>
                                            <p:cond delay="1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Moving clocks slow down</a:t>
            </a:r>
            <a:endParaRPr lang="hu-HU" sz="3200" dirty="0"/>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lang="hu-HU" smtClean="0"/>
              <a:t>Page: </a:t>
            </a:r>
            <a:fld id="{C40D8493-2B67-4963-8C7E-1F8164CED939}" type="slidenum">
              <a:rPr lang="hu-HU" smtClean="0"/>
              <a:pPr>
                <a:defRPr/>
              </a:pPr>
              <a:t>27</a:t>
            </a:fld>
            <a:endParaRPr lang="hu-HU"/>
          </a:p>
        </p:txBody>
      </p:sp>
      <p:sp>
        <p:nvSpPr>
          <p:cNvPr id="2150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47"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 name="Content Placeholder 2"/>
          <p:cNvSpPr txBox="1">
            <a:spLocks/>
          </p:cNvSpPr>
          <p:nvPr/>
        </p:nvSpPr>
        <p:spPr bwMode="auto">
          <a:xfrm>
            <a:off x="304597" y="1262401"/>
            <a:ext cx="8686800" cy="1305701"/>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2800" dirty="0" smtClean="0">
                <a:solidFill>
                  <a:schemeClr val="tx2"/>
                </a:solidFill>
                <a:latin typeface="Franklin Gothic Book" pitchFamily="34" charset="0"/>
              </a:rPr>
              <a:t>Thm9 (formalization of time-dilation)</a:t>
            </a:r>
            <a:endParaRPr lang="en-US" sz="2800" dirty="0">
              <a:solidFill>
                <a:schemeClr val="tx2"/>
              </a:solidFill>
              <a:latin typeface="Franklin Gothic Book" pitchFamily="34" charset="0"/>
            </a:endParaRPr>
          </a:p>
          <a:p>
            <a:pPr marL="342900" indent="-342900">
              <a:spcBef>
                <a:spcPct val="20000"/>
              </a:spcBef>
              <a:buClr>
                <a:schemeClr val="accent1"/>
              </a:buClr>
              <a:buSzPct val="70000"/>
            </a:pPr>
            <a:endParaRPr lang="en-US" sz="2800" dirty="0" smtClean="0">
              <a:solidFill>
                <a:schemeClr val="tx2"/>
              </a:solidFill>
              <a:latin typeface="Franklin Gothic Book" pitchFamily="34" charset="0"/>
            </a:endParaRPr>
          </a:p>
          <a:p>
            <a:pPr marL="342900" indent="-342900">
              <a:spcBef>
                <a:spcPct val="20000"/>
              </a:spcBef>
              <a:buClr>
                <a:schemeClr val="accent1"/>
              </a:buClr>
              <a:buSzPct val="70000"/>
            </a:pPr>
            <a:endParaRPr lang="en-US" sz="2800" dirty="0" smtClean="0">
              <a:solidFill>
                <a:schemeClr val="tx2"/>
              </a:solidFill>
              <a:latin typeface="Franklin Gothic Book" pitchFamily="34" charset="0"/>
            </a:endParaRPr>
          </a:p>
          <a:p>
            <a:pPr marL="342900" indent="-342900">
              <a:spcBef>
                <a:spcPct val="20000"/>
              </a:spcBef>
              <a:buClr>
                <a:schemeClr val="accent1"/>
              </a:buClr>
              <a:buSzPct val="70000"/>
            </a:pPr>
            <a:r>
              <a:rPr lang="en-US" sz="2800" dirty="0" smtClean="0">
                <a:solidFill>
                  <a:schemeClr val="tx2"/>
                </a:solidFill>
                <a:latin typeface="Franklin Gothic Book" pitchFamily="34" charset="0"/>
              </a:rPr>
              <a:t>	</a:t>
            </a:r>
            <a:endParaRPr lang="en-US" sz="2400" dirty="0">
              <a:solidFill>
                <a:schemeClr val="tx2"/>
              </a:solidFill>
              <a:latin typeface="Franklin Gothic Book" pitchFamily="34" charset="0"/>
            </a:endParaRPr>
          </a:p>
          <a:p>
            <a:pPr marL="342900" indent="-342900">
              <a:spcBef>
                <a:spcPct val="20000"/>
              </a:spcBef>
              <a:buClr>
                <a:schemeClr val="accent1"/>
              </a:buClr>
              <a:buSzPct val="70000"/>
              <a:buFont typeface="Wingdings 2" pitchFamily="18" charset="2"/>
              <a:buNone/>
            </a:pPr>
            <a:endParaRPr lang="hu-HU" sz="3200" dirty="0">
              <a:solidFill>
                <a:schemeClr val="tx2"/>
              </a:solidFill>
              <a:latin typeface="Franklin Gothic Book" pitchFamily="34" charset="0"/>
            </a:endParaRPr>
          </a:p>
        </p:txBody>
      </p:sp>
      <p:sp>
        <p:nvSpPr>
          <p:cNvPr id="215050" name="Rectangle 10"/>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56" name="Rectangle 1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7" name="Rectangle 17"/>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8" name="Rectangle 18"/>
          <p:cNvSpPr>
            <a:spLocks noChangeArrowheads="1"/>
          </p:cNvSpPr>
          <p:nvPr/>
        </p:nvSpPr>
        <p:spPr bwMode="auto">
          <a:xfrm>
            <a:off x="0" y="1485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9" name="Rectangle 19"/>
          <p:cNvSpPr>
            <a:spLocks noChangeArrowheads="1"/>
          </p:cNvSpPr>
          <p:nvPr/>
        </p:nvSpPr>
        <p:spPr bwMode="auto">
          <a:xfrm>
            <a:off x="0" y="1828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65"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66" name="Rectangle 2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67" name="Rectangle 27"/>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68" name="Rectangle 28"/>
          <p:cNvSpPr>
            <a:spLocks noChangeArrowheads="1"/>
          </p:cNvSpPr>
          <p:nvPr/>
        </p:nvSpPr>
        <p:spPr bwMode="auto">
          <a:xfrm>
            <a:off x="0" y="1485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69" name="Rectangle 29"/>
          <p:cNvSpPr>
            <a:spLocks noChangeArrowheads="1"/>
          </p:cNvSpPr>
          <p:nvPr/>
        </p:nvSpPr>
        <p:spPr bwMode="auto">
          <a:xfrm>
            <a:off x="0" y="1828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70" name="Rectangle 30"/>
          <p:cNvSpPr>
            <a:spLocks noChangeArrowheads="1"/>
          </p:cNvSpPr>
          <p:nvPr/>
        </p:nvSpPr>
        <p:spPr bwMode="auto">
          <a:xfrm>
            <a:off x="0" y="2171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42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42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4234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42339"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232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82" name="Group 81"/>
          <p:cNvGrpSpPr/>
          <p:nvPr/>
        </p:nvGrpSpPr>
        <p:grpSpPr>
          <a:xfrm>
            <a:off x="666750" y="1724025"/>
            <a:ext cx="8477250" cy="681138"/>
            <a:chOff x="666750" y="1724025"/>
            <a:chExt cx="8477250" cy="681138"/>
          </a:xfrm>
        </p:grpSpPr>
        <p:sp>
          <p:nvSpPr>
            <p:cNvPr id="53" name="TextBox 52"/>
            <p:cNvSpPr txBox="1"/>
            <p:nvPr/>
          </p:nvSpPr>
          <p:spPr>
            <a:xfrm>
              <a:off x="666750" y="1724025"/>
              <a:ext cx="8477250" cy="400110"/>
            </a:xfrm>
            <a:prstGeom prst="rect">
              <a:avLst/>
            </a:prstGeom>
            <a:noFill/>
          </p:spPr>
          <p:txBody>
            <a:bodyPr wrap="square" rtlCol="0">
              <a:spAutoFit/>
            </a:bodyPr>
            <a:lstStyle/>
            <a:p>
              <a:r>
                <a:rPr lang="en-US" sz="2000" dirty="0" smtClean="0">
                  <a:latin typeface="+mn-lt"/>
                </a:rPr>
                <a:t>Assume </a:t>
              </a:r>
              <a:r>
                <a:rPr lang="en-US" sz="2000" dirty="0" err="1" smtClean="0">
                  <a:latin typeface="+mn-lt"/>
                </a:rPr>
                <a:t>SpecRel</a:t>
              </a:r>
              <a:r>
                <a:rPr lang="en-US" sz="2000" dirty="0" smtClean="0">
                  <a:latin typeface="+mn-lt"/>
                </a:rPr>
                <a:t>. Let </a:t>
              </a:r>
              <a:r>
                <a:rPr lang="en-US" sz="2000" i="1" dirty="0" err="1" smtClean="0">
                  <a:latin typeface="+mn-lt"/>
                </a:rPr>
                <a:t>m,k</a:t>
              </a:r>
              <a:r>
                <a:rPr lang="en-US" sz="2000" i="1" dirty="0" smtClean="0">
                  <a:latin typeface="+mn-lt"/>
                </a:rPr>
                <a:t> </a:t>
              </a:r>
              <a:r>
                <a:rPr lang="el-GR" sz="2000" i="1" dirty="0" smtClean="0">
                  <a:latin typeface="+mn-lt"/>
                </a:rPr>
                <a:t>ϵ</a:t>
              </a:r>
              <a:r>
                <a:rPr lang="en-US" sz="2000" i="1" dirty="0" smtClean="0">
                  <a:latin typeface="+mn-lt"/>
                </a:rPr>
                <a:t> </a:t>
              </a:r>
              <a:r>
                <a:rPr lang="en-US" sz="2000" i="1" dirty="0" err="1" smtClean="0">
                  <a:latin typeface="+mn-lt"/>
                </a:rPr>
                <a:t>IOb</a:t>
              </a:r>
              <a:r>
                <a:rPr lang="en-US" sz="2000" i="1" dirty="0" smtClean="0">
                  <a:latin typeface="+mn-lt"/>
                </a:rPr>
                <a:t> </a:t>
              </a:r>
              <a:r>
                <a:rPr lang="en-US" sz="2000" dirty="0" smtClean="0">
                  <a:latin typeface="+mn-lt"/>
                </a:rPr>
                <a:t>and events </a:t>
              </a:r>
              <a:r>
                <a:rPr lang="en-US" sz="2000" i="1" dirty="0" smtClean="0">
                  <a:latin typeface="+mn-lt"/>
                </a:rPr>
                <a:t>e</a:t>
              </a:r>
              <a:r>
                <a:rPr lang="en-US" sz="2000" dirty="0" smtClean="0">
                  <a:latin typeface="+mn-lt"/>
                </a:rPr>
                <a:t>, </a:t>
              </a:r>
              <a:r>
                <a:rPr lang="en-US" sz="2000" i="1" dirty="0" smtClean="0">
                  <a:latin typeface="+mn-lt"/>
                </a:rPr>
                <a:t>e’ </a:t>
              </a:r>
              <a:r>
                <a:rPr lang="en-US" sz="2000" dirty="0" smtClean="0">
                  <a:latin typeface="+mn-lt"/>
                </a:rPr>
                <a:t>are on </a:t>
              </a:r>
              <a:r>
                <a:rPr lang="en-US" sz="2000" i="1" dirty="0" err="1" smtClean="0">
                  <a:latin typeface="+mn-lt"/>
                </a:rPr>
                <a:t>k</a:t>
              </a:r>
              <a:r>
                <a:rPr lang="en-US" sz="2000" dirty="0" err="1" smtClean="0">
                  <a:latin typeface="+mn-lt"/>
                </a:rPr>
                <a:t>’s</a:t>
              </a:r>
              <a:r>
                <a:rPr lang="en-US" sz="2000" dirty="0" smtClean="0">
                  <a:latin typeface="+mn-lt"/>
                </a:rPr>
                <a:t> lifeline.</a:t>
              </a:r>
              <a:endParaRPr lang="hu-HU" sz="2000" dirty="0">
                <a:latin typeface="+mn-lt"/>
              </a:endParaRPr>
            </a:p>
          </p:txBody>
        </p:sp>
        <p:pic>
          <p:nvPicPr>
            <p:cNvPr id="22323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84036" y="2062263"/>
              <a:ext cx="2752725" cy="342900"/>
            </a:xfrm>
            <a:prstGeom prst="rect">
              <a:avLst/>
            </a:prstGeom>
            <a:noFill/>
          </p:spPr>
        </p:pic>
      </p:grpSp>
      <p:sp>
        <p:nvSpPr>
          <p:cNvPr id="22323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232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23238"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232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23241" name="Rectangle 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64" name="Group 163"/>
          <p:cNvGrpSpPr/>
          <p:nvPr/>
        </p:nvGrpSpPr>
        <p:grpSpPr>
          <a:xfrm>
            <a:off x="5666817" y="3621821"/>
            <a:ext cx="2316119" cy="2015894"/>
            <a:chOff x="6133761" y="4117949"/>
            <a:chExt cx="2316119" cy="2015894"/>
          </a:xfrm>
        </p:grpSpPr>
        <p:grpSp>
          <p:nvGrpSpPr>
            <p:cNvPr id="129" name="Group 128"/>
            <p:cNvGrpSpPr/>
            <p:nvPr/>
          </p:nvGrpSpPr>
          <p:grpSpPr>
            <a:xfrm>
              <a:off x="6899952" y="5148779"/>
              <a:ext cx="185737" cy="385765"/>
              <a:chOff x="6257926" y="4895850"/>
              <a:chExt cx="185737" cy="385765"/>
            </a:xfrm>
          </p:grpSpPr>
          <p:cxnSp>
            <p:nvCxnSpPr>
              <p:cNvPr id="121" name="Egyenes összekötő nyíllal 105"/>
              <p:cNvCxnSpPr/>
              <p:nvPr/>
            </p:nvCxnSpPr>
            <p:spPr>
              <a:xfrm rot="16200000" flipH="1">
                <a:off x="6065046" y="5088732"/>
                <a:ext cx="385763" cy="4"/>
              </a:xfrm>
              <a:prstGeom prst="straightConnector1">
                <a:avLst/>
              </a:prstGeom>
              <a:ln w="63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25" name="Egyenes összekötő nyíllal 105"/>
              <p:cNvCxnSpPr/>
              <p:nvPr/>
            </p:nvCxnSpPr>
            <p:spPr>
              <a:xfrm>
                <a:off x="6262688" y="4895850"/>
                <a:ext cx="180975" cy="1588"/>
              </a:xfrm>
              <a:prstGeom prst="straightConnector1">
                <a:avLst/>
              </a:prstGeom>
              <a:ln w="63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grpSp>
        <p:cxnSp>
          <p:nvCxnSpPr>
            <p:cNvPr id="118" name="Egyenes összekötő nyíllal 105"/>
            <p:cNvCxnSpPr/>
            <p:nvPr/>
          </p:nvCxnSpPr>
          <p:spPr>
            <a:xfrm flipV="1">
              <a:off x="6464182" y="5539278"/>
              <a:ext cx="434119" cy="26"/>
            </a:xfrm>
            <a:prstGeom prst="straightConnector1">
              <a:avLst/>
            </a:prstGeom>
            <a:ln w="63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16" name="Egyenes összekötő nyíllal 105"/>
            <p:cNvCxnSpPr>
              <a:endCxn id="111" idx="2"/>
            </p:cNvCxnSpPr>
            <p:nvPr/>
          </p:nvCxnSpPr>
          <p:spPr>
            <a:xfrm flipV="1">
              <a:off x="6464182" y="4828247"/>
              <a:ext cx="746027" cy="3842"/>
            </a:xfrm>
            <a:prstGeom prst="straightConnector1">
              <a:avLst/>
            </a:prstGeom>
            <a:ln w="63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grpSp>
          <p:nvGrpSpPr>
            <p:cNvPr id="15" name="Group 88"/>
            <p:cNvGrpSpPr/>
            <p:nvPr/>
          </p:nvGrpSpPr>
          <p:grpSpPr>
            <a:xfrm>
              <a:off x="6133761" y="4117949"/>
              <a:ext cx="2316119" cy="2015894"/>
              <a:chOff x="5881056" y="3926935"/>
              <a:chExt cx="2316119" cy="2015894"/>
            </a:xfrm>
          </p:grpSpPr>
          <p:cxnSp>
            <p:nvCxnSpPr>
              <p:cNvPr id="76" name="Egyenes összekötő nyíllal 86"/>
              <p:cNvCxnSpPr/>
              <p:nvPr/>
            </p:nvCxnSpPr>
            <p:spPr>
              <a:xfrm rot="16200000" flipV="1">
                <a:off x="5421909" y="4879684"/>
                <a:ext cx="1572438" cy="376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7" name="Egyenes összekötő nyíllal 89"/>
              <p:cNvCxnSpPr/>
              <p:nvPr/>
            </p:nvCxnSpPr>
            <p:spPr>
              <a:xfrm>
                <a:off x="6212389" y="5667783"/>
                <a:ext cx="1657350" cy="158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8" name="TextBox 58"/>
              <p:cNvSpPr txBox="1">
                <a:spLocks noChangeArrowheads="1"/>
              </p:cNvSpPr>
              <p:nvPr/>
            </p:nvSpPr>
            <p:spPr bwMode="auto">
              <a:xfrm>
                <a:off x="5881056" y="3926935"/>
                <a:ext cx="370670" cy="307777"/>
              </a:xfrm>
              <a:prstGeom prst="rect">
                <a:avLst/>
              </a:prstGeom>
              <a:noFill/>
              <a:ln w="9525">
                <a:noFill/>
                <a:miter lim="800000"/>
                <a:headEnd/>
                <a:tailEnd/>
              </a:ln>
            </p:spPr>
            <p:txBody>
              <a:bodyPr wrap="square">
                <a:spAutoFit/>
              </a:bodyPr>
              <a:lstStyle/>
              <a:p>
                <a:r>
                  <a:rPr lang="en-US" sz="1400" b="1" dirty="0" smtClean="0">
                    <a:solidFill>
                      <a:srgbClr val="0070C0"/>
                    </a:solidFill>
                    <a:latin typeface="Franklin Gothic Book" pitchFamily="34" charset="0"/>
                  </a:rPr>
                  <a:t>m</a:t>
                </a:r>
                <a:endParaRPr lang="hu-HU" sz="1400" b="1" dirty="0">
                  <a:solidFill>
                    <a:srgbClr val="0070C0"/>
                  </a:solidFill>
                  <a:latin typeface="Franklin Gothic Book" pitchFamily="34" charset="0"/>
                </a:endParaRPr>
              </a:p>
            </p:txBody>
          </p:sp>
          <p:sp>
            <p:nvSpPr>
              <p:cNvPr id="79" name="TextBox 40"/>
              <p:cNvSpPr txBox="1">
                <a:spLocks noChangeArrowheads="1"/>
              </p:cNvSpPr>
              <p:nvPr/>
            </p:nvSpPr>
            <p:spPr bwMode="auto">
              <a:xfrm>
                <a:off x="7797306" y="5635052"/>
                <a:ext cx="399869" cy="307777"/>
              </a:xfrm>
              <a:prstGeom prst="rect">
                <a:avLst/>
              </a:prstGeom>
              <a:noFill/>
              <a:ln w="9525">
                <a:noFill/>
                <a:miter lim="800000"/>
                <a:headEnd/>
                <a:tailEnd/>
              </a:ln>
            </p:spPr>
            <p:txBody>
              <a:bodyPr wrap="square">
                <a:spAutoFit/>
              </a:bodyPr>
              <a:lstStyle/>
              <a:p>
                <a:r>
                  <a:rPr lang="en-US" sz="1400" b="1" dirty="0" err="1" smtClean="0">
                    <a:solidFill>
                      <a:srgbClr val="0070C0"/>
                    </a:solidFill>
                    <a:latin typeface="Franklin Gothic Book" pitchFamily="34" charset="0"/>
                  </a:rPr>
                  <a:t>x</a:t>
                </a:r>
                <a:r>
                  <a:rPr lang="en-US" sz="1400" b="1" baseline="-25000" dirty="0" err="1" smtClean="0">
                    <a:solidFill>
                      <a:srgbClr val="0070C0"/>
                    </a:solidFill>
                    <a:latin typeface="Franklin Gothic Book" pitchFamily="34" charset="0"/>
                  </a:rPr>
                  <a:t>m</a:t>
                </a:r>
                <a:endParaRPr lang="hu-HU" sz="1400" b="1" baseline="-25000" dirty="0">
                  <a:solidFill>
                    <a:srgbClr val="0070C0"/>
                  </a:solidFill>
                  <a:latin typeface="Franklin Gothic Book" pitchFamily="34" charset="0"/>
                </a:endParaRPr>
              </a:p>
            </p:txBody>
          </p:sp>
        </p:grpSp>
        <p:grpSp>
          <p:nvGrpSpPr>
            <p:cNvPr id="115" name="Group 114"/>
            <p:cNvGrpSpPr/>
            <p:nvPr/>
          </p:nvGrpSpPr>
          <p:grpSpPr>
            <a:xfrm>
              <a:off x="6660162" y="4177303"/>
              <a:ext cx="1209673" cy="1862045"/>
              <a:chOff x="6018136" y="3924374"/>
              <a:chExt cx="1209673" cy="1862045"/>
            </a:xfrm>
          </p:grpSpPr>
          <p:cxnSp>
            <p:nvCxnSpPr>
              <p:cNvPr id="88" name="Egyenes összekötő nyíllal 97"/>
              <p:cNvCxnSpPr/>
              <p:nvPr/>
            </p:nvCxnSpPr>
            <p:spPr>
              <a:xfrm rot="5400000" flipH="1" flipV="1">
                <a:off x="5566542" y="4494958"/>
                <a:ext cx="1743055" cy="83986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105" name="Group 104"/>
              <p:cNvGrpSpPr/>
              <p:nvPr/>
            </p:nvGrpSpPr>
            <p:grpSpPr>
              <a:xfrm>
                <a:off x="6222902" y="5063324"/>
                <a:ext cx="336433" cy="369332"/>
                <a:chOff x="2560540" y="5115711"/>
                <a:chExt cx="336433" cy="369332"/>
              </a:xfrm>
            </p:grpSpPr>
            <p:sp>
              <p:nvSpPr>
                <p:cNvPr id="107" name="Ellipszis 117"/>
                <p:cNvSpPr/>
                <p:nvPr/>
              </p:nvSpPr>
              <p:spPr>
                <a:xfrm>
                  <a:off x="2560540" y="5299218"/>
                  <a:ext cx="74294" cy="762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Szövegdoboz 119"/>
                <p:cNvSpPr txBox="1"/>
                <p:nvPr/>
              </p:nvSpPr>
              <p:spPr>
                <a:xfrm>
                  <a:off x="2584067" y="5115711"/>
                  <a:ext cx="312906" cy="369332"/>
                </a:xfrm>
                <a:prstGeom prst="rect">
                  <a:avLst/>
                </a:prstGeom>
                <a:noFill/>
              </p:spPr>
              <p:txBody>
                <a:bodyPr wrap="none" rtlCol="0">
                  <a:spAutoFit/>
                </a:bodyPr>
                <a:lstStyle/>
                <a:p>
                  <a:r>
                    <a:rPr lang="en-US" dirty="0" smtClean="0">
                      <a:solidFill>
                        <a:srgbClr val="7030A0"/>
                      </a:solidFill>
                    </a:rPr>
                    <a:t>e</a:t>
                  </a:r>
                  <a:endParaRPr lang="hu-HU" dirty="0">
                    <a:solidFill>
                      <a:srgbClr val="7030A0"/>
                    </a:solidFill>
                  </a:endParaRPr>
                </a:p>
              </p:txBody>
            </p:sp>
          </p:grpSp>
          <p:grpSp>
            <p:nvGrpSpPr>
              <p:cNvPr id="109" name="Group 108"/>
              <p:cNvGrpSpPr/>
              <p:nvPr/>
            </p:nvGrpSpPr>
            <p:grpSpPr>
              <a:xfrm>
                <a:off x="6568183" y="4375156"/>
                <a:ext cx="387722" cy="369332"/>
                <a:chOff x="2634358" y="4984756"/>
                <a:chExt cx="387722" cy="369332"/>
              </a:xfrm>
            </p:grpSpPr>
            <p:sp>
              <p:nvSpPr>
                <p:cNvPr id="111" name="Ellipszis 117"/>
                <p:cNvSpPr/>
                <p:nvPr/>
              </p:nvSpPr>
              <p:spPr>
                <a:xfrm>
                  <a:off x="2634358" y="5146818"/>
                  <a:ext cx="74294" cy="762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2" name="Szövegdoboz 119"/>
                <p:cNvSpPr txBox="1"/>
                <p:nvPr/>
              </p:nvSpPr>
              <p:spPr>
                <a:xfrm>
                  <a:off x="2657878" y="4984756"/>
                  <a:ext cx="364202" cy="369332"/>
                </a:xfrm>
                <a:prstGeom prst="rect">
                  <a:avLst/>
                </a:prstGeom>
                <a:noFill/>
              </p:spPr>
              <p:txBody>
                <a:bodyPr wrap="none" rtlCol="0">
                  <a:spAutoFit/>
                </a:bodyPr>
                <a:lstStyle/>
                <a:p>
                  <a:r>
                    <a:rPr lang="en-US" dirty="0" smtClean="0">
                      <a:solidFill>
                        <a:srgbClr val="7030A0"/>
                      </a:solidFill>
                    </a:rPr>
                    <a:t>e’</a:t>
                  </a:r>
                  <a:endParaRPr lang="hu-HU" dirty="0">
                    <a:solidFill>
                      <a:srgbClr val="7030A0"/>
                    </a:solidFill>
                  </a:endParaRPr>
                </a:p>
              </p:txBody>
            </p:sp>
          </p:grpSp>
          <p:sp>
            <p:nvSpPr>
              <p:cNvPr id="114" name="TextBox 58"/>
              <p:cNvSpPr txBox="1">
                <a:spLocks noChangeArrowheads="1"/>
              </p:cNvSpPr>
              <p:nvPr/>
            </p:nvSpPr>
            <p:spPr bwMode="auto">
              <a:xfrm>
                <a:off x="6857139" y="3924374"/>
                <a:ext cx="370670" cy="307777"/>
              </a:xfrm>
              <a:prstGeom prst="rect">
                <a:avLst/>
              </a:prstGeom>
              <a:noFill/>
              <a:ln w="9525">
                <a:noFill/>
                <a:miter lim="800000"/>
                <a:headEnd/>
                <a:tailEnd/>
              </a:ln>
            </p:spPr>
            <p:txBody>
              <a:bodyPr wrap="square">
                <a:spAutoFit/>
              </a:bodyPr>
              <a:lstStyle/>
              <a:p>
                <a:r>
                  <a:rPr lang="en-US" sz="1400" b="1" dirty="0" smtClean="0">
                    <a:solidFill>
                      <a:srgbClr val="00B050"/>
                    </a:solidFill>
                    <a:latin typeface="Franklin Gothic Book" pitchFamily="34" charset="0"/>
                  </a:rPr>
                  <a:t>k</a:t>
                </a:r>
                <a:endParaRPr lang="hu-HU" sz="1400" b="1" dirty="0">
                  <a:solidFill>
                    <a:srgbClr val="00B050"/>
                  </a:solidFill>
                  <a:latin typeface="Franklin Gothic Book" pitchFamily="34" charset="0"/>
                </a:endParaRPr>
              </a:p>
            </p:txBody>
          </p:sp>
        </p:grpSp>
        <p:sp>
          <p:nvSpPr>
            <p:cNvPr id="130" name="TextBox 129"/>
            <p:cNvSpPr txBox="1"/>
            <p:nvPr/>
          </p:nvSpPr>
          <p:spPr>
            <a:xfrm>
              <a:off x="6683258" y="5174973"/>
              <a:ext cx="145256" cy="307777"/>
            </a:xfrm>
            <a:prstGeom prst="rect">
              <a:avLst/>
            </a:prstGeom>
            <a:noFill/>
          </p:spPr>
          <p:txBody>
            <a:bodyPr wrap="square" rtlCol="0">
              <a:spAutoFit/>
            </a:bodyPr>
            <a:lstStyle/>
            <a:p>
              <a:r>
                <a:rPr lang="en-US" sz="1400" dirty="0" smtClean="0"/>
                <a:t>1</a:t>
              </a:r>
              <a:endParaRPr lang="hu-HU" sz="1400" dirty="0"/>
            </a:p>
          </p:txBody>
        </p:sp>
        <p:sp>
          <p:nvSpPr>
            <p:cNvPr id="131" name="TextBox 130"/>
            <p:cNvSpPr txBox="1"/>
            <p:nvPr/>
          </p:nvSpPr>
          <p:spPr>
            <a:xfrm>
              <a:off x="6871377" y="4917799"/>
              <a:ext cx="164306" cy="307777"/>
            </a:xfrm>
            <a:prstGeom prst="rect">
              <a:avLst/>
            </a:prstGeom>
            <a:noFill/>
          </p:spPr>
          <p:txBody>
            <a:bodyPr wrap="square" rtlCol="0">
              <a:spAutoFit/>
            </a:bodyPr>
            <a:lstStyle/>
            <a:p>
              <a:r>
                <a:rPr lang="en-US" sz="1400" dirty="0" smtClean="0"/>
                <a:t>v</a:t>
              </a:r>
              <a:endParaRPr lang="hu-HU" sz="1400" dirty="0"/>
            </a:p>
          </p:txBody>
        </p:sp>
      </p:grpSp>
      <p:sp>
        <p:nvSpPr>
          <p:cNvPr id="67" name="TextBox 58"/>
          <p:cNvSpPr txBox="1">
            <a:spLocks noChangeArrowheads="1"/>
          </p:cNvSpPr>
          <p:nvPr/>
        </p:nvSpPr>
        <p:spPr bwMode="auto">
          <a:xfrm>
            <a:off x="2493783" y="3586736"/>
            <a:ext cx="370670" cy="307777"/>
          </a:xfrm>
          <a:prstGeom prst="rect">
            <a:avLst/>
          </a:prstGeom>
          <a:noFill/>
          <a:ln w="9525">
            <a:noFill/>
            <a:miter lim="800000"/>
            <a:headEnd/>
            <a:tailEnd/>
          </a:ln>
        </p:spPr>
        <p:txBody>
          <a:bodyPr wrap="square">
            <a:spAutoFit/>
          </a:bodyPr>
          <a:lstStyle/>
          <a:p>
            <a:r>
              <a:rPr lang="en-US" sz="1400" b="1" dirty="0" smtClean="0">
                <a:solidFill>
                  <a:srgbClr val="00B050"/>
                </a:solidFill>
                <a:latin typeface="Franklin Gothic Book" pitchFamily="34" charset="0"/>
              </a:rPr>
              <a:t>k</a:t>
            </a:r>
            <a:endParaRPr lang="hu-HU" sz="1400" b="1" dirty="0">
              <a:solidFill>
                <a:srgbClr val="00B050"/>
              </a:solidFill>
              <a:latin typeface="Franklin Gothic Book" pitchFamily="34" charset="0"/>
            </a:endParaRPr>
          </a:p>
        </p:txBody>
      </p:sp>
      <p:grpSp>
        <p:nvGrpSpPr>
          <p:cNvPr id="163" name="Group 162"/>
          <p:cNvGrpSpPr/>
          <p:nvPr/>
        </p:nvGrpSpPr>
        <p:grpSpPr>
          <a:xfrm>
            <a:off x="2744148" y="3634258"/>
            <a:ext cx="1920850" cy="1989954"/>
            <a:chOff x="3211092" y="4130386"/>
            <a:chExt cx="1920850" cy="1989954"/>
          </a:xfrm>
        </p:grpSpPr>
        <p:cxnSp>
          <p:nvCxnSpPr>
            <p:cNvPr id="63" name="Egyenes összekötő nyíllal 97"/>
            <p:cNvCxnSpPr/>
            <p:nvPr/>
          </p:nvCxnSpPr>
          <p:spPr>
            <a:xfrm rot="5400000" flipH="1" flipV="1">
              <a:off x="2378901" y="5001920"/>
              <a:ext cx="1743084" cy="1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5" name="Egyenes összekötő nyíllal 105"/>
            <p:cNvCxnSpPr/>
            <p:nvPr/>
          </p:nvCxnSpPr>
          <p:spPr>
            <a:xfrm flipV="1">
              <a:off x="3259959" y="5878224"/>
              <a:ext cx="1609742" cy="2387"/>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8" name="TextBox 40"/>
            <p:cNvSpPr txBox="1">
              <a:spLocks noChangeArrowheads="1"/>
            </p:cNvSpPr>
            <p:nvPr/>
          </p:nvSpPr>
          <p:spPr bwMode="auto">
            <a:xfrm>
              <a:off x="4811821" y="5812563"/>
              <a:ext cx="320121" cy="307777"/>
            </a:xfrm>
            <a:prstGeom prst="rect">
              <a:avLst/>
            </a:prstGeom>
            <a:noFill/>
            <a:ln w="9525">
              <a:noFill/>
              <a:miter lim="800000"/>
              <a:headEnd/>
              <a:tailEnd/>
            </a:ln>
          </p:spPr>
          <p:txBody>
            <a:bodyPr wrap="square">
              <a:spAutoFit/>
            </a:bodyPr>
            <a:lstStyle/>
            <a:p>
              <a:r>
                <a:rPr lang="en-US" sz="1400" b="1" dirty="0" err="1" smtClean="0">
                  <a:solidFill>
                    <a:srgbClr val="00B050"/>
                  </a:solidFill>
                  <a:latin typeface="Franklin Gothic Book" pitchFamily="34" charset="0"/>
                </a:rPr>
                <a:t>x</a:t>
              </a:r>
              <a:r>
                <a:rPr lang="en-US" sz="1400" b="1" baseline="-25000" dirty="0" err="1" smtClean="0">
                  <a:solidFill>
                    <a:srgbClr val="00B050"/>
                  </a:solidFill>
                  <a:latin typeface="Franklin Gothic Book" pitchFamily="34" charset="0"/>
                </a:rPr>
                <a:t>k</a:t>
              </a:r>
              <a:endParaRPr lang="hu-HU" sz="1400" b="1" baseline="-25000" dirty="0">
                <a:solidFill>
                  <a:srgbClr val="00B050"/>
                </a:solidFill>
                <a:latin typeface="Franklin Gothic Book" pitchFamily="34" charset="0"/>
              </a:endParaRPr>
            </a:p>
          </p:txBody>
        </p:sp>
        <p:grpSp>
          <p:nvGrpSpPr>
            <p:cNvPr id="101" name="Group 100"/>
            <p:cNvGrpSpPr/>
            <p:nvPr/>
          </p:nvGrpSpPr>
          <p:grpSpPr>
            <a:xfrm>
              <a:off x="3212316" y="5407551"/>
              <a:ext cx="336433" cy="369332"/>
              <a:chOff x="2560540" y="5115711"/>
              <a:chExt cx="336433" cy="369332"/>
            </a:xfrm>
          </p:grpSpPr>
          <p:sp>
            <p:nvSpPr>
              <p:cNvPr id="72" name="Ellipszis 117"/>
              <p:cNvSpPr/>
              <p:nvPr/>
            </p:nvSpPr>
            <p:spPr>
              <a:xfrm>
                <a:off x="2560540" y="5299218"/>
                <a:ext cx="74294" cy="762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Szövegdoboz 119"/>
              <p:cNvSpPr txBox="1"/>
              <p:nvPr/>
            </p:nvSpPr>
            <p:spPr>
              <a:xfrm>
                <a:off x="2584067" y="5115711"/>
                <a:ext cx="312906" cy="369332"/>
              </a:xfrm>
              <a:prstGeom prst="rect">
                <a:avLst/>
              </a:prstGeom>
              <a:noFill/>
            </p:spPr>
            <p:txBody>
              <a:bodyPr wrap="none" rtlCol="0">
                <a:spAutoFit/>
              </a:bodyPr>
              <a:lstStyle/>
              <a:p>
                <a:r>
                  <a:rPr lang="en-US" dirty="0" smtClean="0">
                    <a:solidFill>
                      <a:srgbClr val="7030A0"/>
                    </a:solidFill>
                  </a:rPr>
                  <a:t>e</a:t>
                </a:r>
                <a:endParaRPr lang="hu-HU" dirty="0">
                  <a:solidFill>
                    <a:srgbClr val="7030A0"/>
                  </a:solidFill>
                </a:endParaRPr>
              </a:p>
            </p:txBody>
          </p:sp>
        </p:grpSp>
        <p:grpSp>
          <p:nvGrpSpPr>
            <p:cNvPr id="113" name="Group 112"/>
            <p:cNvGrpSpPr/>
            <p:nvPr/>
          </p:nvGrpSpPr>
          <p:grpSpPr>
            <a:xfrm>
              <a:off x="3211092" y="4834724"/>
              <a:ext cx="393321" cy="369332"/>
              <a:chOff x="2559316" y="4542884"/>
              <a:chExt cx="393321" cy="369332"/>
            </a:xfrm>
          </p:grpSpPr>
          <p:sp>
            <p:nvSpPr>
              <p:cNvPr id="73" name="Ellipszis 118"/>
              <p:cNvSpPr/>
              <p:nvPr/>
            </p:nvSpPr>
            <p:spPr>
              <a:xfrm>
                <a:off x="2559316" y="4704549"/>
                <a:ext cx="74294" cy="762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Szövegdoboz 120"/>
              <p:cNvSpPr txBox="1"/>
              <p:nvPr/>
            </p:nvSpPr>
            <p:spPr>
              <a:xfrm>
                <a:off x="2588435" y="4542884"/>
                <a:ext cx="364202" cy="369332"/>
              </a:xfrm>
              <a:prstGeom prst="rect">
                <a:avLst/>
              </a:prstGeom>
              <a:noFill/>
            </p:spPr>
            <p:txBody>
              <a:bodyPr wrap="none" rtlCol="0">
                <a:spAutoFit/>
              </a:bodyPr>
              <a:lstStyle/>
              <a:p>
                <a:r>
                  <a:rPr lang="en-US" dirty="0" smtClean="0">
                    <a:solidFill>
                      <a:srgbClr val="7030A0"/>
                    </a:solidFill>
                  </a:rPr>
                  <a:t>e’</a:t>
                </a:r>
                <a:endParaRPr lang="hu-HU" dirty="0">
                  <a:solidFill>
                    <a:srgbClr val="7030A0"/>
                  </a:solidFill>
                </a:endParaRPr>
              </a:p>
            </p:txBody>
          </p:sp>
        </p:grpSp>
      </p:grpSp>
      <p:sp>
        <p:nvSpPr>
          <p:cNvPr id="2232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139" name="Group 138"/>
          <p:cNvGrpSpPr/>
          <p:nvPr/>
        </p:nvGrpSpPr>
        <p:grpSpPr>
          <a:xfrm>
            <a:off x="778181" y="2616723"/>
            <a:ext cx="7585969" cy="410994"/>
            <a:chOff x="1245125" y="3112851"/>
            <a:chExt cx="7585969" cy="410994"/>
          </a:xfrm>
        </p:grpSpPr>
        <p:pic>
          <p:nvPicPr>
            <p:cNvPr id="22323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45125" y="3180945"/>
              <a:ext cx="3324225" cy="342900"/>
            </a:xfrm>
            <a:prstGeom prst="rect">
              <a:avLst/>
            </a:prstGeom>
            <a:noFill/>
          </p:spPr>
        </p:pic>
        <p:pic>
          <p:nvPicPr>
            <p:cNvPr id="223242"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40094" y="3112851"/>
              <a:ext cx="4191000" cy="409575"/>
            </a:xfrm>
            <a:prstGeom prst="rect">
              <a:avLst/>
            </a:prstGeom>
            <a:noFill/>
          </p:spPr>
        </p:pic>
      </p:grpSp>
      <p:sp>
        <p:nvSpPr>
          <p:cNvPr id="223244" name="Rectangle 1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66" name="Group 165"/>
          <p:cNvGrpSpPr/>
          <p:nvPr/>
        </p:nvGrpSpPr>
        <p:grpSpPr>
          <a:xfrm>
            <a:off x="1579628" y="3143635"/>
            <a:ext cx="2214143" cy="1992562"/>
            <a:chOff x="2046572" y="3639763"/>
            <a:chExt cx="2214143" cy="1992562"/>
          </a:xfrm>
        </p:grpSpPr>
        <p:sp>
          <p:nvSpPr>
            <p:cNvPr id="136" name="Right Brace 135"/>
            <p:cNvSpPr/>
            <p:nvPr/>
          </p:nvSpPr>
          <p:spPr>
            <a:xfrm flipH="1">
              <a:off x="2869659" y="5026182"/>
              <a:ext cx="255082" cy="606143"/>
            </a:xfrm>
            <a:prstGeom prst="rightBrace">
              <a:avLst>
                <a:gd name="adj1" fmla="val 8333"/>
                <a:gd name="adj2" fmla="val 51605"/>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45" name="Right Brace 144"/>
            <p:cNvSpPr/>
            <p:nvPr/>
          </p:nvSpPr>
          <p:spPr>
            <a:xfrm rot="16200000" flipH="1">
              <a:off x="2974491" y="2711844"/>
              <a:ext cx="358305" cy="2214143"/>
            </a:xfrm>
            <a:prstGeom prst="rightBrace">
              <a:avLst>
                <a:gd name="adj1" fmla="val 8333"/>
                <a:gd name="adj2" fmla="val 30229"/>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155" name="Shape 154"/>
            <p:cNvCxnSpPr>
              <a:stCxn id="145" idx="1"/>
              <a:endCxn id="136" idx="1"/>
            </p:cNvCxnSpPr>
            <p:nvPr/>
          </p:nvCxnSpPr>
          <p:spPr>
            <a:xfrm rot="16200000" flipH="1">
              <a:off x="2122315" y="4591638"/>
              <a:ext cx="1340914" cy="153774"/>
            </a:xfrm>
            <a:prstGeom prst="bentConnector4">
              <a:avLst>
                <a:gd name="adj1" fmla="val 30669"/>
                <a:gd name="adj2" fmla="val -517"/>
              </a:avLst>
            </a:prstGeom>
            <a:ln>
              <a:solidFill>
                <a:srgbClr val="00B050"/>
              </a:solidFill>
              <a:tailEnd type="arrow"/>
            </a:ln>
            <a:effectLst/>
          </p:spPr>
          <p:style>
            <a:lnRef idx="2">
              <a:schemeClr val="accent2"/>
            </a:lnRef>
            <a:fillRef idx="0">
              <a:schemeClr val="accent2"/>
            </a:fillRef>
            <a:effectRef idx="1">
              <a:schemeClr val="accent2"/>
            </a:effectRef>
            <a:fontRef idx="minor">
              <a:schemeClr val="tx1"/>
            </a:fontRef>
          </p:style>
        </p:cxnSp>
      </p:grpSp>
      <p:grpSp>
        <p:nvGrpSpPr>
          <p:cNvPr id="165" name="Group 164"/>
          <p:cNvGrpSpPr/>
          <p:nvPr/>
        </p:nvGrpSpPr>
        <p:grpSpPr>
          <a:xfrm>
            <a:off x="4232035" y="3130663"/>
            <a:ext cx="2324391" cy="1917984"/>
            <a:chOff x="4698979" y="3626791"/>
            <a:chExt cx="2324391" cy="1917984"/>
          </a:xfrm>
        </p:grpSpPr>
        <p:sp>
          <p:nvSpPr>
            <p:cNvPr id="135" name="Right Brace 134"/>
            <p:cNvSpPr/>
            <p:nvPr/>
          </p:nvSpPr>
          <p:spPr>
            <a:xfrm flipH="1">
              <a:off x="6049284" y="4825143"/>
              <a:ext cx="298535" cy="719632"/>
            </a:xfrm>
            <a:prstGeom prst="rightBrace">
              <a:avLst>
                <a:gd name="adj1" fmla="val 8333"/>
                <a:gd name="adj2"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46" name="Right Brace 145"/>
            <p:cNvSpPr/>
            <p:nvPr/>
          </p:nvSpPr>
          <p:spPr>
            <a:xfrm rot="16200000" flipH="1">
              <a:off x="5682022" y="2643748"/>
              <a:ext cx="358305" cy="2324391"/>
            </a:xfrm>
            <a:prstGeom prst="rightBrace">
              <a:avLst>
                <a:gd name="adj1" fmla="val 8333"/>
                <a:gd name="adj2" fmla="val 48643"/>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158" name="Shape 157"/>
            <p:cNvCxnSpPr>
              <a:stCxn id="146" idx="1"/>
              <a:endCxn id="135" idx="1"/>
            </p:cNvCxnSpPr>
            <p:nvPr/>
          </p:nvCxnSpPr>
          <p:spPr>
            <a:xfrm rot="16200000" flipH="1">
              <a:off x="5339526" y="4475202"/>
              <a:ext cx="1199863" cy="219651"/>
            </a:xfrm>
            <a:prstGeom prst="bentConnector4">
              <a:avLst>
                <a:gd name="adj1" fmla="val 11845"/>
                <a:gd name="adj2" fmla="val -102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85"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0"/>
                                  </p:stCondLst>
                                  <p:childTnLst>
                                    <p:set>
                                      <p:cBhvr>
                                        <p:cTn id="6" dur="1" fill="hold">
                                          <p:stCondLst>
                                            <p:cond delay="0"/>
                                          </p:stCondLst>
                                        </p:cTn>
                                        <p:tgtEl>
                                          <p:spTgt spid="166"/>
                                        </p:tgtEl>
                                        <p:attrNameLst>
                                          <p:attrName>style.visibility</p:attrName>
                                        </p:attrNameLst>
                                      </p:cBhvr>
                                      <p:to>
                                        <p:strVal val="visible"/>
                                      </p:to>
                                    </p:set>
                                    <p:animEffect transition="in" filter="wipe(up)">
                                      <p:cBhvr>
                                        <p:cTn id="7" dur="500"/>
                                        <p:tgtEl>
                                          <p:spTgt spid="166"/>
                                        </p:tgtEl>
                                      </p:cBhvr>
                                    </p:animEffect>
                                  </p:childTnLst>
                                </p:cTn>
                              </p:par>
                            </p:childTnLst>
                          </p:cTn>
                        </p:par>
                        <p:par>
                          <p:cTn id="8" fill="hold">
                            <p:stCondLst>
                              <p:cond delay="2500"/>
                            </p:stCondLst>
                            <p:childTnLst>
                              <p:par>
                                <p:cTn id="9" presetID="22" presetClass="entr" presetSubtype="1" fill="hold" nodeType="afterEffect">
                                  <p:stCondLst>
                                    <p:cond delay="1000"/>
                                  </p:stCondLst>
                                  <p:childTnLst>
                                    <p:set>
                                      <p:cBhvr>
                                        <p:cTn id="10" dur="1" fill="hold">
                                          <p:stCondLst>
                                            <p:cond delay="0"/>
                                          </p:stCondLst>
                                        </p:cTn>
                                        <p:tgtEl>
                                          <p:spTgt spid="165"/>
                                        </p:tgtEl>
                                        <p:attrNameLst>
                                          <p:attrName>style.visibility</p:attrName>
                                        </p:attrNameLst>
                                      </p:cBhvr>
                                      <p:to>
                                        <p:strVal val="visible"/>
                                      </p:to>
                                    </p:set>
                                    <p:animEffect transition="in" filter="wipe(up)">
                                      <p:cBhvr>
                                        <p:cTn id="11"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Moving clocks slow down</a:t>
            </a:r>
            <a:endParaRPr lang="en-US" sz="3200" dirty="0"/>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lang="hu-HU" smtClean="0"/>
              <a:t>Page: </a:t>
            </a:r>
            <a:fld id="{C40D8493-2B67-4963-8C7E-1F8164CED939}" type="slidenum">
              <a:rPr lang="hu-HU" smtClean="0"/>
              <a:pPr>
                <a:defRPr/>
              </a:pPr>
              <a:t>28</a:t>
            </a:fld>
            <a:endParaRPr lang="hu-HU"/>
          </a:p>
        </p:txBody>
      </p:sp>
      <p:pic>
        <p:nvPicPr>
          <p:cNvPr id="6" name="Picture 5" descr="thtexp1.gif"/>
          <p:cNvPicPr>
            <a:picLocks noChangeAspect="1"/>
          </p:cNvPicPr>
          <p:nvPr/>
        </p:nvPicPr>
        <p:blipFill>
          <a:blip r:embed="rId3" cstate="print"/>
          <a:stretch>
            <a:fillRect/>
          </a:stretch>
        </p:blipFill>
        <p:spPr>
          <a:xfrm>
            <a:off x="1441264" y="1385841"/>
            <a:ext cx="6261472" cy="4969158"/>
          </a:xfrm>
          <a:prstGeom prst="rect">
            <a:avLst/>
          </a:prstGeom>
        </p:spPr>
      </p:pic>
      <p:sp>
        <p:nvSpPr>
          <p:cNvPr id="7"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Moving </a:t>
            </a:r>
            <a:r>
              <a:rPr lang="hu-HU" sz="3200" dirty="0" smtClean="0"/>
              <a:t>spaceships</a:t>
            </a:r>
            <a:r>
              <a:rPr lang="en-US" sz="3200" dirty="0" smtClean="0"/>
              <a:t> </a:t>
            </a:r>
            <a:r>
              <a:rPr lang="hu-HU" sz="3200" dirty="0" smtClean="0"/>
              <a:t>shrink</a:t>
            </a:r>
            <a:endParaRPr lang="hu-HU" sz="3200" dirty="0"/>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lang="hu-HU" smtClean="0"/>
              <a:t>Page: </a:t>
            </a:r>
            <a:fld id="{C40D8493-2B67-4963-8C7E-1F8164CED939}" type="slidenum">
              <a:rPr lang="hu-HU" smtClean="0"/>
              <a:pPr>
                <a:defRPr/>
              </a:pPr>
              <a:t>29</a:t>
            </a:fld>
            <a:endParaRPr lang="hu-HU"/>
          </a:p>
        </p:txBody>
      </p:sp>
      <p:sp>
        <p:nvSpPr>
          <p:cNvPr id="2150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47"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 name="Content Placeholder 2"/>
          <p:cNvSpPr txBox="1">
            <a:spLocks/>
          </p:cNvSpPr>
          <p:nvPr/>
        </p:nvSpPr>
        <p:spPr bwMode="auto">
          <a:xfrm>
            <a:off x="304597" y="1262401"/>
            <a:ext cx="8686800" cy="2414249"/>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2800" dirty="0" smtClean="0">
                <a:solidFill>
                  <a:schemeClr val="tx2"/>
                </a:solidFill>
                <a:latin typeface="Franklin Gothic Book" pitchFamily="34" charset="0"/>
              </a:rPr>
              <a:t>Thm10 (formalization of spaceship shrinking)</a:t>
            </a:r>
            <a:endParaRPr lang="en-US" sz="2800" dirty="0">
              <a:solidFill>
                <a:schemeClr val="tx2"/>
              </a:solidFill>
              <a:latin typeface="Franklin Gothic Book" pitchFamily="34" charset="0"/>
            </a:endParaRPr>
          </a:p>
          <a:p>
            <a:pPr marL="342900" indent="-342900">
              <a:spcBef>
                <a:spcPct val="20000"/>
              </a:spcBef>
              <a:buClr>
                <a:schemeClr val="accent1"/>
              </a:buClr>
              <a:buSzPct val="70000"/>
            </a:pPr>
            <a:endParaRPr lang="en-US" sz="2800" dirty="0" smtClean="0">
              <a:solidFill>
                <a:schemeClr val="tx2"/>
              </a:solidFill>
              <a:latin typeface="Franklin Gothic Book" pitchFamily="34" charset="0"/>
            </a:endParaRPr>
          </a:p>
          <a:p>
            <a:pPr marL="342900" indent="-342900">
              <a:spcBef>
                <a:spcPct val="20000"/>
              </a:spcBef>
              <a:buClr>
                <a:schemeClr val="accent1"/>
              </a:buClr>
              <a:buSzPct val="70000"/>
            </a:pPr>
            <a:endParaRPr lang="en-US" sz="2800" dirty="0" smtClean="0">
              <a:solidFill>
                <a:schemeClr val="tx2"/>
              </a:solidFill>
              <a:latin typeface="Franklin Gothic Book" pitchFamily="34" charset="0"/>
            </a:endParaRPr>
          </a:p>
          <a:p>
            <a:pPr marL="342900" indent="-342900">
              <a:spcBef>
                <a:spcPct val="20000"/>
              </a:spcBef>
              <a:buClr>
                <a:schemeClr val="accent1"/>
              </a:buClr>
              <a:buSzPct val="70000"/>
            </a:pPr>
            <a:r>
              <a:rPr lang="en-US" sz="2800" dirty="0" smtClean="0">
                <a:solidFill>
                  <a:schemeClr val="tx2"/>
                </a:solidFill>
                <a:latin typeface="Franklin Gothic Book" pitchFamily="34" charset="0"/>
              </a:rPr>
              <a:t>	</a:t>
            </a:r>
            <a:endParaRPr lang="en-US" sz="2400" dirty="0">
              <a:solidFill>
                <a:schemeClr val="tx2"/>
              </a:solidFill>
              <a:latin typeface="Franklin Gothic Book" pitchFamily="34" charset="0"/>
            </a:endParaRPr>
          </a:p>
          <a:p>
            <a:pPr marL="342900" indent="-342900">
              <a:spcBef>
                <a:spcPct val="20000"/>
              </a:spcBef>
              <a:buClr>
                <a:schemeClr val="accent1"/>
              </a:buClr>
              <a:buSzPct val="70000"/>
              <a:buFont typeface="Wingdings 2" pitchFamily="18" charset="2"/>
              <a:buNone/>
            </a:pPr>
            <a:endParaRPr lang="hu-HU" sz="3200" dirty="0">
              <a:solidFill>
                <a:schemeClr val="tx2"/>
              </a:solidFill>
              <a:latin typeface="Franklin Gothic Book" pitchFamily="34" charset="0"/>
            </a:endParaRPr>
          </a:p>
        </p:txBody>
      </p:sp>
      <p:sp>
        <p:nvSpPr>
          <p:cNvPr id="215050" name="Rectangle 10"/>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56" name="Rectangle 1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7" name="Rectangle 17"/>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8" name="Rectangle 18"/>
          <p:cNvSpPr>
            <a:spLocks noChangeArrowheads="1"/>
          </p:cNvSpPr>
          <p:nvPr/>
        </p:nvSpPr>
        <p:spPr bwMode="auto">
          <a:xfrm>
            <a:off x="0" y="1485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9" name="Rectangle 19"/>
          <p:cNvSpPr>
            <a:spLocks noChangeArrowheads="1"/>
          </p:cNvSpPr>
          <p:nvPr/>
        </p:nvSpPr>
        <p:spPr bwMode="auto">
          <a:xfrm>
            <a:off x="0" y="1828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65"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66" name="Rectangle 2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67" name="Rectangle 27"/>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68" name="Rectangle 28"/>
          <p:cNvSpPr>
            <a:spLocks noChangeArrowheads="1"/>
          </p:cNvSpPr>
          <p:nvPr/>
        </p:nvSpPr>
        <p:spPr bwMode="auto">
          <a:xfrm>
            <a:off x="0" y="1485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69" name="Rectangle 29"/>
          <p:cNvSpPr>
            <a:spLocks noChangeArrowheads="1"/>
          </p:cNvSpPr>
          <p:nvPr/>
        </p:nvSpPr>
        <p:spPr bwMode="auto">
          <a:xfrm>
            <a:off x="0" y="1828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70" name="Rectangle 30"/>
          <p:cNvSpPr>
            <a:spLocks noChangeArrowheads="1"/>
          </p:cNvSpPr>
          <p:nvPr/>
        </p:nvSpPr>
        <p:spPr bwMode="auto">
          <a:xfrm>
            <a:off x="0" y="2171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42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42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4234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42339"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232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53" name="TextBox 52"/>
          <p:cNvSpPr txBox="1"/>
          <p:nvPr/>
        </p:nvSpPr>
        <p:spPr>
          <a:xfrm>
            <a:off x="666750" y="1724025"/>
            <a:ext cx="8477250" cy="400110"/>
          </a:xfrm>
          <a:prstGeom prst="rect">
            <a:avLst/>
          </a:prstGeom>
          <a:noFill/>
        </p:spPr>
        <p:txBody>
          <a:bodyPr wrap="square" rtlCol="0">
            <a:spAutoFit/>
          </a:bodyPr>
          <a:lstStyle/>
          <a:p>
            <a:r>
              <a:rPr lang="en-US" sz="2000" dirty="0" smtClean="0">
                <a:latin typeface="+mn-lt"/>
              </a:rPr>
              <a:t>Assume </a:t>
            </a:r>
            <a:r>
              <a:rPr lang="en-US" sz="2000" dirty="0" err="1" smtClean="0">
                <a:latin typeface="+mn-lt"/>
              </a:rPr>
              <a:t>SpecRel</a:t>
            </a:r>
            <a:r>
              <a:rPr lang="en-US" sz="2000" dirty="0" smtClean="0">
                <a:latin typeface="+mn-lt"/>
              </a:rPr>
              <a:t>. Let </a:t>
            </a:r>
            <a:r>
              <a:rPr lang="en-US" sz="2000" i="1" dirty="0" err="1" smtClean="0">
                <a:latin typeface="+mn-lt"/>
              </a:rPr>
              <a:t>m,k,k</a:t>
            </a:r>
            <a:r>
              <a:rPr lang="en-US" sz="2000" i="1" dirty="0" smtClean="0">
                <a:latin typeface="+mn-lt"/>
              </a:rPr>
              <a:t>’ </a:t>
            </a:r>
            <a:r>
              <a:rPr lang="el-GR" sz="2000" i="1" dirty="0" smtClean="0">
                <a:latin typeface="+mn-lt"/>
              </a:rPr>
              <a:t>ϵ</a:t>
            </a:r>
            <a:r>
              <a:rPr lang="en-US" sz="2000" i="1" dirty="0" smtClean="0">
                <a:latin typeface="+mn-lt"/>
              </a:rPr>
              <a:t> </a:t>
            </a:r>
            <a:r>
              <a:rPr lang="en-US" sz="2000" i="1" dirty="0" err="1" smtClean="0">
                <a:latin typeface="+mn-lt"/>
              </a:rPr>
              <a:t>IOb</a:t>
            </a:r>
            <a:r>
              <a:rPr lang="en-US" sz="2000" i="1" dirty="0" smtClean="0">
                <a:latin typeface="+mn-lt"/>
              </a:rPr>
              <a:t> </a:t>
            </a:r>
            <a:r>
              <a:rPr lang="en-US" sz="2000" dirty="0" smtClean="0">
                <a:latin typeface="+mn-lt"/>
              </a:rPr>
              <a:t>and assume </a:t>
            </a:r>
            <a:endParaRPr lang="hu-HU" sz="2000" dirty="0">
              <a:latin typeface="+mn-lt"/>
            </a:endParaRPr>
          </a:p>
        </p:txBody>
      </p:sp>
      <p:sp>
        <p:nvSpPr>
          <p:cNvPr id="22323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232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23238"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232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23241" name="Rectangle 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232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23244" name="Rectangle 1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60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pic>
        <p:nvPicPr>
          <p:cNvPr id="16076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56051" y="1780162"/>
            <a:ext cx="1200150" cy="342900"/>
          </a:xfrm>
          <a:prstGeom prst="rect">
            <a:avLst/>
          </a:prstGeom>
          <a:noFill/>
        </p:spPr>
      </p:pic>
      <p:sp>
        <p:nvSpPr>
          <p:cNvPr id="16077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60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60774"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607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60777" name="Rectangle 9"/>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6077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6078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6078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104" name="Group 103"/>
          <p:cNvGrpSpPr/>
          <p:nvPr/>
        </p:nvGrpSpPr>
        <p:grpSpPr>
          <a:xfrm>
            <a:off x="937922" y="2208179"/>
            <a:ext cx="6828420" cy="712549"/>
            <a:chOff x="943583" y="2198451"/>
            <a:chExt cx="6828420" cy="712549"/>
          </a:xfrm>
        </p:grpSpPr>
        <p:pic>
          <p:nvPicPr>
            <p:cNvPr id="16077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43583" y="2198451"/>
              <a:ext cx="3971925" cy="342900"/>
            </a:xfrm>
            <a:prstGeom prst="rect">
              <a:avLst/>
            </a:prstGeom>
            <a:noFill/>
          </p:spPr>
        </p:pic>
        <p:grpSp>
          <p:nvGrpSpPr>
            <p:cNvPr id="103" name="Group 102"/>
            <p:cNvGrpSpPr/>
            <p:nvPr/>
          </p:nvGrpSpPr>
          <p:grpSpPr>
            <a:xfrm>
              <a:off x="1391064" y="2568100"/>
              <a:ext cx="6380939" cy="342900"/>
              <a:chOff x="1147864" y="2645924"/>
              <a:chExt cx="6380939" cy="342900"/>
            </a:xfrm>
          </p:grpSpPr>
          <p:pic>
            <p:nvPicPr>
              <p:cNvPr id="160780"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47864" y="2645924"/>
                <a:ext cx="3476625" cy="342900"/>
              </a:xfrm>
              <a:prstGeom prst="rect">
                <a:avLst/>
              </a:prstGeom>
              <a:noFill/>
            </p:spPr>
          </p:pic>
          <p:pic>
            <p:nvPicPr>
              <p:cNvPr id="160782"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766553" y="2645924"/>
                <a:ext cx="2762250" cy="342900"/>
              </a:xfrm>
              <a:prstGeom prst="rect">
                <a:avLst/>
              </a:prstGeom>
              <a:noFill/>
            </p:spPr>
          </p:pic>
        </p:grpSp>
      </p:grpSp>
      <p:sp>
        <p:nvSpPr>
          <p:cNvPr id="16078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pic>
        <p:nvPicPr>
          <p:cNvPr id="160784"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37922" y="3095625"/>
            <a:ext cx="4705350" cy="409575"/>
          </a:xfrm>
          <a:prstGeom prst="rect">
            <a:avLst/>
          </a:prstGeom>
          <a:noFill/>
        </p:spPr>
      </p:pic>
      <p:sp>
        <p:nvSpPr>
          <p:cNvPr id="160786" name="Rectangle 1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6078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6079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141" name="Group 140"/>
          <p:cNvGrpSpPr/>
          <p:nvPr/>
        </p:nvGrpSpPr>
        <p:grpSpPr>
          <a:xfrm>
            <a:off x="1775784" y="3855300"/>
            <a:ext cx="2316119" cy="2423699"/>
            <a:chOff x="4937259" y="3748298"/>
            <a:chExt cx="2316119" cy="2423699"/>
          </a:xfrm>
        </p:grpSpPr>
        <p:grpSp>
          <p:nvGrpSpPr>
            <p:cNvPr id="11" name="Group 88"/>
            <p:cNvGrpSpPr/>
            <p:nvPr/>
          </p:nvGrpSpPr>
          <p:grpSpPr>
            <a:xfrm>
              <a:off x="4937259" y="3748298"/>
              <a:ext cx="2316119" cy="2015894"/>
              <a:chOff x="5881056" y="3926935"/>
              <a:chExt cx="2316119" cy="2015894"/>
            </a:xfrm>
          </p:grpSpPr>
          <p:cxnSp>
            <p:nvCxnSpPr>
              <p:cNvPr id="76" name="Egyenes összekötő nyíllal 86"/>
              <p:cNvCxnSpPr/>
              <p:nvPr/>
            </p:nvCxnSpPr>
            <p:spPr>
              <a:xfrm rot="16200000" flipV="1">
                <a:off x="5421909" y="4879684"/>
                <a:ext cx="1572438" cy="376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7" name="Egyenes összekötő nyíllal 89"/>
              <p:cNvCxnSpPr/>
              <p:nvPr/>
            </p:nvCxnSpPr>
            <p:spPr>
              <a:xfrm>
                <a:off x="6212389" y="5667783"/>
                <a:ext cx="1657350" cy="158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8" name="TextBox 58"/>
              <p:cNvSpPr txBox="1">
                <a:spLocks noChangeArrowheads="1"/>
              </p:cNvSpPr>
              <p:nvPr/>
            </p:nvSpPr>
            <p:spPr bwMode="auto">
              <a:xfrm>
                <a:off x="5881056" y="3926935"/>
                <a:ext cx="370670" cy="307777"/>
              </a:xfrm>
              <a:prstGeom prst="rect">
                <a:avLst/>
              </a:prstGeom>
              <a:noFill/>
              <a:ln w="9525">
                <a:noFill/>
                <a:miter lim="800000"/>
                <a:headEnd/>
                <a:tailEnd/>
              </a:ln>
            </p:spPr>
            <p:txBody>
              <a:bodyPr wrap="square">
                <a:spAutoFit/>
              </a:bodyPr>
              <a:lstStyle/>
              <a:p>
                <a:r>
                  <a:rPr lang="en-US" sz="1400" b="1" dirty="0" smtClean="0">
                    <a:solidFill>
                      <a:srgbClr val="0070C0"/>
                    </a:solidFill>
                    <a:latin typeface="Franklin Gothic Book" pitchFamily="34" charset="0"/>
                  </a:rPr>
                  <a:t>m</a:t>
                </a:r>
                <a:endParaRPr lang="hu-HU" sz="1400" b="1" dirty="0">
                  <a:solidFill>
                    <a:srgbClr val="0070C0"/>
                  </a:solidFill>
                  <a:latin typeface="Franklin Gothic Book" pitchFamily="34" charset="0"/>
                </a:endParaRPr>
              </a:p>
            </p:txBody>
          </p:sp>
          <p:sp>
            <p:nvSpPr>
              <p:cNvPr id="79" name="TextBox 40"/>
              <p:cNvSpPr txBox="1">
                <a:spLocks noChangeArrowheads="1"/>
              </p:cNvSpPr>
              <p:nvPr/>
            </p:nvSpPr>
            <p:spPr bwMode="auto">
              <a:xfrm>
                <a:off x="7797306" y="5635052"/>
                <a:ext cx="399869" cy="307777"/>
              </a:xfrm>
              <a:prstGeom prst="rect">
                <a:avLst/>
              </a:prstGeom>
              <a:noFill/>
              <a:ln w="9525">
                <a:noFill/>
                <a:miter lim="800000"/>
                <a:headEnd/>
                <a:tailEnd/>
              </a:ln>
            </p:spPr>
            <p:txBody>
              <a:bodyPr wrap="square">
                <a:spAutoFit/>
              </a:bodyPr>
              <a:lstStyle/>
              <a:p>
                <a:r>
                  <a:rPr lang="en-US" sz="1400" b="1" dirty="0" err="1" smtClean="0">
                    <a:solidFill>
                      <a:srgbClr val="0070C0"/>
                    </a:solidFill>
                    <a:latin typeface="Franklin Gothic Book" pitchFamily="34" charset="0"/>
                  </a:rPr>
                  <a:t>x</a:t>
                </a:r>
                <a:r>
                  <a:rPr lang="en-US" sz="1400" b="1" baseline="-25000" dirty="0" err="1" smtClean="0">
                    <a:solidFill>
                      <a:srgbClr val="0070C0"/>
                    </a:solidFill>
                    <a:latin typeface="Franklin Gothic Book" pitchFamily="34" charset="0"/>
                  </a:rPr>
                  <a:t>m</a:t>
                </a:r>
                <a:endParaRPr lang="hu-HU" sz="1400" b="1" baseline="-25000" dirty="0">
                  <a:solidFill>
                    <a:srgbClr val="0070C0"/>
                  </a:solidFill>
                  <a:latin typeface="Franklin Gothic Book" pitchFamily="34" charset="0"/>
                </a:endParaRPr>
              </a:p>
            </p:txBody>
          </p:sp>
        </p:grpSp>
        <p:grpSp>
          <p:nvGrpSpPr>
            <p:cNvPr id="105" name="Group 104"/>
            <p:cNvGrpSpPr/>
            <p:nvPr/>
          </p:nvGrpSpPr>
          <p:grpSpPr>
            <a:xfrm>
              <a:off x="5424749" y="3807652"/>
              <a:ext cx="1209673" cy="1862045"/>
              <a:chOff x="5463660" y="3807652"/>
              <a:chExt cx="1209673" cy="1862045"/>
            </a:xfrm>
          </p:grpSpPr>
          <p:cxnSp>
            <p:nvCxnSpPr>
              <p:cNvPr id="88" name="Egyenes összekötő nyíllal 97"/>
              <p:cNvCxnSpPr/>
              <p:nvPr/>
            </p:nvCxnSpPr>
            <p:spPr>
              <a:xfrm rot="5400000" flipH="1" flipV="1">
                <a:off x="5012066" y="4378236"/>
                <a:ext cx="1743055" cy="83986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4" name="TextBox 58"/>
              <p:cNvSpPr txBox="1">
                <a:spLocks noChangeArrowheads="1"/>
              </p:cNvSpPr>
              <p:nvPr/>
            </p:nvSpPr>
            <p:spPr bwMode="auto">
              <a:xfrm>
                <a:off x="6302663" y="3807652"/>
                <a:ext cx="370670" cy="307777"/>
              </a:xfrm>
              <a:prstGeom prst="rect">
                <a:avLst/>
              </a:prstGeom>
              <a:noFill/>
              <a:ln w="9525">
                <a:noFill/>
                <a:miter lim="800000"/>
                <a:headEnd/>
                <a:tailEnd/>
              </a:ln>
            </p:spPr>
            <p:txBody>
              <a:bodyPr wrap="square">
                <a:spAutoFit/>
              </a:bodyPr>
              <a:lstStyle/>
              <a:p>
                <a:r>
                  <a:rPr lang="en-US" sz="1400" b="1" dirty="0" smtClean="0">
                    <a:solidFill>
                      <a:srgbClr val="00B050"/>
                    </a:solidFill>
                    <a:latin typeface="Franklin Gothic Book" pitchFamily="34" charset="0"/>
                  </a:rPr>
                  <a:t>k</a:t>
                </a:r>
                <a:endParaRPr lang="hu-HU" sz="1400" b="1" dirty="0">
                  <a:solidFill>
                    <a:srgbClr val="00B050"/>
                  </a:solidFill>
                  <a:latin typeface="Franklin Gothic Book" pitchFamily="34" charset="0"/>
                </a:endParaRPr>
              </a:p>
            </p:txBody>
          </p:sp>
        </p:grpSp>
        <p:grpSp>
          <p:nvGrpSpPr>
            <p:cNvPr id="106" name="Group 105"/>
            <p:cNvGrpSpPr/>
            <p:nvPr/>
          </p:nvGrpSpPr>
          <p:grpSpPr>
            <a:xfrm>
              <a:off x="6024636" y="3833588"/>
              <a:ext cx="1209673" cy="1862045"/>
              <a:chOff x="5463660" y="3807652"/>
              <a:chExt cx="1209673" cy="1862045"/>
            </a:xfrm>
          </p:grpSpPr>
          <p:cxnSp>
            <p:nvCxnSpPr>
              <p:cNvPr id="109" name="Egyenes összekötő nyíllal 97"/>
              <p:cNvCxnSpPr/>
              <p:nvPr/>
            </p:nvCxnSpPr>
            <p:spPr>
              <a:xfrm rot="5400000" flipH="1" flipV="1">
                <a:off x="5012066" y="4378236"/>
                <a:ext cx="1743055" cy="839867"/>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10" name="TextBox 58"/>
              <p:cNvSpPr txBox="1">
                <a:spLocks noChangeArrowheads="1"/>
              </p:cNvSpPr>
              <p:nvPr/>
            </p:nvSpPr>
            <p:spPr bwMode="auto">
              <a:xfrm>
                <a:off x="6302663" y="3807652"/>
                <a:ext cx="370670" cy="307777"/>
              </a:xfrm>
              <a:prstGeom prst="rect">
                <a:avLst/>
              </a:prstGeom>
              <a:noFill/>
              <a:ln w="9525">
                <a:noFill/>
                <a:miter lim="800000"/>
                <a:headEnd/>
                <a:tailEnd/>
              </a:ln>
            </p:spPr>
            <p:txBody>
              <a:bodyPr wrap="square">
                <a:spAutoFit/>
              </a:bodyPr>
              <a:lstStyle/>
              <a:p>
                <a:r>
                  <a:rPr lang="en-US" sz="1400" b="1" dirty="0" smtClean="0">
                    <a:solidFill>
                      <a:srgbClr val="7030A0"/>
                    </a:solidFill>
                    <a:latin typeface="Franklin Gothic Book" pitchFamily="34" charset="0"/>
                  </a:rPr>
                  <a:t>k’</a:t>
                </a:r>
                <a:endParaRPr lang="hu-HU" sz="1400" b="1" dirty="0">
                  <a:solidFill>
                    <a:srgbClr val="7030A0"/>
                  </a:solidFill>
                  <a:latin typeface="Franklin Gothic Book" pitchFamily="34" charset="0"/>
                </a:endParaRPr>
              </a:p>
            </p:txBody>
          </p:sp>
        </p:grpSp>
        <p:grpSp>
          <p:nvGrpSpPr>
            <p:cNvPr id="113" name="Group 104"/>
            <p:cNvGrpSpPr/>
            <p:nvPr/>
          </p:nvGrpSpPr>
          <p:grpSpPr>
            <a:xfrm>
              <a:off x="5887214" y="5193545"/>
              <a:ext cx="364202" cy="369332"/>
              <a:chOff x="2303080" y="5058562"/>
              <a:chExt cx="364202" cy="369332"/>
            </a:xfrm>
          </p:grpSpPr>
          <p:sp>
            <p:nvSpPr>
              <p:cNvPr id="115" name="Ellipszis 117"/>
              <p:cNvSpPr/>
              <p:nvPr/>
            </p:nvSpPr>
            <p:spPr>
              <a:xfrm flipH="1">
                <a:off x="2514821" y="5327604"/>
                <a:ext cx="45719" cy="478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0000"/>
                  </a:solidFill>
                </a:endParaRPr>
              </a:p>
            </p:txBody>
          </p:sp>
          <p:sp>
            <p:nvSpPr>
              <p:cNvPr id="117" name="Szövegdoboz 119"/>
              <p:cNvSpPr txBox="1"/>
              <p:nvPr/>
            </p:nvSpPr>
            <p:spPr>
              <a:xfrm>
                <a:off x="2303080" y="5058562"/>
                <a:ext cx="364202" cy="369332"/>
              </a:xfrm>
              <a:prstGeom prst="rect">
                <a:avLst/>
              </a:prstGeom>
              <a:noFill/>
              <a:ln>
                <a:noFill/>
              </a:ln>
            </p:spPr>
            <p:txBody>
              <a:bodyPr wrap="none" rtlCol="0">
                <a:spAutoFit/>
              </a:bodyPr>
              <a:lstStyle/>
              <a:p>
                <a:r>
                  <a:rPr lang="en-US" dirty="0" smtClean="0">
                    <a:solidFill>
                      <a:srgbClr val="FF0000"/>
                    </a:solidFill>
                  </a:rPr>
                  <a:t>e’</a:t>
                </a:r>
                <a:endParaRPr lang="hu-HU" dirty="0">
                  <a:solidFill>
                    <a:srgbClr val="FF0000"/>
                  </a:solidFill>
                </a:endParaRPr>
              </a:p>
            </p:txBody>
          </p:sp>
        </p:grpSp>
        <p:grpSp>
          <p:nvGrpSpPr>
            <p:cNvPr id="119" name="Group 104"/>
            <p:cNvGrpSpPr/>
            <p:nvPr/>
          </p:nvGrpSpPr>
          <p:grpSpPr>
            <a:xfrm>
              <a:off x="5310955" y="5184023"/>
              <a:ext cx="312906" cy="369332"/>
              <a:chOff x="2341179" y="5049036"/>
              <a:chExt cx="312906" cy="369332"/>
            </a:xfrm>
          </p:grpSpPr>
          <p:sp>
            <p:nvSpPr>
              <p:cNvPr id="120" name="Ellipszis 117"/>
              <p:cNvSpPr/>
              <p:nvPr/>
            </p:nvSpPr>
            <p:spPr>
              <a:xfrm flipH="1">
                <a:off x="2514821" y="5327604"/>
                <a:ext cx="45719" cy="478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0000"/>
                  </a:solidFill>
                </a:endParaRPr>
              </a:p>
            </p:txBody>
          </p:sp>
          <p:sp>
            <p:nvSpPr>
              <p:cNvPr id="122" name="Szövegdoboz 119"/>
              <p:cNvSpPr txBox="1"/>
              <p:nvPr/>
            </p:nvSpPr>
            <p:spPr>
              <a:xfrm>
                <a:off x="2341179" y="5049036"/>
                <a:ext cx="312906" cy="369332"/>
              </a:xfrm>
              <a:prstGeom prst="rect">
                <a:avLst/>
              </a:prstGeom>
              <a:noFill/>
              <a:ln>
                <a:noFill/>
              </a:ln>
            </p:spPr>
            <p:txBody>
              <a:bodyPr wrap="none" rtlCol="0">
                <a:spAutoFit/>
              </a:bodyPr>
              <a:lstStyle/>
              <a:p>
                <a:r>
                  <a:rPr lang="en-US" dirty="0" smtClean="0">
                    <a:solidFill>
                      <a:srgbClr val="FF0000"/>
                    </a:solidFill>
                  </a:rPr>
                  <a:t>e</a:t>
                </a:r>
                <a:endParaRPr lang="hu-HU" dirty="0">
                  <a:solidFill>
                    <a:srgbClr val="FF0000"/>
                  </a:solidFill>
                </a:endParaRPr>
              </a:p>
            </p:txBody>
          </p:sp>
        </p:grpSp>
        <p:sp>
          <p:nvSpPr>
            <p:cNvPr id="139" name="Right Brace 138"/>
            <p:cNvSpPr/>
            <p:nvPr/>
          </p:nvSpPr>
          <p:spPr>
            <a:xfrm rot="5400000">
              <a:off x="5634038" y="5405437"/>
              <a:ext cx="371476" cy="619128"/>
            </a:xfrm>
            <a:prstGeom prst="rightBrace">
              <a:avLst>
                <a:gd name="adj1" fmla="val 7930"/>
                <a:gd name="adj2" fmla="val 4923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pic>
          <p:nvPicPr>
            <p:cNvPr id="160789"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89123" y="5933872"/>
              <a:ext cx="933450" cy="238125"/>
            </a:xfrm>
            <a:prstGeom prst="rect">
              <a:avLst/>
            </a:prstGeom>
            <a:noFill/>
          </p:spPr>
        </p:pic>
      </p:grpSp>
      <p:sp>
        <p:nvSpPr>
          <p:cNvPr id="160792"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140" name="Group 139"/>
          <p:cNvGrpSpPr/>
          <p:nvPr/>
        </p:nvGrpSpPr>
        <p:grpSpPr>
          <a:xfrm>
            <a:off x="5584285" y="3869060"/>
            <a:ext cx="2183853" cy="2055596"/>
            <a:chOff x="1343025" y="3771783"/>
            <a:chExt cx="2183853" cy="2055596"/>
          </a:xfrm>
        </p:grpSpPr>
        <p:sp>
          <p:nvSpPr>
            <p:cNvPr id="67" name="TextBox 58"/>
            <p:cNvSpPr txBox="1">
              <a:spLocks noChangeArrowheads="1"/>
            </p:cNvSpPr>
            <p:nvPr/>
          </p:nvSpPr>
          <p:spPr bwMode="auto">
            <a:xfrm>
              <a:off x="1355663" y="3781310"/>
              <a:ext cx="370670" cy="307777"/>
            </a:xfrm>
            <a:prstGeom prst="rect">
              <a:avLst/>
            </a:prstGeom>
            <a:noFill/>
            <a:ln w="9525">
              <a:noFill/>
              <a:miter lim="800000"/>
              <a:headEnd/>
              <a:tailEnd/>
            </a:ln>
          </p:spPr>
          <p:txBody>
            <a:bodyPr wrap="square">
              <a:spAutoFit/>
            </a:bodyPr>
            <a:lstStyle/>
            <a:p>
              <a:r>
                <a:rPr lang="en-US" sz="1400" b="1" dirty="0" smtClean="0">
                  <a:solidFill>
                    <a:srgbClr val="00B050"/>
                  </a:solidFill>
                  <a:latin typeface="Franklin Gothic Book" pitchFamily="34" charset="0"/>
                </a:rPr>
                <a:t>k</a:t>
              </a:r>
              <a:endParaRPr lang="hu-HU" sz="1400" b="1" dirty="0">
                <a:solidFill>
                  <a:srgbClr val="00B050"/>
                </a:solidFill>
                <a:latin typeface="Franklin Gothic Book" pitchFamily="34" charset="0"/>
              </a:endParaRPr>
            </a:p>
          </p:txBody>
        </p:sp>
        <p:grpSp>
          <p:nvGrpSpPr>
            <p:cNvPr id="15" name="Group 162"/>
            <p:cNvGrpSpPr/>
            <p:nvPr/>
          </p:nvGrpSpPr>
          <p:grpSpPr>
            <a:xfrm>
              <a:off x="1343025" y="3877472"/>
              <a:ext cx="2183853" cy="1935620"/>
              <a:chOff x="2948089" y="4266578"/>
              <a:chExt cx="2183853" cy="1935620"/>
            </a:xfrm>
          </p:grpSpPr>
          <p:cxnSp>
            <p:nvCxnSpPr>
              <p:cNvPr id="65" name="Egyenes összekötő nyíllal 105"/>
              <p:cNvCxnSpPr/>
              <p:nvPr/>
            </p:nvCxnSpPr>
            <p:spPr>
              <a:xfrm flipV="1">
                <a:off x="2948089" y="5878225"/>
                <a:ext cx="1921612" cy="68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Egyenes összekötő nyíllal 97"/>
              <p:cNvCxnSpPr/>
              <p:nvPr/>
            </p:nvCxnSpPr>
            <p:spPr>
              <a:xfrm rot="16200000" flipV="1">
                <a:off x="2283860" y="5233169"/>
                <a:ext cx="1935620" cy="243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8" name="TextBox 40"/>
              <p:cNvSpPr txBox="1">
                <a:spLocks noChangeArrowheads="1"/>
              </p:cNvSpPr>
              <p:nvPr/>
            </p:nvSpPr>
            <p:spPr bwMode="auto">
              <a:xfrm>
                <a:off x="4811821" y="5812563"/>
                <a:ext cx="320121" cy="307777"/>
              </a:xfrm>
              <a:prstGeom prst="rect">
                <a:avLst/>
              </a:prstGeom>
              <a:noFill/>
              <a:ln w="9525">
                <a:noFill/>
                <a:miter lim="800000"/>
                <a:headEnd/>
                <a:tailEnd/>
              </a:ln>
            </p:spPr>
            <p:txBody>
              <a:bodyPr wrap="square">
                <a:spAutoFit/>
              </a:bodyPr>
              <a:lstStyle/>
              <a:p>
                <a:r>
                  <a:rPr lang="en-US" sz="1400" b="1" dirty="0" smtClean="0">
                    <a:latin typeface="Franklin Gothic Book" pitchFamily="34" charset="0"/>
                  </a:rPr>
                  <a:t>x</a:t>
                </a:r>
                <a:endParaRPr lang="hu-HU" sz="1400" b="1" baseline="-25000" dirty="0">
                  <a:latin typeface="Franklin Gothic Book" pitchFamily="34" charset="0"/>
                </a:endParaRPr>
              </a:p>
            </p:txBody>
          </p:sp>
        </p:grpSp>
        <p:cxnSp>
          <p:nvCxnSpPr>
            <p:cNvPr id="134" name="Egyenes összekötő nyíllal 97"/>
            <p:cNvCxnSpPr/>
            <p:nvPr/>
          </p:nvCxnSpPr>
          <p:spPr>
            <a:xfrm rot="16200000" flipV="1">
              <a:off x="1726547" y="4858350"/>
              <a:ext cx="1935620" cy="243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37" name="TextBox 58"/>
            <p:cNvSpPr txBox="1">
              <a:spLocks noChangeArrowheads="1"/>
            </p:cNvSpPr>
            <p:nvPr/>
          </p:nvSpPr>
          <p:spPr bwMode="auto">
            <a:xfrm>
              <a:off x="2393897" y="3771783"/>
              <a:ext cx="370670" cy="307777"/>
            </a:xfrm>
            <a:prstGeom prst="rect">
              <a:avLst/>
            </a:prstGeom>
            <a:noFill/>
            <a:ln w="9525">
              <a:noFill/>
              <a:miter lim="800000"/>
              <a:headEnd/>
              <a:tailEnd/>
            </a:ln>
          </p:spPr>
          <p:txBody>
            <a:bodyPr wrap="square">
              <a:spAutoFit/>
            </a:bodyPr>
            <a:lstStyle/>
            <a:p>
              <a:r>
                <a:rPr lang="en-US" sz="1400" b="1" dirty="0" smtClean="0">
                  <a:solidFill>
                    <a:srgbClr val="7030A0"/>
                  </a:solidFill>
                  <a:latin typeface="Franklin Gothic Book" pitchFamily="34" charset="0"/>
                </a:rPr>
                <a:t>k’</a:t>
              </a:r>
              <a:endParaRPr lang="hu-HU" sz="1400" b="1" dirty="0">
                <a:solidFill>
                  <a:srgbClr val="7030A0"/>
                </a:solidFill>
                <a:latin typeface="Franklin Gothic Book" pitchFamily="34" charset="0"/>
              </a:endParaRPr>
            </a:p>
          </p:txBody>
        </p:sp>
        <p:sp>
          <p:nvSpPr>
            <p:cNvPr id="138" name="Right Brace 137"/>
            <p:cNvSpPr/>
            <p:nvPr/>
          </p:nvSpPr>
          <p:spPr>
            <a:xfrm rot="16200000">
              <a:off x="2056213" y="4849420"/>
              <a:ext cx="228600" cy="1031082"/>
            </a:xfrm>
            <a:prstGeom prst="rightBrace">
              <a:avLst>
                <a:gd name="adj1" fmla="val 2203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pic>
          <p:nvPicPr>
            <p:cNvPr id="160791" name="Picture 2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731524" y="4980562"/>
              <a:ext cx="895350" cy="238125"/>
            </a:xfrm>
            <a:prstGeom prst="rect">
              <a:avLst/>
            </a:prstGeom>
            <a:noFill/>
          </p:spPr>
        </p:pic>
      </p:grpSp>
      <p:sp>
        <p:nvSpPr>
          <p:cNvPr id="90"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hu-HU" dirty="0" smtClean="0"/>
              <a:t>Aims of our school</a:t>
            </a:r>
            <a:endParaRPr lang="hu-HU" dirty="0"/>
          </a:p>
        </p:txBody>
      </p:sp>
      <p:sp>
        <p:nvSpPr>
          <p:cNvPr id="3" name="Content Placeholder 2"/>
          <p:cNvSpPr>
            <a:spLocks noGrp="1"/>
          </p:cNvSpPr>
          <p:nvPr>
            <p:ph idx="1"/>
          </p:nvPr>
        </p:nvSpPr>
        <p:spPr>
          <a:xfrm>
            <a:off x="304800" y="1285875"/>
            <a:ext cx="8686800" cy="5143500"/>
          </a:xfrm>
        </p:spPr>
        <p:txBody>
          <a:bodyPr>
            <a:normAutofit/>
          </a:bodyPr>
          <a:lstStyle/>
          <a:p>
            <a:pPr fontAlgn="auto">
              <a:spcAft>
                <a:spcPts val="0"/>
              </a:spcAft>
              <a:defRPr/>
            </a:pPr>
            <a:r>
              <a:rPr lang="en-US" dirty="0" smtClean="0"/>
              <a:t>Analysis of the logical structure of R. Theory</a:t>
            </a:r>
          </a:p>
          <a:p>
            <a:pPr fontAlgn="auto">
              <a:spcAft>
                <a:spcPts val="0"/>
              </a:spcAft>
              <a:defRPr/>
            </a:pPr>
            <a:r>
              <a:rPr lang="en-US" dirty="0" smtClean="0"/>
              <a:t>Base the theory on simple, unambiguous axioms with clear meanings</a:t>
            </a:r>
          </a:p>
          <a:p>
            <a:pPr fontAlgn="auto">
              <a:spcAft>
                <a:spcPts val="0"/>
              </a:spcAft>
              <a:defRPr/>
            </a:pPr>
            <a:r>
              <a:rPr lang="en-US" dirty="0" smtClean="0"/>
              <a:t>Make Relativity Theory:</a:t>
            </a:r>
          </a:p>
          <a:p>
            <a:pPr lvl="1" fontAlgn="auto">
              <a:spcAft>
                <a:spcPts val="0"/>
              </a:spcAft>
              <a:defRPr/>
            </a:pPr>
            <a:r>
              <a:rPr lang="en-US" dirty="0" smtClean="0"/>
              <a:t>More transparent logically</a:t>
            </a:r>
          </a:p>
          <a:p>
            <a:pPr lvl="1" fontAlgn="auto">
              <a:spcAft>
                <a:spcPts val="0"/>
              </a:spcAft>
              <a:defRPr/>
            </a:pPr>
            <a:r>
              <a:rPr lang="en-US" dirty="0" smtClean="0"/>
              <a:t>Easier to understand</a:t>
            </a:r>
            <a:r>
              <a:rPr lang="hu-HU" dirty="0" smtClean="0"/>
              <a:t> and </a:t>
            </a:r>
            <a:r>
              <a:rPr lang="hu-HU" dirty="0" err="1" smtClean="0"/>
              <a:t>teach</a:t>
            </a:r>
            <a:endParaRPr lang="en-US" dirty="0" smtClean="0"/>
          </a:p>
          <a:p>
            <a:pPr lvl="1" fontAlgn="auto">
              <a:spcAft>
                <a:spcPts val="0"/>
              </a:spcAft>
              <a:defRPr/>
            </a:pPr>
            <a:r>
              <a:rPr lang="en-US" dirty="0" smtClean="0"/>
              <a:t>Easier to change</a:t>
            </a:r>
          </a:p>
          <a:p>
            <a:pPr lvl="1" fontAlgn="auto">
              <a:spcAft>
                <a:spcPts val="0"/>
              </a:spcAft>
              <a:defRPr/>
            </a:pPr>
            <a:r>
              <a:rPr lang="en-US" dirty="0" smtClean="0"/>
              <a:t>Modular</a:t>
            </a:r>
          </a:p>
          <a:p>
            <a:pPr fontAlgn="auto">
              <a:spcAft>
                <a:spcPts val="0"/>
              </a:spcAft>
              <a:defRPr/>
            </a:pPr>
            <a:r>
              <a:rPr lang="en-US" dirty="0" smtClean="0"/>
              <a:t>Demystify Relativity Theory</a:t>
            </a:r>
            <a:endParaRPr lang="en-US" dirty="0"/>
          </a:p>
        </p:txBody>
      </p:sp>
      <p:sp>
        <p:nvSpPr>
          <p:cNvPr id="16388" name="Date Placeholder 10"/>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a:defRPr/>
            </a:pPr>
            <a:r>
              <a:rPr lang="hu-HU" dirty="0" err="1"/>
              <a:t>Logic</a:t>
            </a:r>
            <a:r>
              <a:rPr lang="hu-HU" dirty="0"/>
              <a:t> </a:t>
            </a:r>
            <a:r>
              <a:rPr lang="hu-HU" dirty="0" err="1"/>
              <a:t>Colloquium</a:t>
            </a:r>
            <a:r>
              <a:rPr lang="hu-HU" dirty="0"/>
              <a:t>, </a:t>
            </a:r>
            <a:r>
              <a:rPr lang="hu-HU" dirty="0" err="1"/>
              <a:t>Sofia</a:t>
            </a:r>
            <a:r>
              <a:rPr lang="hu-HU" dirty="0"/>
              <a:t>, </a:t>
            </a:r>
            <a:r>
              <a:rPr lang="hu-HU" dirty="0" err="1"/>
              <a:t>July</a:t>
            </a:r>
            <a:r>
              <a:rPr lang="hu-HU" dirty="0"/>
              <a:t> 31 – August 6 2009</a:t>
            </a:r>
          </a:p>
          <a:p>
            <a:pPr>
              <a:defRPr/>
            </a:pPr>
            <a:endParaRPr lang="hu-HU" dirty="0"/>
          </a:p>
        </p:txBody>
      </p:sp>
      <p:sp>
        <p:nvSpPr>
          <p:cNvPr id="16389" name="Footer Placeholder 27"/>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dirty="0" smtClean="0">
                <a:solidFill>
                  <a:srgbClr val="D38E27"/>
                </a:solidFill>
              </a:rPr>
              <a:t>Relativity Theory and Logic </a:t>
            </a:r>
            <a:endParaRPr lang="hu-HU">
              <a:solidFill>
                <a:srgbClr val="D38E27"/>
              </a:solidFill>
            </a:endParaRPr>
          </a:p>
        </p:txBody>
      </p:sp>
      <p:sp>
        <p:nvSpPr>
          <p:cNvPr id="16390"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a:solidFill>
                  <a:srgbClr val="D38E27"/>
                </a:solidFill>
              </a:rPr>
              <a:t>Page: </a:t>
            </a:r>
            <a:fld id="{C23CF543-8665-4C79-A417-EEE5F3A89F0C}" type="slidenum">
              <a:rPr>
                <a:solidFill>
                  <a:srgbClr val="D38E27"/>
                </a:solidFill>
              </a:rPr>
              <a:pPr fontAlgn="base">
                <a:spcBef>
                  <a:spcPct val="0"/>
                </a:spcBef>
                <a:spcAft>
                  <a:spcPct val="0"/>
                </a:spcAft>
              </a:pPr>
              <a:t>3</a:t>
            </a:fld>
            <a:endParaRPr>
              <a:solidFill>
                <a:srgbClr val="D38E27"/>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Moving </a:t>
            </a:r>
            <a:r>
              <a:rPr lang="hu-HU" sz="3200" dirty="0" smtClean="0"/>
              <a:t>spaceships</a:t>
            </a:r>
            <a:r>
              <a:rPr lang="en-US" sz="3200" dirty="0" smtClean="0"/>
              <a:t> </a:t>
            </a:r>
            <a:r>
              <a:rPr lang="hu-HU" sz="3200" dirty="0" smtClean="0"/>
              <a:t>shrink</a:t>
            </a:r>
            <a:endParaRPr lang="en-US" sz="3200" dirty="0"/>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lang="hu-HU" smtClean="0"/>
              <a:t>Page: </a:t>
            </a:r>
            <a:fld id="{C40D8493-2B67-4963-8C7E-1F8164CED939}" type="slidenum">
              <a:rPr lang="hu-HU" smtClean="0"/>
              <a:pPr>
                <a:defRPr/>
              </a:pPr>
              <a:t>30</a:t>
            </a:fld>
            <a:endParaRPr lang="hu-HU"/>
          </a:p>
        </p:txBody>
      </p:sp>
      <p:pic>
        <p:nvPicPr>
          <p:cNvPr id="7" name="Picture 6" descr="thtexp2.gif"/>
          <p:cNvPicPr>
            <a:picLocks noChangeAspect="1"/>
          </p:cNvPicPr>
          <p:nvPr/>
        </p:nvPicPr>
        <p:blipFill>
          <a:blip r:embed="rId3" cstate="print"/>
          <a:stretch>
            <a:fillRect/>
          </a:stretch>
        </p:blipFill>
        <p:spPr>
          <a:xfrm>
            <a:off x="2432364" y="1242993"/>
            <a:ext cx="4279272" cy="5167535"/>
          </a:xfrm>
          <a:prstGeom prst="rect">
            <a:avLst/>
          </a:prstGeom>
        </p:spPr>
      </p:pic>
      <p:sp>
        <p:nvSpPr>
          <p:cNvPr id="8"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hu-HU" dirty="0" smtClean="0"/>
              <a:t>R</a:t>
            </a:r>
            <a:r>
              <a:rPr lang="en-US" dirty="0" err="1" smtClean="0"/>
              <a:t>elati</a:t>
            </a:r>
            <a:r>
              <a:rPr lang="hu-HU" dirty="0" smtClean="0"/>
              <a:t>vistic </a:t>
            </a:r>
            <a:r>
              <a:rPr lang="en-US" dirty="0" smtClean="0"/>
              <a:t>effects</a:t>
            </a:r>
            <a:endParaRPr lang="hu-HU" dirty="0"/>
          </a:p>
        </p:txBody>
      </p:sp>
      <p:sp>
        <p:nvSpPr>
          <p:cNvPr id="6" name="Footer Placeholder 5"/>
          <p:cNvSpPr>
            <a:spLocks noGrp="1"/>
          </p:cNvSpPr>
          <p:nvPr>
            <p:ph type="ftr" sz="quarter" idx="11"/>
          </p:nvPr>
        </p:nvSpPr>
        <p:spPr/>
        <p:txBody>
          <a:bodyPr/>
          <a:lstStyle/>
          <a:p>
            <a:pPr>
              <a:defRPr/>
            </a:pPr>
            <a:r>
              <a:rPr lang="en-US" smtClean="0"/>
              <a:t>Relativity Theory and Logic </a:t>
            </a:r>
            <a:endParaRPr lang="hu-HU"/>
          </a:p>
        </p:txBody>
      </p:sp>
      <p:sp>
        <p:nvSpPr>
          <p:cNvPr id="7" name="Slide Number Placeholder 6"/>
          <p:cNvSpPr>
            <a:spLocks noGrp="1"/>
          </p:cNvSpPr>
          <p:nvPr>
            <p:ph type="sldNum" sz="quarter" idx="12"/>
          </p:nvPr>
        </p:nvSpPr>
        <p:spPr/>
        <p:txBody>
          <a:bodyPr/>
          <a:lstStyle/>
          <a:p>
            <a:pPr>
              <a:defRPr/>
            </a:pPr>
            <a:r>
              <a:rPr/>
              <a:t>Page: </a:t>
            </a:r>
            <a:fld id="{CEDC7634-4563-45EE-88C1-BF88C3D37046}" type="slidenum">
              <a:rPr/>
              <a:pPr>
                <a:defRPr/>
              </a:pPr>
              <a:t>31</a:t>
            </a:fld>
            <a:endParaRPr/>
          </a:p>
        </p:txBody>
      </p:sp>
      <p:pic>
        <p:nvPicPr>
          <p:cNvPr id="14" name="Picture Placeholder 13" descr="rel-eff1-2.bmp"/>
          <p:cNvPicPr>
            <a:picLocks noGrp="1" noChangeAspect="1"/>
          </p:cNvPicPr>
          <p:nvPr>
            <p:ph type="pic" idx="4294967295"/>
          </p:nvPr>
        </p:nvPicPr>
        <p:blipFill>
          <a:blip r:embed="rId3" cstate="print"/>
          <a:stretch>
            <a:fillRect/>
          </a:stretch>
        </p:blipFill>
        <p:spPr>
          <a:xfrm>
            <a:off x="1724025" y="1266825"/>
            <a:ext cx="6086475" cy="5057775"/>
          </a:xfrm>
        </p:spPr>
      </p:pic>
      <p:sp>
        <p:nvSpPr>
          <p:cNvPr id="8" name="TextBox 7"/>
          <p:cNvSpPr txBox="1"/>
          <p:nvPr/>
        </p:nvSpPr>
        <p:spPr>
          <a:xfrm>
            <a:off x="5564221" y="4455268"/>
            <a:ext cx="2334638" cy="338554"/>
          </a:xfrm>
          <a:prstGeom prst="rect">
            <a:avLst/>
          </a:prstGeom>
          <a:noFill/>
        </p:spPr>
        <p:txBody>
          <a:bodyPr wrap="square" rtlCol="0">
            <a:spAutoFit/>
          </a:bodyPr>
          <a:lstStyle/>
          <a:p>
            <a:r>
              <a:rPr lang="hu-HU" sz="1600" dirty="0" smtClean="0"/>
              <a:t>v = speed of spaceship</a:t>
            </a:r>
            <a:endParaRPr lang="hu-HU" sz="1600" dirty="0"/>
          </a:p>
        </p:txBody>
      </p:sp>
      <p:sp>
        <p:nvSpPr>
          <p:cNvPr id="133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pic>
        <p:nvPicPr>
          <p:cNvPr id="133121"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663446" y="4727642"/>
            <a:ext cx="828675" cy="342900"/>
          </a:xfrm>
          <a:prstGeom prst="rect">
            <a:avLst/>
          </a:prstGeom>
          <a:noFill/>
        </p:spPr>
      </p:pic>
      <p:sp>
        <p:nvSpPr>
          <p:cNvPr id="10"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Egyenes összekötő nyíllal 64"/>
          <p:cNvCxnSpPr/>
          <p:nvPr/>
        </p:nvCxnSpPr>
        <p:spPr>
          <a:xfrm rot="10800000" flipV="1">
            <a:off x="4650658" y="2940288"/>
            <a:ext cx="2454996" cy="1789028"/>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56" name="Egyenes összekötő nyíllal 55"/>
          <p:cNvCxnSpPr/>
          <p:nvPr/>
        </p:nvCxnSpPr>
        <p:spPr>
          <a:xfrm rot="16200000" flipH="1">
            <a:off x="2869397" y="2948054"/>
            <a:ext cx="1836655" cy="1745537"/>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title"/>
          </p:nvPr>
        </p:nvSpPr>
        <p:spPr/>
        <p:txBody>
          <a:bodyPr/>
          <a:lstStyle/>
          <a:p>
            <a:r>
              <a:rPr lang="hu-HU" dirty="0" smtClean="0"/>
              <a:t>Worldview transformation</a:t>
            </a:r>
            <a:endParaRPr lang="hu-HU" dirty="0"/>
          </a:p>
        </p:txBody>
      </p:sp>
      <p:sp>
        <p:nvSpPr>
          <p:cNvPr id="59" name="Tartalom helye 58"/>
          <p:cNvSpPr>
            <a:spLocks noGrp="1"/>
          </p:cNvSpPr>
          <p:nvPr>
            <p:ph idx="1"/>
          </p:nvPr>
        </p:nvSpPr>
        <p:spPr/>
        <p:txBody>
          <a:bodyPr/>
          <a:lstStyle/>
          <a:p>
            <a:pPr>
              <a:buNone/>
            </a:pPr>
            <a:r>
              <a:rPr lang="en-US" dirty="0" smtClean="0"/>
              <a:t> </a:t>
            </a:r>
            <a:endParaRPr lang="hu-HU" dirty="0"/>
          </a:p>
        </p:txBody>
      </p:sp>
      <p:sp>
        <p:nvSpPr>
          <p:cNvPr id="5" name="Élőláb helye 4"/>
          <p:cNvSpPr>
            <a:spLocks noGrp="1"/>
          </p:cNvSpPr>
          <p:nvPr>
            <p:ph type="ftr" sz="quarter" idx="11"/>
          </p:nvPr>
        </p:nvSpPr>
        <p:spPr/>
        <p:txBody>
          <a:bodyPr/>
          <a:lstStyle/>
          <a:p>
            <a:r>
              <a:rPr lang="en-US" smtClean="0"/>
              <a:t>Relativity Theory and Logic </a:t>
            </a:r>
            <a:endParaRPr lang="hu-HU" dirty="0"/>
          </a:p>
        </p:txBody>
      </p:sp>
      <p:sp>
        <p:nvSpPr>
          <p:cNvPr id="6" name="Dia számának helye 5"/>
          <p:cNvSpPr>
            <a:spLocks noGrp="1"/>
          </p:cNvSpPr>
          <p:nvPr>
            <p:ph type="sldNum" sz="quarter" idx="12"/>
          </p:nvPr>
        </p:nvSpPr>
        <p:spPr/>
        <p:txBody>
          <a:bodyPr/>
          <a:lstStyle/>
          <a:p>
            <a:r>
              <a:rPr lang="hu-HU" smtClean="0"/>
              <a:t>Page: </a:t>
            </a:r>
            <a:fld id="{277E8C10-15AE-4CA2-BB30-4F2793F59FF9}" type="slidenum">
              <a:rPr lang="hu-HU" smtClean="0"/>
              <a:pPr/>
              <a:t>32</a:t>
            </a:fld>
            <a:endParaRPr lang="hu-HU"/>
          </a:p>
        </p:txBody>
      </p:sp>
      <p:grpSp>
        <p:nvGrpSpPr>
          <p:cNvPr id="3" name="Group 59"/>
          <p:cNvGrpSpPr>
            <a:grpSpLocks/>
          </p:cNvGrpSpPr>
          <p:nvPr/>
        </p:nvGrpSpPr>
        <p:grpSpPr bwMode="auto">
          <a:xfrm>
            <a:off x="1071563" y="1897303"/>
            <a:ext cx="2768600" cy="2776537"/>
            <a:chOff x="1071538" y="2538302"/>
            <a:chExt cx="2768223" cy="2776673"/>
          </a:xfrm>
        </p:grpSpPr>
        <p:grpSp>
          <p:nvGrpSpPr>
            <p:cNvPr id="7" name="Group 54"/>
            <p:cNvGrpSpPr>
              <a:grpSpLocks/>
            </p:cNvGrpSpPr>
            <p:nvPr/>
          </p:nvGrpSpPr>
          <p:grpSpPr bwMode="auto">
            <a:xfrm>
              <a:off x="1071538" y="2538302"/>
              <a:ext cx="2768223" cy="2776673"/>
              <a:chOff x="1160835" y="3071810"/>
              <a:chExt cx="2768223" cy="2776673"/>
            </a:xfrm>
          </p:grpSpPr>
          <p:grpSp>
            <p:nvGrpSpPr>
              <p:cNvPr id="8" name="Group 36"/>
              <p:cNvGrpSpPr>
                <a:grpSpLocks/>
              </p:cNvGrpSpPr>
              <p:nvPr/>
            </p:nvGrpSpPr>
            <p:grpSpPr bwMode="auto">
              <a:xfrm>
                <a:off x="1160835" y="3071810"/>
                <a:ext cx="2661066" cy="2776673"/>
                <a:chOff x="3161099" y="3174682"/>
                <a:chExt cx="2661066" cy="2776673"/>
              </a:xfrm>
            </p:grpSpPr>
            <p:grpSp>
              <p:nvGrpSpPr>
                <p:cNvPr id="9" name="Group 34"/>
                <p:cNvGrpSpPr>
                  <a:grpSpLocks/>
                </p:cNvGrpSpPr>
                <p:nvPr/>
              </p:nvGrpSpPr>
              <p:grpSpPr bwMode="auto">
                <a:xfrm>
                  <a:off x="3321414" y="3287399"/>
                  <a:ext cx="2357117" cy="2427407"/>
                  <a:chOff x="3142819" y="3287399"/>
                  <a:chExt cx="2357117" cy="2427407"/>
                </a:xfrm>
              </p:grpSpPr>
              <p:cxnSp>
                <p:nvCxnSpPr>
                  <p:cNvPr id="35" name="Straight Arrow Connector 27"/>
                  <p:cNvCxnSpPr/>
                  <p:nvPr/>
                </p:nvCxnSpPr>
                <p:spPr>
                  <a:xfrm rot="5400000" flipH="1" flipV="1">
                    <a:off x="2999806" y="4143103"/>
                    <a:ext cx="1714584"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28"/>
                  <p:cNvCxnSpPr/>
                  <p:nvPr/>
                </p:nvCxnSpPr>
                <p:spPr>
                  <a:xfrm flipV="1">
                    <a:off x="3857097" y="5000396"/>
                    <a:ext cx="1642839" cy="6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9"/>
                  <p:cNvCxnSpPr/>
                  <p:nvPr/>
                </p:nvCxnSpPr>
                <p:spPr>
                  <a:xfrm rot="5400000">
                    <a:off x="3142753" y="5000462"/>
                    <a:ext cx="714410" cy="7142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6" name="TextBox 22"/>
                <p:cNvSpPr txBox="1">
                  <a:spLocks noChangeArrowheads="1"/>
                </p:cNvSpPr>
                <p:nvPr/>
              </p:nvSpPr>
              <p:spPr bwMode="auto">
                <a:xfrm>
                  <a:off x="4071077" y="3174682"/>
                  <a:ext cx="214314" cy="307777"/>
                </a:xfrm>
                <a:prstGeom prst="rect">
                  <a:avLst/>
                </a:prstGeom>
                <a:noFill/>
                <a:ln w="9525">
                  <a:noFill/>
                  <a:miter lim="800000"/>
                  <a:headEnd/>
                  <a:tailEnd/>
                </a:ln>
              </p:spPr>
              <p:txBody>
                <a:bodyPr>
                  <a:spAutoFit/>
                </a:bodyPr>
                <a:lstStyle/>
                <a:p>
                  <a:r>
                    <a:rPr lang="en-US" sz="1400">
                      <a:latin typeface="Franklin Gothic Book" pitchFamily="34" charset="0"/>
                    </a:rPr>
                    <a:t>t</a:t>
                  </a:r>
                  <a:endParaRPr lang="hu-HU" sz="1400">
                    <a:latin typeface="Franklin Gothic Book" pitchFamily="34" charset="0"/>
                  </a:endParaRPr>
                </a:p>
              </p:txBody>
            </p:sp>
            <p:sp>
              <p:nvSpPr>
                <p:cNvPr id="27" name="TextBox 23"/>
                <p:cNvSpPr txBox="1">
                  <a:spLocks noChangeArrowheads="1"/>
                </p:cNvSpPr>
                <p:nvPr/>
              </p:nvSpPr>
              <p:spPr bwMode="auto">
                <a:xfrm>
                  <a:off x="5607851" y="5000636"/>
                  <a:ext cx="214314" cy="307777"/>
                </a:xfrm>
                <a:prstGeom prst="rect">
                  <a:avLst/>
                </a:prstGeom>
                <a:noFill/>
                <a:ln w="9525">
                  <a:noFill/>
                  <a:miter lim="800000"/>
                  <a:headEnd/>
                  <a:tailEnd/>
                </a:ln>
              </p:spPr>
              <p:txBody>
                <a:bodyPr>
                  <a:spAutoFit/>
                </a:bodyPr>
                <a:lstStyle/>
                <a:p>
                  <a:r>
                    <a:rPr lang="en-US" sz="1400">
                      <a:latin typeface="Franklin Gothic Book" pitchFamily="34" charset="0"/>
                    </a:rPr>
                    <a:t>x</a:t>
                  </a:r>
                  <a:endParaRPr lang="hu-HU" sz="1400">
                    <a:latin typeface="Franklin Gothic Book" pitchFamily="34" charset="0"/>
                  </a:endParaRPr>
                </a:p>
              </p:txBody>
            </p:sp>
            <p:sp>
              <p:nvSpPr>
                <p:cNvPr id="29" name="TextBox 24"/>
                <p:cNvSpPr txBox="1">
                  <a:spLocks noChangeArrowheads="1"/>
                </p:cNvSpPr>
                <p:nvPr/>
              </p:nvSpPr>
              <p:spPr bwMode="auto">
                <a:xfrm>
                  <a:off x="3321835" y="5643578"/>
                  <a:ext cx="214314" cy="307777"/>
                </a:xfrm>
                <a:prstGeom prst="rect">
                  <a:avLst/>
                </a:prstGeom>
                <a:noFill/>
                <a:ln w="9525">
                  <a:noFill/>
                  <a:miter lim="800000"/>
                  <a:headEnd/>
                  <a:tailEnd/>
                </a:ln>
              </p:spPr>
              <p:txBody>
                <a:bodyPr>
                  <a:spAutoFit/>
                </a:bodyPr>
                <a:lstStyle/>
                <a:p>
                  <a:r>
                    <a:rPr lang="en-US" sz="1400">
                      <a:latin typeface="Franklin Gothic Book" pitchFamily="34" charset="0"/>
                    </a:rPr>
                    <a:t>y</a:t>
                  </a:r>
                  <a:endParaRPr lang="hu-HU" sz="1400">
                    <a:latin typeface="Franklin Gothic Book" pitchFamily="34" charset="0"/>
                  </a:endParaRPr>
                </a:p>
              </p:txBody>
            </p:sp>
            <p:grpSp>
              <p:nvGrpSpPr>
                <p:cNvPr id="10" name="Group 34"/>
                <p:cNvGrpSpPr>
                  <a:grpSpLocks/>
                </p:cNvGrpSpPr>
                <p:nvPr/>
              </p:nvGrpSpPr>
              <p:grpSpPr bwMode="auto">
                <a:xfrm>
                  <a:off x="4145215" y="3693819"/>
                  <a:ext cx="1376175" cy="1765387"/>
                  <a:chOff x="4145215" y="3693819"/>
                  <a:chExt cx="1376175" cy="1765387"/>
                </a:xfrm>
              </p:grpSpPr>
              <p:sp>
                <p:nvSpPr>
                  <p:cNvPr id="32" name="Freeform 32"/>
                  <p:cNvSpPr/>
                  <p:nvPr/>
                </p:nvSpPr>
                <p:spPr>
                  <a:xfrm>
                    <a:off x="4145215" y="3889092"/>
                    <a:ext cx="1376175" cy="1322452"/>
                  </a:xfrm>
                  <a:custGeom>
                    <a:avLst/>
                    <a:gdLst>
                      <a:gd name="connsiteX0" fmla="*/ 0 w 1376039"/>
                      <a:gd name="connsiteY0" fmla="*/ 1322773 h 1322773"/>
                      <a:gd name="connsiteX1" fmla="*/ 408373 w 1376039"/>
                      <a:gd name="connsiteY1" fmla="*/ 577049 h 1322773"/>
                      <a:gd name="connsiteX2" fmla="*/ 1376039 w 1376039"/>
                      <a:gd name="connsiteY2" fmla="*/ 0 h 1322773"/>
                    </a:gdLst>
                    <a:ahLst/>
                    <a:cxnLst>
                      <a:cxn ang="0">
                        <a:pos x="connsiteX0" y="connsiteY0"/>
                      </a:cxn>
                      <a:cxn ang="0">
                        <a:pos x="connsiteX1" y="connsiteY1"/>
                      </a:cxn>
                      <a:cxn ang="0">
                        <a:pos x="connsiteX2" y="connsiteY2"/>
                      </a:cxn>
                    </a:cxnLst>
                    <a:rect l="l" t="t" r="r" b="b"/>
                    <a:pathLst>
                      <a:path w="1376039" h="1322773">
                        <a:moveTo>
                          <a:pt x="0" y="1322773"/>
                        </a:moveTo>
                        <a:cubicBezTo>
                          <a:pt x="89516" y="1060142"/>
                          <a:pt x="179033" y="797511"/>
                          <a:pt x="408373" y="577049"/>
                        </a:cubicBezTo>
                        <a:cubicBezTo>
                          <a:pt x="637713" y="356587"/>
                          <a:pt x="1006876" y="178293"/>
                          <a:pt x="1376039" y="0"/>
                        </a:cubicBezTo>
                      </a:path>
                    </a:pathLst>
                  </a:cu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hu-HU"/>
                  </a:p>
                </p:txBody>
              </p:sp>
              <p:sp>
                <p:nvSpPr>
                  <p:cNvPr id="33" name="Freeform 33"/>
                  <p:cNvSpPr/>
                  <p:nvPr/>
                </p:nvSpPr>
                <p:spPr>
                  <a:xfrm>
                    <a:off x="4491243" y="3693819"/>
                    <a:ext cx="668246" cy="1765387"/>
                  </a:xfrm>
                  <a:custGeom>
                    <a:avLst/>
                    <a:gdLst>
                      <a:gd name="connsiteX0" fmla="*/ 594804 w 667305"/>
                      <a:gd name="connsiteY0" fmla="*/ 1766656 h 1766656"/>
                      <a:gd name="connsiteX1" fmla="*/ 568171 w 667305"/>
                      <a:gd name="connsiteY1" fmla="*/ 603681 h 1766656"/>
                      <a:gd name="connsiteX2" fmla="*/ 0 w 667305"/>
                      <a:gd name="connsiteY2" fmla="*/ 0 h 1766656"/>
                      <a:gd name="connsiteX3" fmla="*/ 0 w 667305"/>
                      <a:gd name="connsiteY3" fmla="*/ 0 h 1766656"/>
                    </a:gdLst>
                    <a:ahLst/>
                    <a:cxnLst>
                      <a:cxn ang="0">
                        <a:pos x="connsiteX0" y="connsiteY0"/>
                      </a:cxn>
                      <a:cxn ang="0">
                        <a:pos x="connsiteX1" y="connsiteY1"/>
                      </a:cxn>
                      <a:cxn ang="0">
                        <a:pos x="connsiteX2" y="connsiteY2"/>
                      </a:cxn>
                      <a:cxn ang="0">
                        <a:pos x="connsiteX3" y="connsiteY3"/>
                      </a:cxn>
                    </a:cxnLst>
                    <a:rect l="l" t="t" r="r" b="b"/>
                    <a:pathLst>
                      <a:path w="667305" h="1766656">
                        <a:moveTo>
                          <a:pt x="594804" y="1766656"/>
                        </a:moveTo>
                        <a:cubicBezTo>
                          <a:pt x="631054" y="1332390"/>
                          <a:pt x="667305" y="898124"/>
                          <a:pt x="568171" y="603681"/>
                        </a:cubicBezTo>
                        <a:cubicBezTo>
                          <a:pt x="469037" y="309238"/>
                          <a:pt x="0" y="0"/>
                          <a:pt x="0" y="0"/>
                        </a:cubicBezTo>
                        <a:lnTo>
                          <a:pt x="0" y="0"/>
                        </a:lnTo>
                      </a:path>
                    </a:pathLst>
                  </a:cu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hu-HU"/>
                  </a:p>
                </p:txBody>
              </p:sp>
              <p:sp>
                <p:nvSpPr>
                  <p:cNvPr id="34" name="Oval 31"/>
                  <p:cNvSpPr/>
                  <p:nvPr/>
                </p:nvSpPr>
                <p:spPr>
                  <a:xfrm flipH="1">
                    <a:off x="4969015" y="4141516"/>
                    <a:ext cx="46032" cy="4604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hu-HU"/>
                  </a:p>
                </p:txBody>
              </p:sp>
            </p:grpSp>
            <p:sp>
              <p:nvSpPr>
                <p:cNvPr id="31" name="TextBox 35"/>
                <p:cNvSpPr txBox="1">
                  <a:spLocks noChangeArrowheads="1"/>
                </p:cNvSpPr>
                <p:nvPr/>
              </p:nvSpPr>
              <p:spPr bwMode="auto">
                <a:xfrm>
                  <a:off x="3161099" y="4422570"/>
                  <a:ext cx="500066" cy="369332"/>
                </a:xfrm>
                <a:prstGeom prst="rect">
                  <a:avLst/>
                </a:prstGeom>
                <a:noFill/>
                <a:ln w="9525">
                  <a:noFill/>
                  <a:miter lim="800000"/>
                  <a:headEnd/>
                  <a:tailEnd/>
                </a:ln>
              </p:spPr>
              <p:txBody>
                <a:bodyPr>
                  <a:spAutoFit/>
                </a:bodyPr>
                <a:lstStyle/>
                <a:p>
                  <a:r>
                    <a:rPr lang="hu-HU">
                      <a:latin typeface="Franklin Gothic Book" pitchFamily="34" charset="0"/>
                    </a:rPr>
                    <a:t>W</a:t>
                  </a:r>
                  <a:r>
                    <a:rPr lang="hu-HU" baseline="-25000">
                      <a:latin typeface="Franklin Gothic Book" pitchFamily="34" charset="0"/>
                    </a:rPr>
                    <a:t>m</a:t>
                  </a:r>
                </a:p>
              </p:txBody>
            </p:sp>
          </p:grpSp>
          <p:sp>
            <p:nvSpPr>
              <p:cNvPr id="19" name="TextBox 50"/>
              <p:cNvSpPr txBox="1">
                <a:spLocks noChangeArrowheads="1"/>
              </p:cNvSpPr>
              <p:nvPr/>
            </p:nvSpPr>
            <p:spPr bwMode="auto">
              <a:xfrm>
                <a:off x="2428860" y="3286124"/>
                <a:ext cx="428628" cy="369332"/>
              </a:xfrm>
              <a:prstGeom prst="rect">
                <a:avLst/>
              </a:prstGeom>
              <a:noFill/>
              <a:ln w="9525">
                <a:noFill/>
                <a:miter lim="800000"/>
                <a:headEnd/>
                <a:tailEnd/>
              </a:ln>
            </p:spPr>
            <p:txBody>
              <a:bodyPr>
                <a:spAutoFit/>
              </a:bodyPr>
              <a:lstStyle/>
              <a:p>
                <a:r>
                  <a:rPr lang="hu-HU">
                    <a:latin typeface="Franklin Gothic Book" pitchFamily="34" charset="0"/>
                  </a:rPr>
                  <a:t>b</a:t>
                </a:r>
                <a:r>
                  <a:rPr lang="hu-HU" baseline="-25000">
                    <a:latin typeface="Franklin Gothic Book" pitchFamily="34" charset="0"/>
                  </a:rPr>
                  <a:t>1</a:t>
                </a:r>
              </a:p>
            </p:txBody>
          </p:sp>
          <p:sp>
            <p:nvSpPr>
              <p:cNvPr id="20" name="TextBox 52"/>
              <p:cNvSpPr txBox="1">
                <a:spLocks noChangeArrowheads="1"/>
              </p:cNvSpPr>
              <p:nvPr/>
            </p:nvSpPr>
            <p:spPr bwMode="auto">
              <a:xfrm>
                <a:off x="3500430" y="3714752"/>
                <a:ext cx="428628" cy="369332"/>
              </a:xfrm>
              <a:prstGeom prst="rect">
                <a:avLst/>
              </a:prstGeom>
              <a:noFill/>
              <a:ln w="9525">
                <a:noFill/>
                <a:miter lim="800000"/>
                <a:headEnd/>
                <a:tailEnd/>
              </a:ln>
            </p:spPr>
            <p:txBody>
              <a:bodyPr>
                <a:spAutoFit/>
              </a:bodyPr>
              <a:lstStyle/>
              <a:p>
                <a:r>
                  <a:rPr lang="hu-HU">
                    <a:latin typeface="Franklin Gothic Book" pitchFamily="34" charset="0"/>
                  </a:rPr>
                  <a:t>b</a:t>
                </a:r>
                <a:r>
                  <a:rPr lang="hu-HU" baseline="-25000">
                    <a:latin typeface="Franklin Gothic Book" pitchFamily="34" charset="0"/>
                  </a:rPr>
                  <a:t>2</a:t>
                </a:r>
              </a:p>
            </p:txBody>
          </p:sp>
        </p:grpSp>
        <p:sp>
          <p:nvSpPr>
            <p:cNvPr id="17" name="TextBox 56"/>
            <p:cNvSpPr txBox="1">
              <a:spLocks noChangeArrowheads="1"/>
            </p:cNvSpPr>
            <p:nvPr/>
          </p:nvSpPr>
          <p:spPr bwMode="auto">
            <a:xfrm>
              <a:off x="1643042" y="2714620"/>
              <a:ext cx="285752" cy="307777"/>
            </a:xfrm>
            <a:prstGeom prst="rect">
              <a:avLst/>
            </a:prstGeom>
            <a:noFill/>
            <a:ln w="9525">
              <a:noFill/>
              <a:miter lim="800000"/>
              <a:headEnd/>
              <a:tailEnd/>
            </a:ln>
          </p:spPr>
          <p:txBody>
            <a:bodyPr>
              <a:spAutoFit/>
            </a:bodyPr>
            <a:lstStyle/>
            <a:p>
              <a:r>
                <a:rPr lang="en-US" sz="1400" dirty="0">
                  <a:latin typeface="Franklin Gothic Book" pitchFamily="34" charset="0"/>
                </a:rPr>
                <a:t>m</a:t>
              </a:r>
              <a:endParaRPr lang="hu-HU" sz="1400" dirty="0">
                <a:latin typeface="Franklin Gothic Book" pitchFamily="34" charset="0"/>
              </a:endParaRPr>
            </a:p>
          </p:txBody>
        </p:sp>
      </p:grpSp>
      <p:grpSp>
        <p:nvGrpSpPr>
          <p:cNvPr id="11" name="Group 60"/>
          <p:cNvGrpSpPr>
            <a:grpSpLocks/>
          </p:cNvGrpSpPr>
          <p:nvPr/>
        </p:nvGrpSpPr>
        <p:grpSpPr bwMode="auto">
          <a:xfrm>
            <a:off x="5357813" y="1897303"/>
            <a:ext cx="2660650" cy="2776537"/>
            <a:chOff x="5357818" y="2538302"/>
            <a:chExt cx="2661066" cy="2776673"/>
          </a:xfrm>
        </p:grpSpPr>
        <p:grpSp>
          <p:nvGrpSpPr>
            <p:cNvPr id="12" name="Group 55"/>
            <p:cNvGrpSpPr>
              <a:grpSpLocks/>
            </p:cNvGrpSpPr>
            <p:nvPr/>
          </p:nvGrpSpPr>
          <p:grpSpPr bwMode="auto">
            <a:xfrm>
              <a:off x="5357818" y="2538302"/>
              <a:ext cx="2661066" cy="2776673"/>
              <a:chOff x="5447115" y="3143248"/>
              <a:chExt cx="2661066" cy="2776673"/>
            </a:xfrm>
          </p:grpSpPr>
          <p:grpSp>
            <p:nvGrpSpPr>
              <p:cNvPr id="13" name="Group 34"/>
              <p:cNvGrpSpPr>
                <a:grpSpLocks/>
              </p:cNvGrpSpPr>
              <p:nvPr/>
            </p:nvGrpSpPr>
            <p:grpSpPr bwMode="auto">
              <a:xfrm>
                <a:off x="5607476" y="3255965"/>
                <a:ext cx="2357808" cy="2427408"/>
                <a:chOff x="3142865" y="3287399"/>
                <a:chExt cx="2357808" cy="2427408"/>
              </a:xfrm>
            </p:grpSpPr>
            <p:cxnSp>
              <p:nvCxnSpPr>
                <p:cNvPr id="52" name="Straight Arrow Connector 47"/>
                <p:cNvCxnSpPr/>
                <p:nvPr/>
              </p:nvCxnSpPr>
              <p:spPr>
                <a:xfrm rot="5400000" flipH="1" flipV="1">
                  <a:off x="3000062" y="4143103"/>
                  <a:ext cx="1714584"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48"/>
                <p:cNvCxnSpPr/>
                <p:nvPr/>
              </p:nvCxnSpPr>
              <p:spPr>
                <a:xfrm flipV="1">
                  <a:off x="3857353" y="5000396"/>
                  <a:ext cx="1643320" cy="6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49"/>
                <p:cNvCxnSpPr/>
                <p:nvPr/>
              </p:nvCxnSpPr>
              <p:spPr>
                <a:xfrm rot="5400000">
                  <a:off x="3142904" y="5000358"/>
                  <a:ext cx="714410" cy="714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2" name="TextBox 39"/>
              <p:cNvSpPr txBox="1">
                <a:spLocks noChangeArrowheads="1"/>
              </p:cNvSpPr>
              <p:nvPr/>
            </p:nvSpPr>
            <p:spPr bwMode="auto">
              <a:xfrm>
                <a:off x="6357093" y="3143248"/>
                <a:ext cx="214314" cy="307777"/>
              </a:xfrm>
              <a:prstGeom prst="rect">
                <a:avLst/>
              </a:prstGeom>
              <a:noFill/>
              <a:ln w="9525">
                <a:noFill/>
                <a:miter lim="800000"/>
                <a:headEnd/>
                <a:tailEnd/>
              </a:ln>
            </p:spPr>
            <p:txBody>
              <a:bodyPr>
                <a:spAutoFit/>
              </a:bodyPr>
              <a:lstStyle/>
              <a:p>
                <a:r>
                  <a:rPr lang="en-US" sz="1400">
                    <a:latin typeface="Franklin Gothic Book" pitchFamily="34" charset="0"/>
                  </a:rPr>
                  <a:t>t</a:t>
                </a:r>
                <a:endParaRPr lang="hu-HU" sz="1400">
                  <a:latin typeface="Franklin Gothic Book" pitchFamily="34" charset="0"/>
                </a:endParaRPr>
              </a:p>
            </p:txBody>
          </p:sp>
          <p:sp>
            <p:nvSpPr>
              <p:cNvPr id="43" name="TextBox 40"/>
              <p:cNvSpPr txBox="1">
                <a:spLocks noChangeArrowheads="1"/>
              </p:cNvSpPr>
              <p:nvPr/>
            </p:nvSpPr>
            <p:spPr bwMode="auto">
              <a:xfrm>
                <a:off x="7893867" y="4969202"/>
                <a:ext cx="214314" cy="307777"/>
              </a:xfrm>
              <a:prstGeom prst="rect">
                <a:avLst/>
              </a:prstGeom>
              <a:noFill/>
              <a:ln w="9525">
                <a:noFill/>
                <a:miter lim="800000"/>
                <a:headEnd/>
                <a:tailEnd/>
              </a:ln>
            </p:spPr>
            <p:txBody>
              <a:bodyPr>
                <a:spAutoFit/>
              </a:bodyPr>
              <a:lstStyle/>
              <a:p>
                <a:r>
                  <a:rPr lang="en-US" sz="1400">
                    <a:latin typeface="Franklin Gothic Book" pitchFamily="34" charset="0"/>
                  </a:rPr>
                  <a:t>x</a:t>
                </a:r>
                <a:endParaRPr lang="hu-HU" sz="1400">
                  <a:latin typeface="Franklin Gothic Book" pitchFamily="34" charset="0"/>
                </a:endParaRPr>
              </a:p>
            </p:txBody>
          </p:sp>
          <p:sp>
            <p:nvSpPr>
              <p:cNvPr id="44" name="TextBox 41"/>
              <p:cNvSpPr txBox="1">
                <a:spLocks noChangeArrowheads="1"/>
              </p:cNvSpPr>
              <p:nvPr/>
            </p:nvSpPr>
            <p:spPr bwMode="auto">
              <a:xfrm>
                <a:off x="5607851" y="5612144"/>
                <a:ext cx="214314" cy="307777"/>
              </a:xfrm>
              <a:prstGeom prst="rect">
                <a:avLst/>
              </a:prstGeom>
              <a:noFill/>
              <a:ln w="9525">
                <a:noFill/>
                <a:miter lim="800000"/>
                <a:headEnd/>
                <a:tailEnd/>
              </a:ln>
            </p:spPr>
            <p:txBody>
              <a:bodyPr>
                <a:spAutoFit/>
              </a:bodyPr>
              <a:lstStyle/>
              <a:p>
                <a:r>
                  <a:rPr lang="en-US" sz="1400">
                    <a:latin typeface="Franklin Gothic Book" pitchFamily="34" charset="0"/>
                  </a:rPr>
                  <a:t>y</a:t>
                </a:r>
                <a:endParaRPr lang="hu-HU" sz="1400">
                  <a:latin typeface="Franklin Gothic Book" pitchFamily="34" charset="0"/>
                </a:endParaRPr>
              </a:p>
            </p:txBody>
          </p:sp>
          <p:grpSp>
            <p:nvGrpSpPr>
              <p:cNvPr id="14" name="Group 34"/>
              <p:cNvGrpSpPr/>
              <p:nvPr/>
            </p:nvGrpSpPr>
            <p:grpSpPr>
              <a:xfrm>
                <a:off x="6431888" y="3661677"/>
                <a:ext cx="1376039" cy="1766656"/>
                <a:chOff x="4145872" y="3693111"/>
                <a:chExt cx="1376039" cy="1766656"/>
              </a:xfrm>
              <a:scene3d>
                <a:camera prst="isometricOffAxis1Left"/>
                <a:lightRig rig="threePt" dir="t"/>
              </a:scene3d>
            </p:grpSpPr>
            <p:sp>
              <p:nvSpPr>
                <p:cNvPr id="49" name="Freeform 44"/>
                <p:cNvSpPr/>
                <p:nvPr/>
              </p:nvSpPr>
              <p:spPr>
                <a:xfrm>
                  <a:off x="4145872" y="3888419"/>
                  <a:ext cx="1376039" cy="1322773"/>
                </a:xfrm>
                <a:custGeom>
                  <a:avLst/>
                  <a:gdLst>
                    <a:gd name="connsiteX0" fmla="*/ 0 w 1376039"/>
                    <a:gd name="connsiteY0" fmla="*/ 1322773 h 1322773"/>
                    <a:gd name="connsiteX1" fmla="*/ 408373 w 1376039"/>
                    <a:gd name="connsiteY1" fmla="*/ 577049 h 1322773"/>
                    <a:gd name="connsiteX2" fmla="*/ 1376039 w 1376039"/>
                    <a:gd name="connsiteY2" fmla="*/ 0 h 1322773"/>
                  </a:gdLst>
                  <a:ahLst/>
                  <a:cxnLst>
                    <a:cxn ang="0">
                      <a:pos x="connsiteX0" y="connsiteY0"/>
                    </a:cxn>
                    <a:cxn ang="0">
                      <a:pos x="connsiteX1" y="connsiteY1"/>
                    </a:cxn>
                    <a:cxn ang="0">
                      <a:pos x="connsiteX2" y="connsiteY2"/>
                    </a:cxn>
                  </a:cxnLst>
                  <a:rect l="l" t="t" r="r" b="b"/>
                  <a:pathLst>
                    <a:path w="1376039" h="1322773">
                      <a:moveTo>
                        <a:pt x="0" y="1322773"/>
                      </a:moveTo>
                      <a:cubicBezTo>
                        <a:pt x="89516" y="1060142"/>
                        <a:pt x="179033" y="797511"/>
                        <a:pt x="408373" y="577049"/>
                      </a:cubicBezTo>
                      <a:cubicBezTo>
                        <a:pt x="637713" y="356587"/>
                        <a:pt x="1006876" y="178293"/>
                        <a:pt x="1376039" y="0"/>
                      </a:cubicBezTo>
                    </a:path>
                  </a:pathLst>
                </a:cu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hu-HU"/>
                </a:p>
              </p:txBody>
            </p:sp>
            <p:sp>
              <p:nvSpPr>
                <p:cNvPr id="50" name="Freeform 45"/>
                <p:cNvSpPr/>
                <p:nvPr/>
              </p:nvSpPr>
              <p:spPr>
                <a:xfrm>
                  <a:off x="4492101" y="3693111"/>
                  <a:ext cx="667305" cy="1766656"/>
                </a:xfrm>
                <a:custGeom>
                  <a:avLst/>
                  <a:gdLst>
                    <a:gd name="connsiteX0" fmla="*/ 594804 w 667305"/>
                    <a:gd name="connsiteY0" fmla="*/ 1766656 h 1766656"/>
                    <a:gd name="connsiteX1" fmla="*/ 568171 w 667305"/>
                    <a:gd name="connsiteY1" fmla="*/ 603681 h 1766656"/>
                    <a:gd name="connsiteX2" fmla="*/ 0 w 667305"/>
                    <a:gd name="connsiteY2" fmla="*/ 0 h 1766656"/>
                    <a:gd name="connsiteX3" fmla="*/ 0 w 667305"/>
                    <a:gd name="connsiteY3" fmla="*/ 0 h 1766656"/>
                  </a:gdLst>
                  <a:ahLst/>
                  <a:cxnLst>
                    <a:cxn ang="0">
                      <a:pos x="connsiteX0" y="connsiteY0"/>
                    </a:cxn>
                    <a:cxn ang="0">
                      <a:pos x="connsiteX1" y="connsiteY1"/>
                    </a:cxn>
                    <a:cxn ang="0">
                      <a:pos x="connsiteX2" y="connsiteY2"/>
                    </a:cxn>
                    <a:cxn ang="0">
                      <a:pos x="connsiteX3" y="connsiteY3"/>
                    </a:cxn>
                  </a:cxnLst>
                  <a:rect l="l" t="t" r="r" b="b"/>
                  <a:pathLst>
                    <a:path w="667305" h="1766656">
                      <a:moveTo>
                        <a:pt x="594804" y="1766656"/>
                      </a:moveTo>
                      <a:cubicBezTo>
                        <a:pt x="631054" y="1332390"/>
                        <a:pt x="667305" y="898124"/>
                        <a:pt x="568171" y="603681"/>
                      </a:cubicBezTo>
                      <a:cubicBezTo>
                        <a:pt x="469037" y="309238"/>
                        <a:pt x="0" y="0"/>
                        <a:pt x="0" y="0"/>
                      </a:cubicBezTo>
                      <a:lnTo>
                        <a:pt x="0" y="0"/>
                      </a:lnTo>
                    </a:path>
                  </a:pathLst>
                </a:cu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hu-HU"/>
                </a:p>
              </p:txBody>
            </p:sp>
            <p:sp>
              <p:nvSpPr>
                <p:cNvPr id="51" name="Oval 46"/>
                <p:cNvSpPr/>
                <p:nvPr/>
              </p:nvSpPr>
              <p:spPr>
                <a:xfrm flipH="1">
                  <a:off x="4969675" y="4140999"/>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hu-HU"/>
                </a:p>
              </p:txBody>
            </p:sp>
          </p:grpSp>
          <p:sp>
            <p:nvSpPr>
              <p:cNvPr id="46" name="TextBox 43"/>
              <p:cNvSpPr txBox="1">
                <a:spLocks noChangeArrowheads="1"/>
              </p:cNvSpPr>
              <p:nvPr/>
            </p:nvSpPr>
            <p:spPr bwMode="auto">
              <a:xfrm>
                <a:off x="5447115" y="4378994"/>
                <a:ext cx="500066" cy="369332"/>
              </a:xfrm>
              <a:prstGeom prst="rect">
                <a:avLst/>
              </a:prstGeom>
              <a:noFill/>
              <a:ln w="9525">
                <a:noFill/>
                <a:miter lim="800000"/>
                <a:headEnd/>
                <a:tailEnd/>
              </a:ln>
            </p:spPr>
            <p:txBody>
              <a:bodyPr>
                <a:spAutoFit/>
              </a:bodyPr>
              <a:lstStyle/>
              <a:p>
                <a:r>
                  <a:rPr lang="hu-HU">
                    <a:latin typeface="Franklin Gothic Book" pitchFamily="34" charset="0"/>
                  </a:rPr>
                  <a:t>W</a:t>
                </a:r>
                <a:r>
                  <a:rPr lang="hu-HU" baseline="-25000">
                    <a:latin typeface="Franklin Gothic Book" pitchFamily="34" charset="0"/>
                  </a:rPr>
                  <a:t>k</a:t>
                </a:r>
              </a:p>
            </p:txBody>
          </p:sp>
          <p:sp>
            <p:nvSpPr>
              <p:cNvPr id="47" name="TextBox 51"/>
              <p:cNvSpPr txBox="1">
                <a:spLocks noChangeArrowheads="1"/>
              </p:cNvSpPr>
              <p:nvPr/>
            </p:nvSpPr>
            <p:spPr bwMode="auto">
              <a:xfrm>
                <a:off x="6929454" y="3286124"/>
                <a:ext cx="428628" cy="369332"/>
              </a:xfrm>
              <a:prstGeom prst="rect">
                <a:avLst/>
              </a:prstGeom>
              <a:noFill/>
              <a:ln w="9525">
                <a:noFill/>
                <a:miter lim="800000"/>
                <a:headEnd/>
                <a:tailEnd/>
              </a:ln>
            </p:spPr>
            <p:txBody>
              <a:bodyPr>
                <a:spAutoFit/>
              </a:bodyPr>
              <a:lstStyle/>
              <a:p>
                <a:r>
                  <a:rPr lang="hu-HU">
                    <a:latin typeface="Franklin Gothic Book" pitchFamily="34" charset="0"/>
                  </a:rPr>
                  <a:t>b</a:t>
                </a:r>
                <a:r>
                  <a:rPr lang="hu-HU" baseline="-25000">
                    <a:latin typeface="Franklin Gothic Book" pitchFamily="34" charset="0"/>
                  </a:rPr>
                  <a:t>1</a:t>
                </a:r>
              </a:p>
            </p:txBody>
          </p:sp>
          <p:sp>
            <p:nvSpPr>
              <p:cNvPr id="48" name="TextBox 53"/>
              <p:cNvSpPr txBox="1">
                <a:spLocks noChangeArrowheads="1"/>
              </p:cNvSpPr>
              <p:nvPr/>
            </p:nvSpPr>
            <p:spPr bwMode="auto">
              <a:xfrm>
                <a:off x="7331034" y="4027552"/>
                <a:ext cx="428628" cy="369332"/>
              </a:xfrm>
              <a:prstGeom prst="rect">
                <a:avLst/>
              </a:prstGeom>
              <a:noFill/>
              <a:ln w="9525">
                <a:noFill/>
                <a:miter lim="800000"/>
                <a:headEnd/>
                <a:tailEnd/>
              </a:ln>
            </p:spPr>
            <p:txBody>
              <a:bodyPr>
                <a:spAutoFit/>
              </a:bodyPr>
              <a:lstStyle/>
              <a:p>
                <a:r>
                  <a:rPr lang="hu-HU">
                    <a:latin typeface="Franklin Gothic Book" pitchFamily="34" charset="0"/>
                  </a:rPr>
                  <a:t>b</a:t>
                </a:r>
                <a:r>
                  <a:rPr lang="hu-HU" baseline="-25000">
                    <a:latin typeface="Franklin Gothic Book" pitchFamily="34" charset="0"/>
                  </a:rPr>
                  <a:t>2</a:t>
                </a:r>
              </a:p>
            </p:txBody>
          </p:sp>
        </p:grpSp>
        <p:sp>
          <p:nvSpPr>
            <p:cNvPr id="40" name="TextBox 58"/>
            <p:cNvSpPr txBox="1">
              <a:spLocks noChangeArrowheads="1"/>
            </p:cNvSpPr>
            <p:nvPr/>
          </p:nvSpPr>
          <p:spPr bwMode="auto">
            <a:xfrm>
              <a:off x="5929322" y="2714620"/>
              <a:ext cx="285752" cy="307777"/>
            </a:xfrm>
            <a:prstGeom prst="rect">
              <a:avLst/>
            </a:prstGeom>
            <a:noFill/>
            <a:ln w="9525">
              <a:noFill/>
              <a:miter lim="800000"/>
              <a:headEnd/>
              <a:tailEnd/>
            </a:ln>
          </p:spPr>
          <p:txBody>
            <a:bodyPr>
              <a:spAutoFit/>
            </a:bodyPr>
            <a:lstStyle/>
            <a:p>
              <a:r>
                <a:rPr lang="en-US" sz="1400">
                  <a:latin typeface="Franklin Gothic Book" pitchFamily="34" charset="0"/>
                </a:rPr>
                <a:t>k</a:t>
              </a:r>
              <a:endParaRPr lang="hu-HU" sz="1400">
                <a:latin typeface="Franklin Gothic Book" pitchFamily="34" charset="0"/>
              </a:endParaRPr>
            </a:p>
          </p:txBody>
        </p:sp>
      </p:grpSp>
      <p:sp>
        <p:nvSpPr>
          <p:cNvPr id="84" name="Szabadkézi sokszög 83"/>
          <p:cNvSpPr/>
          <p:nvPr/>
        </p:nvSpPr>
        <p:spPr>
          <a:xfrm>
            <a:off x="2924175" y="1962390"/>
            <a:ext cx="4095750" cy="939800"/>
          </a:xfrm>
          <a:custGeom>
            <a:avLst/>
            <a:gdLst>
              <a:gd name="connsiteX0" fmla="*/ 0 w 4095750"/>
              <a:gd name="connsiteY0" fmla="*/ 901700 h 939800"/>
              <a:gd name="connsiteX1" fmla="*/ 1533525 w 4095750"/>
              <a:gd name="connsiteY1" fmla="*/ 6350 h 939800"/>
              <a:gd name="connsiteX2" fmla="*/ 4095750 w 4095750"/>
              <a:gd name="connsiteY2" fmla="*/ 939800 h 939800"/>
              <a:gd name="connsiteX3" fmla="*/ 4095750 w 4095750"/>
              <a:gd name="connsiteY3" fmla="*/ 939800 h 939800"/>
            </a:gdLst>
            <a:ahLst/>
            <a:cxnLst>
              <a:cxn ang="0">
                <a:pos x="connsiteX0" y="connsiteY0"/>
              </a:cxn>
              <a:cxn ang="0">
                <a:pos x="connsiteX1" y="connsiteY1"/>
              </a:cxn>
              <a:cxn ang="0">
                <a:pos x="connsiteX2" y="connsiteY2"/>
              </a:cxn>
              <a:cxn ang="0">
                <a:pos x="connsiteX3" y="connsiteY3"/>
              </a:cxn>
            </a:cxnLst>
            <a:rect l="l" t="t" r="r" b="b"/>
            <a:pathLst>
              <a:path w="4095750" h="939800">
                <a:moveTo>
                  <a:pt x="0" y="901700"/>
                </a:moveTo>
                <a:cubicBezTo>
                  <a:pt x="425450" y="450850"/>
                  <a:pt x="850900" y="0"/>
                  <a:pt x="1533525" y="6350"/>
                </a:cubicBezTo>
                <a:cubicBezTo>
                  <a:pt x="2216150" y="12700"/>
                  <a:pt x="4095750" y="939800"/>
                  <a:pt x="4095750" y="939800"/>
                </a:cubicBezTo>
                <a:lnTo>
                  <a:pt x="4095750" y="939800"/>
                </a:lnTo>
              </a:path>
            </a:pathLst>
          </a:custGeom>
          <a:ln w="25400">
            <a:tailEnd type="arrow"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85" name="Szövegdoboz 84"/>
          <p:cNvSpPr txBox="1"/>
          <p:nvPr/>
        </p:nvSpPr>
        <p:spPr>
          <a:xfrm>
            <a:off x="4362450" y="2016365"/>
            <a:ext cx="828675" cy="369332"/>
          </a:xfrm>
          <a:prstGeom prst="rect">
            <a:avLst/>
          </a:prstGeom>
          <a:noFill/>
        </p:spPr>
        <p:txBody>
          <a:bodyPr wrap="square" rtlCol="0">
            <a:spAutoFit/>
          </a:bodyPr>
          <a:lstStyle/>
          <a:p>
            <a:r>
              <a:rPr lang="en-US" b="1" dirty="0" err="1" smtClean="0">
                <a:solidFill>
                  <a:schemeClr val="accent1"/>
                </a:solidFill>
              </a:rPr>
              <a:t>w</a:t>
            </a:r>
            <a:r>
              <a:rPr lang="en-US" b="1" baseline="-25000" dirty="0" err="1" smtClean="0">
                <a:solidFill>
                  <a:schemeClr val="accent1"/>
                </a:solidFill>
              </a:rPr>
              <a:t>mk</a:t>
            </a:r>
            <a:endParaRPr lang="hu-HU" b="1" baseline="-25000" dirty="0">
              <a:solidFill>
                <a:schemeClr val="accent1"/>
              </a:solidFill>
            </a:endParaRPr>
          </a:p>
        </p:txBody>
      </p:sp>
      <p:sp>
        <p:nvSpPr>
          <p:cNvPr id="69" name="Szövegdoboz 68"/>
          <p:cNvSpPr txBox="1"/>
          <p:nvPr/>
        </p:nvSpPr>
        <p:spPr>
          <a:xfrm>
            <a:off x="3948572" y="3838405"/>
            <a:ext cx="800101" cy="369332"/>
          </a:xfrm>
          <a:prstGeom prst="rect">
            <a:avLst/>
          </a:prstGeom>
          <a:noFill/>
        </p:spPr>
        <p:txBody>
          <a:bodyPr wrap="square" rtlCol="0">
            <a:spAutoFit/>
          </a:bodyPr>
          <a:lstStyle/>
          <a:p>
            <a:r>
              <a:rPr lang="hu-HU" dirty="0" err="1" smtClean="0">
                <a:solidFill>
                  <a:srgbClr val="FFC000"/>
                </a:solidFill>
              </a:rPr>
              <a:t>ev</a:t>
            </a:r>
            <a:r>
              <a:rPr lang="hu-HU" baseline="-25000" dirty="0" err="1" smtClean="0">
                <a:solidFill>
                  <a:srgbClr val="FFC000"/>
                </a:solidFill>
              </a:rPr>
              <a:t>m</a:t>
            </a:r>
            <a:endParaRPr lang="hu-HU" baseline="-25000" dirty="0">
              <a:solidFill>
                <a:srgbClr val="FFC000"/>
              </a:solidFill>
            </a:endParaRPr>
          </a:p>
        </p:txBody>
      </p:sp>
      <p:sp>
        <p:nvSpPr>
          <p:cNvPr id="70" name="Szövegdoboz 69"/>
          <p:cNvSpPr txBox="1"/>
          <p:nvPr/>
        </p:nvSpPr>
        <p:spPr>
          <a:xfrm>
            <a:off x="4995093" y="3839020"/>
            <a:ext cx="800101" cy="369332"/>
          </a:xfrm>
          <a:prstGeom prst="rect">
            <a:avLst/>
          </a:prstGeom>
          <a:noFill/>
        </p:spPr>
        <p:txBody>
          <a:bodyPr wrap="square" rtlCol="0">
            <a:spAutoFit/>
          </a:bodyPr>
          <a:lstStyle/>
          <a:p>
            <a:r>
              <a:rPr lang="hu-HU" dirty="0" err="1" smtClean="0">
                <a:solidFill>
                  <a:srgbClr val="FFC000"/>
                </a:solidFill>
              </a:rPr>
              <a:t>ev</a:t>
            </a:r>
            <a:r>
              <a:rPr lang="hu-HU" baseline="-25000" dirty="0" err="1" smtClean="0">
                <a:solidFill>
                  <a:srgbClr val="FFC000"/>
                </a:solidFill>
              </a:rPr>
              <a:t>k</a:t>
            </a:r>
            <a:endParaRPr lang="hu-HU" baseline="-25000" dirty="0">
              <a:solidFill>
                <a:srgbClr val="FFC000"/>
              </a:solidFill>
            </a:endParaRPr>
          </a:p>
        </p:txBody>
      </p:sp>
      <p:sp>
        <p:nvSpPr>
          <p:cNvPr id="737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34"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3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37" name="Rectangle 9"/>
          <p:cNvSpPr>
            <a:spLocks noChangeArrowheads="1"/>
          </p:cNvSpPr>
          <p:nvPr/>
        </p:nvSpPr>
        <p:spPr bwMode="auto">
          <a:xfrm>
            <a:off x="0" y="1343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4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41" name="Rectangle 13"/>
          <p:cNvSpPr>
            <a:spLocks noChangeArrowheads="1"/>
          </p:cNvSpPr>
          <p:nvPr/>
        </p:nvSpPr>
        <p:spPr bwMode="auto">
          <a:xfrm>
            <a:off x="0" y="1343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4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44" name="Rectangle 16"/>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46"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47" name="Rectangle 19"/>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49"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50" name="Rectangle 22"/>
          <p:cNvSpPr>
            <a:spLocks noChangeArrowheads="1"/>
          </p:cNvSpPr>
          <p:nvPr/>
        </p:nvSpPr>
        <p:spPr bwMode="auto">
          <a:xfrm>
            <a:off x="0" y="1419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52"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53" name="Rectangle 25"/>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55"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56" name="Rectangle 2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49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pic>
        <p:nvPicPr>
          <p:cNvPr id="14950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12578" y="5355021"/>
            <a:ext cx="5004497" cy="467710"/>
          </a:xfrm>
          <a:prstGeom prst="rect">
            <a:avLst/>
          </a:prstGeom>
          <a:noFill/>
        </p:spPr>
      </p:pic>
      <p:sp>
        <p:nvSpPr>
          <p:cNvPr id="14950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Szövegdoboz 66"/>
          <p:cNvSpPr txBox="1"/>
          <p:nvPr/>
        </p:nvSpPr>
        <p:spPr>
          <a:xfrm>
            <a:off x="2556588" y="2649893"/>
            <a:ext cx="312906" cy="369332"/>
          </a:xfrm>
          <a:prstGeom prst="rect">
            <a:avLst/>
          </a:prstGeom>
          <a:noFill/>
        </p:spPr>
        <p:txBody>
          <a:bodyPr wrap="none" rtlCol="0">
            <a:spAutoFit/>
          </a:bodyPr>
          <a:lstStyle/>
          <a:p>
            <a:r>
              <a:rPr lang="hu-HU" dirty="0" smtClean="0">
                <a:solidFill>
                  <a:srgbClr val="FF0000"/>
                </a:solidFill>
              </a:rPr>
              <a:t>p</a:t>
            </a:r>
            <a:endParaRPr lang="hu-HU" dirty="0">
              <a:solidFill>
                <a:srgbClr val="FF0000"/>
              </a:solidFill>
            </a:endParaRPr>
          </a:p>
        </p:txBody>
      </p:sp>
      <p:sp>
        <p:nvSpPr>
          <p:cNvPr id="68" name="Szövegdoboz 67"/>
          <p:cNvSpPr txBox="1"/>
          <p:nvPr/>
        </p:nvSpPr>
        <p:spPr>
          <a:xfrm>
            <a:off x="6982408" y="2569028"/>
            <a:ext cx="312906" cy="369332"/>
          </a:xfrm>
          <a:prstGeom prst="rect">
            <a:avLst/>
          </a:prstGeom>
          <a:noFill/>
        </p:spPr>
        <p:txBody>
          <a:bodyPr wrap="none" rtlCol="0">
            <a:spAutoFit/>
          </a:bodyPr>
          <a:lstStyle/>
          <a:p>
            <a:r>
              <a:rPr lang="hu-HU" dirty="0" smtClean="0">
                <a:solidFill>
                  <a:srgbClr val="FF0000"/>
                </a:solidFill>
              </a:rPr>
              <a:t>q</a:t>
            </a:r>
            <a:endParaRPr lang="hu-HU" dirty="0">
              <a:solidFill>
                <a:srgbClr val="FF0000"/>
              </a:solidFill>
            </a:endParaRPr>
          </a:p>
        </p:txBody>
      </p:sp>
      <p:sp>
        <p:nvSpPr>
          <p:cNvPr id="71"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499"/>
                                          </p:stCondLst>
                                        </p:cTn>
                                        <p:tgtEl>
                                          <p:spTgt spid="85"/>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499"/>
                                          </p:stCondLst>
                                        </p:cTn>
                                        <p:tgtEl>
                                          <p:spTgt spid="11"/>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blinds(horizontal)">
                                      <p:cBhvr>
                                        <p:cTn id="20" dur="500"/>
                                        <p:tgtEl>
                                          <p:spTgt spid="6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blinds(horizontal)">
                                      <p:cBhvr>
                                        <p:cTn id="23" dur="500"/>
                                        <p:tgtEl>
                                          <p:spTgt spid="68"/>
                                        </p:tgtEl>
                                      </p:cBhvr>
                                    </p:animEffect>
                                  </p:childTnLst>
                                </p:cTn>
                              </p:par>
                              <p:par>
                                <p:cTn id="24" presetID="1" presetClass="entr" presetSubtype="0" fill="hold" nodeType="withEffect">
                                  <p:stCondLst>
                                    <p:cond delay="0"/>
                                  </p:stCondLst>
                                  <p:childTnLst>
                                    <p:set>
                                      <p:cBhvr>
                                        <p:cTn id="25" dur="1" fill="hold">
                                          <p:stCondLst>
                                            <p:cond delay="499"/>
                                          </p:stCondLst>
                                        </p:cTn>
                                        <p:tgtEl>
                                          <p:spTgt spid="56"/>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grpId="0" nodeType="afterEffect">
                                  <p:stCondLst>
                                    <p:cond delay="0"/>
                                  </p:stCondLst>
                                  <p:childTnLst>
                                    <p:set>
                                      <p:cBhvr>
                                        <p:cTn id="28" dur="1" fill="hold">
                                          <p:stCondLst>
                                            <p:cond delay="499"/>
                                          </p:stCondLst>
                                        </p:cTn>
                                        <p:tgtEl>
                                          <p:spTgt spid="69"/>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499"/>
                                          </p:stCondLst>
                                        </p:cTn>
                                        <p:tgtEl>
                                          <p:spTgt spid="70"/>
                                        </p:tgtEl>
                                        <p:attrNameLst>
                                          <p:attrName>style.visibility</p:attrName>
                                        </p:attrNameLst>
                                      </p:cBhvr>
                                      <p:to>
                                        <p:strVal val="visible"/>
                                      </p:to>
                                    </p:set>
                                  </p:childTnLst>
                                </p:cTn>
                              </p:par>
                            </p:childTnLst>
                          </p:cTn>
                        </p:par>
                        <p:par>
                          <p:cTn id="32" fill="hold">
                            <p:stCondLst>
                              <p:cond delay="2500"/>
                            </p:stCondLst>
                            <p:childTnLst>
                              <p:par>
                                <p:cTn id="33" presetID="1" presetClass="entr" presetSubtype="0" fill="hold" nodeType="afterEffect">
                                  <p:stCondLst>
                                    <p:cond delay="0"/>
                                  </p:stCondLst>
                                  <p:childTnLst>
                                    <p:set>
                                      <p:cBhvr>
                                        <p:cTn id="34" dur="1" fill="hold">
                                          <p:stCondLst>
                                            <p:cond delay="499"/>
                                          </p:stCondLst>
                                        </p:cTn>
                                        <p:tgtEl>
                                          <p:spTgt spid="65"/>
                                        </p:tgtEl>
                                        <p:attrNameLst>
                                          <p:attrName>style.visibility</p:attrName>
                                        </p:attrNameLst>
                                      </p:cBhvr>
                                      <p:to>
                                        <p:strVal val="visible"/>
                                      </p:to>
                                    </p:set>
                                  </p:childTnLst>
                                </p:cTn>
                              </p:par>
                            </p:childTnLst>
                          </p:cTn>
                        </p:par>
                        <p:par>
                          <p:cTn id="35" fill="hold">
                            <p:stCondLst>
                              <p:cond delay="3000"/>
                            </p:stCondLst>
                            <p:childTnLst>
                              <p:par>
                                <p:cTn id="36" presetID="2" presetClass="entr" presetSubtype="4" fill="hold" nodeType="afterEffect">
                                  <p:stCondLst>
                                    <p:cond delay="1000"/>
                                  </p:stCondLst>
                                  <p:childTnLst>
                                    <p:set>
                                      <p:cBhvr>
                                        <p:cTn id="37" dur="1" fill="hold">
                                          <p:stCondLst>
                                            <p:cond delay="0"/>
                                          </p:stCondLst>
                                        </p:cTn>
                                        <p:tgtEl>
                                          <p:spTgt spid="149505"/>
                                        </p:tgtEl>
                                        <p:attrNameLst>
                                          <p:attrName>style.visibility</p:attrName>
                                        </p:attrNameLst>
                                      </p:cBhvr>
                                      <p:to>
                                        <p:strVal val="visible"/>
                                      </p:to>
                                    </p:set>
                                    <p:anim calcmode="lin" valueType="num">
                                      <p:cBhvr additive="base">
                                        <p:cTn id="38" dur="500" fill="hold"/>
                                        <p:tgtEl>
                                          <p:spTgt spid="149505"/>
                                        </p:tgtEl>
                                        <p:attrNameLst>
                                          <p:attrName>ppt_x</p:attrName>
                                        </p:attrNameLst>
                                      </p:cBhvr>
                                      <p:tavLst>
                                        <p:tav tm="0">
                                          <p:val>
                                            <p:strVal val="#ppt_x"/>
                                          </p:val>
                                        </p:tav>
                                        <p:tav tm="100000">
                                          <p:val>
                                            <p:strVal val="#ppt_x"/>
                                          </p:val>
                                        </p:tav>
                                      </p:tavLst>
                                    </p:anim>
                                    <p:anim calcmode="lin" valueType="num">
                                      <p:cBhvr additive="base">
                                        <p:cTn id="39" dur="500" fill="hold"/>
                                        <p:tgtEl>
                                          <p:spTgt spid="1495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autoUpdateAnimBg="0"/>
      <p:bldP spid="85" grpId="0" autoUpdateAnimBg="0"/>
      <p:bldP spid="69" grpId="0" autoUpdateAnimBg="0"/>
      <p:bldP spid="70" grpId="0" autoUpdateAnimBg="0"/>
      <p:bldP spid="67" grpId="0"/>
      <p:bldP spid="6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specrel</a:t>
            </a:r>
            <a:endParaRPr lang="hu-HU" dirty="0"/>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lang="hu-HU" smtClean="0"/>
              <a:t>Page: </a:t>
            </a:r>
            <a:fld id="{C40D8493-2B67-4963-8C7E-1F8164CED939}" type="slidenum">
              <a:rPr lang="hu-HU" smtClean="0"/>
              <a:pPr>
                <a:defRPr/>
              </a:pPr>
              <a:t>33</a:t>
            </a:fld>
            <a:endParaRPr lang="hu-HU"/>
          </a:p>
        </p:txBody>
      </p:sp>
      <p:sp>
        <p:nvSpPr>
          <p:cNvPr id="129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9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14" name="Group 13"/>
          <p:cNvGrpSpPr/>
          <p:nvPr/>
        </p:nvGrpSpPr>
        <p:grpSpPr>
          <a:xfrm>
            <a:off x="236503" y="1301312"/>
            <a:ext cx="8686800" cy="1325156"/>
            <a:chOff x="236503" y="1301312"/>
            <a:chExt cx="8686800" cy="1325156"/>
          </a:xfrm>
        </p:grpSpPr>
        <p:sp>
          <p:nvSpPr>
            <p:cNvPr id="7" name="Content Placeholder 2"/>
            <p:cNvSpPr txBox="1">
              <a:spLocks/>
            </p:cNvSpPr>
            <p:nvPr/>
          </p:nvSpPr>
          <p:spPr bwMode="auto">
            <a:xfrm>
              <a:off x="236503" y="1301312"/>
              <a:ext cx="8686800" cy="1325156"/>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2800" dirty="0" smtClean="0">
                  <a:solidFill>
                    <a:schemeClr val="tx2"/>
                  </a:solidFill>
                  <a:latin typeface="Franklin Gothic Book" pitchFamily="34" charset="0"/>
                </a:rPr>
                <a:t>Thm11</a:t>
              </a:r>
              <a:endParaRPr lang="en-US" sz="2800" dirty="0">
                <a:solidFill>
                  <a:schemeClr val="tx2"/>
                </a:solidFill>
                <a:latin typeface="Franklin Gothic Book" pitchFamily="34" charset="0"/>
              </a:endParaRPr>
            </a:p>
            <a:p>
              <a:pPr marL="742950" lvl="1" indent="-285750">
                <a:spcBef>
                  <a:spcPct val="20000"/>
                </a:spcBef>
                <a:buClr>
                  <a:schemeClr val="accent1"/>
                </a:buClr>
                <a:buSzPct val="70000"/>
              </a:pPr>
              <a:r>
                <a:rPr lang="hu-HU" sz="2400" dirty="0" smtClean="0">
                  <a:solidFill>
                    <a:schemeClr val="tx2"/>
                  </a:solidFill>
                  <a:latin typeface="Franklin Gothic Book" pitchFamily="34" charset="0"/>
                </a:rPr>
                <a:t>			</a:t>
              </a:r>
              <a:r>
                <a:rPr lang="hu-HU" sz="2000" dirty="0" smtClean="0">
                  <a:solidFill>
                    <a:schemeClr val="tx2"/>
                  </a:solidFill>
                  <a:latin typeface="Franklin Gothic Book" pitchFamily="34" charset="0"/>
                </a:rPr>
                <a:t>The worldview transformations w</a:t>
              </a:r>
              <a:r>
                <a:rPr lang="hu-HU" sz="2000" baseline="-25000" dirty="0" smtClean="0">
                  <a:solidFill>
                    <a:schemeClr val="tx2"/>
                  </a:solidFill>
                  <a:latin typeface="Franklin Gothic Book" pitchFamily="34" charset="0"/>
                </a:rPr>
                <a:t>mk</a:t>
              </a:r>
              <a:r>
                <a:rPr lang="hu-HU" sz="2000" dirty="0" smtClean="0">
                  <a:solidFill>
                    <a:schemeClr val="tx2"/>
                  </a:solidFill>
                  <a:latin typeface="Franklin Gothic Book" pitchFamily="34" charset="0"/>
                </a:rPr>
                <a:t> are Lorentz transformations (composed perhaps with a </a:t>
              </a:r>
              <a:r>
                <a:rPr lang="en-US" sz="2000" dirty="0" smtClean="0">
                  <a:solidFill>
                    <a:schemeClr val="tx2"/>
                  </a:solidFill>
                  <a:latin typeface="Franklin Gothic Book" pitchFamily="34" charset="0"/>
                </a:rPr>
                <a:t>translation</a:t>
              </a:r>
              <a:r>
                <a:rPr lang="hu-HU" sz="2000" dirty="0" smtClean="0">
                  <a:solidFill>
                    <a:schemeClr val="tx2"/>
                  </a:solidFill>
                  <a:latin typeface="Franklin Gothic Book" pitchFamily="34" charset="0"/>
                </a:rPr>
                <a:t>).</a:t>
              </a:r>
              <a:endParaRPr lang="en-US" sz="2000" dirty="0">
                <a:solidFill>
                  <a:schemeClr val="tx2"/>
                </a:solidFill>
                <a:latin typeface="Franklin Gothic Book" pitchFamily="34" charset="0"/>
              </a:endParaRPr>
            </a:p>
            <a:p>
              <a:pPr marL="342900" indent="-342900">
                <a:spcBef>
                  <a:spcPct val="20000"/>
                </a:spcBef>
                <a:buClr>
                  <a:schemeClr val="accent1"/>
                </a:buClr>
                <a:buSzPct val="70000"/>
                <a:buFont typeface="Wingdings 2" pitchFamily="18" charset="2"/>
                <a:buNone/>
              </a:pPr>
              <a:endParaRPr lang="hu-HU" sz="3200" dirty="0">
                <a:solidFill>
                  <a:schemeClr val="tx2"/>
                </a:solidFill>
                <a:latin typeface="Franklin Gothic Book" pitchFamily="34" charset="0"/>
              </a:endParaRPr>
            </a:p>
          </p:txBody>
        </p:sp>
        <p:pic>
          <p:nvPicPr>
            <p:cNvPr id="129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04672" y="1896892"/>
              <a:ext cx="1186773" cy="354923"/>
            </a:xfrm>
            <a:prstGeom prst="rect">
              <a:avLst/>
            </a:prstGeom>
            <a:noFill/>
          </p:spPr>
        </p:pic>
      </p:grpSp>
      <p:sp>
        <p:nvSpPr>
          <p:cNvPr id="129029" name="Rectangle 5"/>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11" descr="lorentz.jpg"/>
          <p:cNvPicPr>
            <a:picLocks noChangeAspect="1"/>
          </p:cNvPicPr>
          <p:nvPr/>
        </p:nvPicPr>
        <p:blipFill>
          <a:blip r:embed="rId4" cstate="print"/>
          <a:stretch>
            <a:fillRect/>
          </a:stretch>
        </p:blipFill>
        <p:spPr>
          <a:xfrm>
            <a:off x="2637875" y="2598146"/>
            <a:ext cx="3868250" cy="3801869"/>
          </a:xfrm>
          <a:prstGeom prst="rect">
            <a:avLst/>
          </a:prstGeom>
        </p:spPr>
      </p:pic>
      <p:sp>
        <p:nvSpPr>
          <p:cNvPr id="13"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ím 1"/>
          <p:cNvSpPr>
            <a:spLocks noGrp="1"/>
          </p:cNvSpPr>
          <p:nvPr>
            <p:ph type="title"/>
          </p:nvPr>
        </p:nvSpPr>
        <p:spPr>
          <a:xfrm>
            <a:off x="292421" y="550507"/>
            <a:ext cx="8686800" cy="841248"/>
          </a:xfrm>
        </p:spPr>
        <p:txBody>
          <a:bodyPr>
            <a:normAutofit fontScale="90000"/>
          </a:bodyPr>
          <a:lstStyle/>
          <a:p>
            <a:r>
              <a:rPr lang="hu-HU" dirty="0" err="1" smtClean="0"/>
              <a:t>Other</a:t>
            </a:r>
            <a:r>
              <a:rPr lang="hu-HU" dirty="0" smtClean="0"/>
              <a:t> </a:t>
            </a:r>
            <a:r>
              <a:rPr lang="hu-HU" dirty="0" err="1" smtClean="0"/>
              <a:t>formalisations</a:t>
            </a:r>
            <a:r>
              <a:rPr lang="hu-HU" dirty="0" smtClean="0"/>
              <a:t> of </a:t>
            </a:r>
            <a:r>
              <a:rPr lang="hu-HU" dirty="0" err="1" smtClean="0"/>
              <a:t>specrel</a:t>
            </a:r>
            <a:r>
              <a:rPr lang="hu-HU" dirty="0" smtClean="0"/>
              <a:t/>
            </a:r>
            <a:br>
              <a:rPr lang="hu-HU" dirty="0" smtClean="0"/>
            </a:br>
            <a:endParaRPr lang="hu-HU" dirty="0"/>
          </a:p>
        </p:txBody>
      </p:sp>
      <p:sp>
        <p:nvSpPr>
          <p:cNvPr id="4" name="Élőláb helye 3"/>
          <p:cNvSpPr>
            <a:spLocks noGrp="1"/>
          </p:cNvSpPr>
          <p:nvPr>
            <p:ph type="ftr" sz="quarter" idx="11"/>
          </p:nvPr>
        </p:nvSpPr>
        <p:spPr/>
        <p:txBody>
          <a:bodyPr/>
          <a:lstStyle/>
          <a:p>
            <a:pPr>
              <a:defRPr/>
            </a:pPr>
            <a:r>
              <a:rPr lang="en-US" smtClean="0"/>
              <a:t>Relativity Theory and Logic </a:t>
            </a:r>
            <a:endParaRPr lang="hu-HU"/>
          </a:p>
        </p:txBody>
      </p:sp>
      <p:sp>
        <p:nvSpPr>
          <p:cNvPr id="5" name="Dia számának helye 4"/>
          <p:cNvSpPr>
            <a:spLocks noGrp="1"/>
          </p:cNvSpPr>
          <p:nvPr>
            <p:ph type="sldNum" sz="quarter" idx="12"/>
          </p:nvPr>
        </p:nvSpPr>
        <p:spPr/>
        <p:txBody>
          <a:bodyPr/>
          <a:lstStyle/>
          <a:p>
            <a:pPr>
              <a:defRPr/>
            </a:pPr>
            <a:r>
              <a:rPr lang="hu-HU" smtClean="0"/>
              <a:t>Page: </a:t>
            </a:r>
            <a:fld id="{C40D8493-2B67-4963-8C7E-1F8164CED939}" type="slidenum">
              <a:rPr lang="hu-HU" smtClean="0"/>
              <a:pPr>
                <a:defRPr/>
              </a:pPr>
              <a:t>34</a:t>
            </a:fld>
            <a:endParaRPr lang="hu-HU"/>
          </a:p>
        </p:txBody>
      </p:sp>
      <p:sp>
        <p:nvSpPr>
          <p:cNvPr id="6" name="Szövegdoboz 5"/>
          <p:cNvSpPr txBox="1"/>
          <p:nvPr/>
        </p:nvSpPr>
        <p:spPr>
          <a:xfrm>
            <a:off x="653143" y="1707502"/>
            <a:ext cx="2646878" cy="369332"/>
          </a:xfrm>
          <a:prstGeom prst="rect">
            <a:avLst/>
          </a:prstGeom>
          <a:noFill/>
        </p:spPr>
        <p:txBody>
          <a:bodyPr wrap="none" rtlCol="0">
            <a:spAutoFit/>
          </a:bodyPr>
          <a:lstStyle/>
          <a:p>
            <a:r>
              <a:rPr lang="hu-HU" dirty="0" err="1" smtClean="0"/>
              <a:t>Minkowskian</a:t>
            </a:r>
            <a:r>
              <a:rPr lang="hu-HU" dirty="0" smtClean="0"/>
              <a:t> </a:t>
            </a:r>
            <a:r>
              <a:rPr lang="hu-HU" dirty="0" err="1" smtClean="0"/>
              <a:t>Geometry</a:t>
            </a:r>
            <a:r>
              <a:rPr lang="en-US" dirty="0" smtClean="0"/>
              <a:t>:</a:t>
            </a:r>
            <a:endParaRPr lang="hu-HU" dirty="0" smtClean="0"/>
          </a:p>
        </p:txBody>
      </p:sp>
      <p:pic>
        <p:nvPicPr>
          <p:cNvPr id="164866" name="Picture 2"/>
          <p:cNvPicPr>
            <a:picLocks noChangeAspect="1" noChangeArrowheads="1"/>
          </p:cNvPicPr>
          <p:nvPr/>
        </p:nvPicPr>
        <p:blipFill>
          <a:blip r:embed="rId3" cstate="print"/>
          <a:srcRect/>
          <a:stretch>
            <a:fillRect/>
          </a:stretch>
        </p:blipFill>
        <p:spPr bwMode="auto">
          <a:xfrm>
            <a:off x="3907097" y="1477249"/>
            <a:ext cx="4352925" cy="3362325"/>
          </a:xfrm>
          <a:prstGeom prst="rect">
            <a:avLst/>
          </a:prstGeom>
          <a:noFill/>
          <a:ln w="9525">
            <a:noFill/>
            <a:miter lim="800000"/>
            <a:headEnd/>
            <a:tailEnd/>
          </a:ln>
          <a:effectLst/>
        </p:spPr>
      </p:pic>
      <p:sp>
        <p:nvSpPr>
          <p:cNvPr id="8" name="Szövegdoboz 7"/>
          <p:cNvSpPr txBox="1"/>
          <p:nvPr/>
        </p:nvSpPr>
        <p:spPr>
          <a:xfrm>
            <a:off x="709127" y="5337110"/>
            <a:ext cx="8135560" cy="923330"/>
          </a:xfrm>
          <a:prstGeom prst="rect">
            <a:avLst/>
          </a:prstGeom>
          <a:noFill/>
        </p:spPr>
        <p:txBody>
          <a:bodyPr wrap="none" rtlCol="0">
            <a:spAutoFit/>
          </a:bodyPr>
          <a:lstStyle/>
          <a:p>
            <a:r>
              <a:rPr lang="en-US" dirty="0" smtClean="0"/>
              <a:t>Hierarchy of theories. Interpretations between them. Definitional equivalence.</a:t>
            </a:r>
          </a:p>
          <a:p>
            <a:r>
              <a:rPr lang="en-US" dirty="0" smtClean="0"/>
              <a:t>Contribution of relativity to logic: definability theory with new objects definable </a:t>
            </a:r>
          </a:p>
          <a:p>
            <a:r>
              <a:rPr lang="en-US" dirty="0" smtClean="0"/>
              <a:t>(and not only with new relations definable). J</a:t>
            </a:r>
            <a:r>
              <a:rPr lang="hu-HU" dirty="0" smtClean="0"/>
              <a:t>. Madarasz</a:t>
            </a:r>
            <a:r>
              <a:rPr lang="en-US" dirty="0" smtClean="0"/>
              <a:t>’s dissertation.</a:t>
            </a:r>
            <a:endParaRPr lang="hu-HU" dirty="0"/>
          </a:p>
        </p:txBody>
      </p:sp>
      <p:sp>
        <p:nvSpPr>
          <p:cNvPr id="9"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hu-HU" dirty="0" smtClean="0"/>
              <a:t>specrel</a:t>
            </a:r>
            <a:endParaRPr lang="hu-HU" dirty="0"/>
          </a:p>
        </p:txBody>
      </p:sp>
      <p:sp>
        <p:nvSpPr>
          <p:cNvPr id="3" name="Content Placeholder 2"/>
          <p:cNvSpPr>
            <a:spLocks noGrp="1"/>
          </p:cNvSpPr>
          <p:nvPr>
            <p:ph idx="1"/>
          </p:nvPr>
        </p:nvSpPr>
        <p:spPr>
          <a:xfrm>
            <a:off x="312738" y="1344613"/>
            <a:ext cx="8640762" cy="655637"/>
          </a:xfrm>
        </p:spPr>
        <p:txBody>
          <a:bodyPr/>
          <a:lstStyle/>
          <a:p>
            <a:pPr>
              <a:buNone/>
            </a:pPr>
            <a:r>
              <a:rPr lang="en-US" dirty="0" smtClean="0"/>
              <a:t>Conceptual analysis of SR goes on … </a:t>
            </a:r>
            <a:r>
              <a:rPr lang="en-US" sz="1800" dirty="0" smtClean="0"/>
              <a:t>on our homepage</a:t>
            </a:r>
          </a:p>
        </p:txBody>
      </p:sp>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35</a:t>
            </a:fld>
            <a:endParaRPr/>
          </a:p>
        </p:txBody>
      </p:sp>
      <p:sp>
        <p:nvSpPr>
          <p:cNvPr id="7" name="Content Placeholder 2"/>
          <p:cNvSpPr txBox="1">
            <a:spLocks/>
          </p:cNvSpPr>
          <p:nvPr/>
        </p:nvSpPr>
        <p:spPr bwMode="auto">
          <a:xfrm>
            <a:off x="2234331" y="3434708"/>
            <a:ext cx="4675339" cy="620712"/>
          </a:xfrm>
          <a:prstGeom prst="rect">
            <a:avLst/>
          </a:prstGeom>
          <a:solidFill>
            <a:schemeClr val="accent1"/>
          </a:solidFill>
          <a:ln w="12700">
            <a:solidFill>
              <a:srgbClr val="C00000"/>
            </a:solidFill>
            <a:miter lim="800000"/>
            <a:headEnd/>
            <a:tailEnd/>
          </a:ln>
          <a:effectLst>
            <a:innerShdw blurRad="114300">
              <a:prstClr val="black"/>
            </a:innerShdw>
          </a:effectLst>
          <a:scene3d>
            <a:camera prst="orthographicFront"/>
            <a:lightRig rig="threePt" dir="t">
              <a:rot lat="0" lon="0" rev="600000"/>
            </a:lightRig>
          </a:scene3d>
          <a:sp3d prstMaterial="flat"/>
        </p:spPr>
        <p:txBody>
          <a:bodyPr/>
          <a:lstStyle/>
          <a:p>
            <a:pPr marL="342900" indent="-342900">
              <a:spcBef>
                <a:spcPct val="20000"/>
              </a:spcBef>
              <a:buClr>
                <a:schemeClr val="accent1"/>
              </a:buClr>
              <a:buSzPct val="70000"/>
              <a:buFont typeface="Wingdings 2" pitchFamily="18" charset="2"/>
              <a:buChar char=""/>
            </a:pPr>
            <a:r>
              <a:rPr lang="hu-HU" sz="3200" dirty="0" smtClean="0">
                <a:solidFill>
                  <a:schemeClr val="tx2"/>
                </a:solidFill>
                <a:latin typeface="Franklin Gothic Book" pitchFamily="34" charset="0"/>
              </a:rPr>
              <a:t>New </a:t>
            </a:r>
            <a:r>
              <a:rPr lang="en-US" sz="3200" dirty="0" smtClean="0">
                <a:solidFill>
                  <a:schemeClr val="tx2"/>
                </a:solidFill>
                <a:latin typeface="Franklin Gothic Book" pitchFamily="34" charset="0"/>
              </a:rPr>
              <a:t>theory is coming</a:t>
            </a:r>
            <a:r>
              <a:rPr lang="hu-HU" sz="3200" dirty="0" smtClean="0">
                <a:solidFill>
                  <a:schemeClr val="tx2"/>
                </a:solidFill>
                <a:latin typeface="Franklin Gothic Book" pitchFamily="34" charset="0"/>
              </a:rPr>
              <a:t>:</a:t>
            </a:r>
            <a:endParaRPr lang="hu-HU" sz="3200" dirty="0">
              <a:solidFill>
                <a:schemeClr val="tx2"/>
              </a:solidFill>
              <a:latin typeface="Franklin Gothic Book" pitchFamily="34" charset="0"/>
            </a:endParaRPr>
          </a:p>
        </p:txBody>
      </p:sp>
      <p:sp>
        <p:nvSpPr>
          <p:cNvPr id="8" name="Date Placeholder 10"/>
          <p:cNvSpPr txBox="1">
            <a:spLocks noGrp="1"/>
          </p:cNvSpPr>
          <p:nvPr>
            <p:ph type="dt"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drumroll.wav"/>
                                        </p:tgtEl>
                                      </p:cMediaNode>
                                    </p:audio>
                                  </p:subTnLst>
                                </p:cTn>
                              </p:par>
                              <p:par>
                                <p:cTn id="13" presetID="35" presetClass="emph" presetSubtype="0" repeatCount="4000" fill="hold" grpId="1" nodeType="withEffect">
                                  <p:stCondLst>
                                    <p:cond delay="0"/>
                                  </p:stCondLst>
                                  <p:childTnLst>
                                    <p:anim calcmode="discrete" valueType="str">
                                      <p:cBhvr>
                                        <p:cTn id="14"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Theory of Accelerated observers</a:t>
            </a:r>
            <a:endParaRPr lang="en-US" dirty="0"/>
          </a:p>
        </p:txBody>
      </p:sp>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36</a:t>
            </a:fld>
            <a:endParaRPr/>
          </a:p>
        </p:txBody>
      </p:sp>
      <p:sp>
        <p:nvSpPr>
          <p:cNvPr id="9" name="Content Placeholder 2"/>
          <p:cNvSpPr txBox="1">
            <a:spLocks/>
          </p:cNvSpPr>
          <p:nvPr/>
        </p:nvSpPr>
        <p:spPr bwMode="auto">
          <a:xfrm>
            <a:off x="285750" y="1267063"/>
            <a:ext cx="8858250" cy="1213490"/>
          </a:xfrm>
          <a:prstGeom prst="rect">
            <a:avLst/>
          </a:prstGeom>
          <a:noFill/>
          <a:ln w="9525">
            <a:noFill/>
            <a:miter lim="800000"/>
            <a:headEnd/>
            <a:tailEnd/>
          </a:ln>
        </p:spPr>
        <p:txBody>
          <a:bodyPr/>
          <a:lstStyle/>
          <a:p>
            <a:pPr marL="342900" indent="-342900">
              <a:spcBef>
                <a:spcPct val="20000"/>
              </a:spcBef>
              <a:buClr>
                <a:schemeClr val="accent1"/>
              </a:buClr>
              <a:buSzPct val="70000"/>
            </a:pPr>
            <a:r>
              <a:rPr lang="hu-HU" sz="3200" dirty="0" smtClean="0">
                <a:solidFill>
                  <a:schemeClr val="tx2"/>
                </a:solidFill>
                <a:latin typeface="Franklin Gothic Book" pitchFamily="34" charset="0"/>
              </a:rPr>
              <a:t>AccRel</a:t>
            </a:r>
            <a:r>
              <a:rPr lang="en-US" sz="3200" dirty="0" smtClean="0">
                <a:solidFill>
                  <a:schemeClr val="tx2"/>
                </a:solidFill>
                <a:latin typeface="Franklin Gothic Book" pitchFamily="34" charset="0"/>
              </a:rPr>
              <a:t> =</a:t>
            </a:r>
            <a:r>
              <a:rPr lang="hu-HU" sz="3200" dirty="0" smtClean="0">
                <a:solidFill>
                  <a:schemeClr val="tx2"/>
                </a:solidFill>
                <a:latin typeface="Franklin Gothic Book" pitchFamily="34" charset="0"/>
              </a:rPr>
              <a:t> SpecRel + AccObs.</a:t>
            </a:r>
            <a:endParaRPr lang="en-US" sz="2600" dirty="0" smtClean="0">
              <a:solidFill>
                <a:schemeClr val="tx2"/>
              </a:solidFill>
              <a:latin typeface="Franklin Gothic Book" pitchFamily="34" charset="0"/>
            </a:endParaRPr>
          </a:p>
          <a:p>
            <a:pPr marL="342900" indent="-342900">
              <a:spcBef>
                <a:spcPct val="20000"/>
              </a:spcBef>
              <a:buClr>
                <a:schemeClr val="accent1"/>
              </a:buClr>
              <a:buSzPct val="70000"/>
            </a:pPr>
            <a:r>
              <a:rPr lang="en-US" sz="3000" dirty="0" err="1" smtClean="0">
                <a:solidFill>
                  <a:schemeClr val="tx2"/>
                </a:solidFill>
                <a:latin typeface="Franklin Gothic Book" pitchFamily="34" charset="0"/>
              </a:rPr>
              <a:t>AccRel</a:t>
            </a:r>
            <a:r>
              <a:rPr lang="en-US" sz="3000" dirty="0" smtClean="0">
                <a:solidFill>
                  <a:schemeClr val="tx2"/>
                </a:solidFill>
                <a:latin typeface="Franklin Gothic Book" pitchFamily="34" charset="0"/>
              </a:rPr>
              <a:t> is stepping stone to </a:t>
            </a:r>
            <a:r>
              <a:rPr lang="en-US" sz="3000" dirty="0" err="1" smtClean="0">
                <a:solidFill>
                  <a:schemeClr val="tx2"/>
                </a:solidFill>
                <a:latin typeface="Franklin Gothic Book" pitchFamily="34" charset="0"/>
              </a:rPr>
              <a:t>GenRel</a:t>
            </a:r>
            <a:r>
              <a:rPr lang="en-US" sz="3000" dirty="0" smtClean="0">
                <a:solidFill>
                  <a:schemeClr val="tx2"/>
                </a:solidFill>
                <a:latin typeface="Franklin Gothic Book" pitchFamily="34" charset="0"/>
              </a:rPr>
              <a:t> via Einstein’s EP</a:t>
            </a:r>
            <a:endParaRPr lang="hu-HU" sz="3000" dirty="0">
              <a:solidFill>
                <a:schemeClr val="tx2"/>
              </a:solidFill>
              <a:latin typeface="Franklin Gothic Book" pitchFamily="34" charset="0"/>
            </a:endParaRPr>
          </a:p>
        </p:txBody>
      </p:sp>
      <p:grpSp>
        <p:nvGrpSpPr>
          <p:cNvPr id="15" name="Group 14"/>
          <p:cNvGrpSpPr/>
          <p:nvPr/>
        </p:nvGrpSpPr>
        <p:grpSpPr>
          <a:xfrm>
            <a:off x="704842" y="2559995"/>
            <a:ext cx="7734316" cy="1719263"/>
            <a:chOff x="600050" y="4495799"/>
            <a:chExt cx="7734316" cy="1719263"/>
          </a:xfrm>
          <a:effectLst>
            <a:outerShdw blurRad="50800" dist="38100" dir="2700000" algn="tl" rotWithShape="0">
              <a:prstClr val="black">
                <a:alpha val="40000"/>
              </a:prstClr>
            </a:outerShdw>
          </a:effectLst>
        </p:grpSpPr>
        <p:sp>
          <p:nvSpPr>
            <p:cNvPr id="10" name="Bevel 6"/>
            <p:cNvSpPr/>
            <p:nvPr/>
          </p:nvSpPr>
          <p:spPr>
            <a:xfrm>
              <a:off x="600050" y="5348281"/>
              <a:ext cx="2286016" cy="857256"/>
            </a:xfrm>
            <a:prstGeom prst="bevel">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3600" dirty="0">
                  <a:ln w="18415" cmpd="sng">
                    <a:solidFill>
                      <a:srgbClr val="FFFFFF"/>
                    </a:solidFill>
                    <a:prstDash val="solid"/>
                  </a:ln>
                  <a:solidFill>
                    <a:srgbClr val="FFFFFF"/>
                  </a:solidFill>
                  <a:effectLst>
                    <a:innerShdw blurRad="63500" dist="50800" dir="13500000">
                      <a:prstClr val="black">
                        <a:alpha val="50000"/>
                      </a:prstClr>
                    </a:innerShdw>
                  </a:effectLst>
                </a:rPr>
                <a:t>S. R.</a:t>
              </a:r>
              <a:endParaRPr lang="hu-HU" sz="3600" dirty="0">
                <a:ln w="18415" cmpd="sng">
                  <a:solidFill>
                    <a:srgbClr val="FFFFFF"/>
                  </a:solidFill>
                  <a:prstDash val="solid"/>
                </a:ln>
                <a:solidFill>
                  <a:srgbClr val="FFFFFF"/>
                </a:solidFill>
                <a:effectLst>
                  <a:innerShdw blurRad="63500" dist="50800" dir="13500000">
                    <a:prstClr val="black">
                      <a:alpha val="50000"/>
                    </a:prstClr>
                  </a:innerShdw>
                </a:effectLst>
              </a:endParaRPr>
            </a:p>
          </p:txBody>
        </p:sp>
        <p:sp>
          <p:nvSpPr>
            <p:cNvPr id="11" name="Bevel 6"/>
            <p:cNvSpPr/>
            <p:nvPr/>
          </p:nvSpPr>
          <p:spPr>
            <a:xfrm>
              <a:off x="6048350" y="5357806"/>
              <a:ext cx="2286016" cy="857256"/>
            </a:xfrm>
            <a:prstGeom prst="bevel">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3600" dirty="0">
                  <a:ln w="18415" cmpd="sng">
                    <a:solidFill>
                      <a:srgbClr val="FFFFFF"/>
                    </a:solidFill>
                    <a:prstDash val="solid"/>
                  </a:ln>
                  <a:solidFill>
                    <a:srgbClr val="FFFFFF"/>
                  </a:solidFill>
                  <a:effectLst>
                    <a:innerShdw blurRad="63500" dist="50800" dir="13500000">
                      <a:prstClr val="black">
                        <a:alpha val="50000"/>
                      </a:prstClr>
                    </a:innerShdw>
                  </a:effectLst>
                </a:rPr>
                <a:t>G</a:t>
              </a:r>
              <a:r>
                <a:rPr lang="en-US" sz="3600" dirty="0" smtClean="0">
                  <a:ln w="18415" cmpd="sng">
                    <a:solidFill>
                      <a:srgbClr val="FFFFFF"/>
                    </a:solidFill>
                    <a:prstDash val="solid"/>
                  </a:ln>
                  <a:solidFill>
                    <a:srgbClr val="FFFFFF"/>
                  </a:solidFill>
                  <a:effectLst>
                    <a:innerShdw blurRad="63500" dist="50800" dir="13500000">
                      <a:prstClr val="black">
                        <a:alpha val="50000"/>
                      </a:prstClr>
                    </a:innerShdw>
                  </a:effectLst>
                </a:rPr>
                <a:t>. </a:t>
              </a:r>
              <a:r>
                <a:rPr lang="en-US" sz="3600" dirty="0">
                  <a:ln w="18415" cmpd="sng">
                    <a:solidFill>
                      <a:srgbClr val="FFFFFF"/>
                    </a:solidFill>
                    <a:prstDash val="solid"/>
                  </a:ln>
                  <a:solidFill>
                    <a:srgbClr val="FFFFFF"/>
                  </a:solidFill>
                  <a:effectLst>
                    <a:innerShdw blurRad="63500" dist="50800" dir="13500000">
                      <a:prstClr val="black">
                        <a:alpha val="50000"/>
                      </a:prstClr>
                    </a:innerShdw>
                  </a:effectLst>
                </a:rPr>
                <a:t>R.</a:t>
              </a:r>
              <a:endParaRPr lang="hu-HU" sz="3600" dirty="0">
                <a:ln w="18415" cmpd="sng">
                  <a:solidFill>
                    <a:srgbClr val="FFFFFF"/>
                  </a:solidFill>
                  <a:prstDash val="solid"/>
                </a:ln>
                <a:solidFill>
                  <a:srgbClr val="FFFFFF"/>
                </a:solidFill>
                <a:effectLst>
                  <a:innerShdw blurRad="63500" dist="50800" dir="13500000">
                    <a:prstClr val="black">
                      <a:alpha val="50000"/>
                    </a:prstClr>
                  </a:innerShdw>
                </a:effectLst>
              </a:endParaRPr>
            </a:p>
          </p:txBody>
        </p:sp>
        <p:sp>
          <p:nvSpPr>
            <p:cNvPr id="12" name="Szalagnyíl lefelé 11"/>
            <p:cNvSpPr/>
            <p:nvPr/>
          </p:nvSpPr>
          <p:spPr>
            <a:xfrm>
              <a:off x="1676400" y="4495799"/>
              <a:ext cx="5343525" cy="647701"/>
            </a:xfrm>
            <a:prstGeom prst="curved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3" name="Téglalap 12"/>
            <p:cNvSpPr/>
            <p:nvPr/>
          </p:nvSpPr>
          <p:spPr>
            <a:xfrm>
              <a:off x="2832962" y="4587359"/>
              <a:ext cx="3268493" cy="400110"/>
            </a:xfrm>
            <a:prstGeom prst="rect">
              <a:avLst/>
            </a:prstGeom>
          </p:spPr>
          <p:txBody>
            <a:bodyPr wrap="square" anchor="ctr">
              <a:spAutoFit/>
            </a:bodyPr>
            <a:lstStyle/>
            <a:p>
              <a:pPr algn="ctr"/>
              <a:r>
                <a:rPr lang="hu-HU" sz="2000" b="1" dirty="0" smtClean="0">
                  <a:solidFill>
                    <a:srgbClr val="C00000"/>
                  </a:solidFill>
                  <a:latin typeface="Franklin Gothic Book" pitchFamily="34" charset="0"/>
                </a:rPr>
                <a:t>Accelerated Observers</a:t>
              </a:r>
              <a:endParaRPr lang="hu-HU" sz="2000" b="1" dirty="0">
                <a:solidFill>
                  <a:srgbClr val="C00000"/>
                </a:solidFill>
              </a:endParaRPr>
            </a:p>
          </p:txBody>
        </p:sp>
      </p:grpSp>
      <p:grpSp>
        <p:nvGrpSpPr>
          <p:cNvPr id="21" name="Group 20"/>
          <p:cNvGrpSpPr/>
          <p:nvPr/>
        </p:nvGrpSpPr>
        <p:grpSpPr>
          <a:xfrm>
            <a:off x="1103167" y="4770564"/>
            <a:ext cx="6811591" cy="1298440"/>
            <a:chOff x="1132664" y="4484451"/>
            <a:chExt cx="6811591" cy="1298440"/>
          </a:xfrm>
          <a:effectLst>
            <a:outerShdw blurRad="50800" dist="38100" dir="2700000" algn="tl" rotWithShape="0">
              <a:prstClr val="black">
                <a:alpha val="40000"/>
              </a:prstClr>
            </a:outerShdw>
          </a:effectLst>
        </p:grpSpPr>
        <p:sp>
          <p:nvSpPr>
            <p:cNvPr id="16" name="Rounded Rectangle 15"/>
            <p:cNvSpPr/>
            <p:nvPr/>
          </p:nvSpPr>
          <p:spPr>
            <a:xfrm>
              <a:off x="1132664" y="5152417"/>
              <a:ext cx="1817013" cy="630474"/>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chemeClr val="tx1">
                      <a:lumMod val="65000"/>
                      <a:lumOff val="35000"/>
                    </a:schemeClr>
                  </a:solidFill>
                </a:rPr>
                <a:t>SpecRel</a:t>
              </a:r>
              <a:endParaRPr lang="hu-HU" sz="2400" b="1" dirty="0">
                <a:solidFill>
                  <a:schemeClr val="tx1">
                    <a:lumMod val="65000"/>
                    <a:lumOff val="35000"/>
                  </a:schemeClr>
                </a:solidFill>
              </a:endParaRPr>
            </a:p>
          </p:txBody>
        </p:sp>
        <p:sp>
          <p:nvSpPr>
            <p:cNvPr id="18" name="Rounded Rectangle 17"/>
            <p:cNvSpPr/>
            <p:nvPr/>
          </p:nvSpPr>
          <p:spPr>
            <a:xfrm>
              <a:off x="6129438" y="5152417"/>
              <a:ext cx="1814817" cy="630474"/>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chemeClr val="tx1">
                      <a:lumMod val="65000"/>
                      <a:lumOff val="35000"/>
                    </a:schemeClr>
                  </a:solidFill>
                </a:rPr>
                <a:t>GenRel</a:t>
              </a:r>
              <a:endParaRPr lang="hu-HU" sz="2400" b="1" dirty="0">
                <a:solidFill>
                  <a:schemeClr val="tx1">
                    <a:lumMod val="65000"/>
                    <a:lumOff val="35000"/>
                  </a:schemeClr>
                </a:solidFill>
              </a:endParaRPr>
            </a:p>
          </p:txBody>
        </p:sp>
        <p:sp>
          <p:nvSpPr>
            <p:cNvPr id="19" name="Curved Down Arrow 18"/>
            <p:cNvSpPr/>
            <p:nvPr/>
          </p:nvSpPr>
          <p:spPr>
            <a:xfrm>
              <a:off x="2188723" y="4484451"/>
              <a:ext cx="4766553" cy="651752"/>
            </a:xfrm>
            <a:prstGeom prst="curvedDown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0" name="TextBox 19"/>
            <p:cNvSpPr txBox="1"/>
            <p:nvPr/>
          </p:nvSpPr>
          <p:spPr>
            <a:xfrm>
              <a:off x="3959158" y="4579495"/>
              <a:ext cx="1167318" cy="461665"/>
            </a:xfrm>
            <a:prstGeom prst="rect">
              <a:avLst/>
            </a:prstGeom>
            <a:noFill/>
            <a:ln>
              <a:noFill/>
            </a:ln>
          </p:spPr>
          <p:txBody>
            <a:bodyPr wrap="square" rtlCol="0">
              <a:spAutoFit/>
            </a:bodyPr>
            <a:lstStyle/>
            <a:p>
              <a:r>
                <a:rPr lang="hu-HU" sz="2400" dirty="0" smtClean="0">
                  <a:solidFill>
                    <a:schemeClr val="accent5">
                      <a:lumMod val="50000"/>
                    </a:schemeClr>
                  </a:solidFill>
                </a:rPr>
                <a:t>AccRel</a:t>
              </a:r>
              <a:endParaRPr lang="hu-HU" sz="2400" dirty="0">
                <a:solidFill>
                  <a:schemeClr val="accent5">
                    <a:lumMod val="50000"/>
                  </a:schemeClr>
                </a:solidFill>
              </a:endParaRPr>
            </a:p>
          </p:txBody>
        </p:sp>
      </p:grpSp>
      <p:sp>
        <p:nvSpPr>
          <p:cNvPr id="26" name="Rounded Rectangle 15"/>
          <p:cNvSpPr/>
          <p:nvPr/>
        </p:nvSpPr>
        <p:spPr>
          <a:xfrm>
            <a:off x="3752961" y="4651948"/>
            <a:ext cx="1814817" cy="630474"/>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err="1" smtClean="0">
                <a:solidFill>
                  <a:schemeClr val="tx1">
                    <a:lumMod val="65000"/>
                    <a:lumOff val="35000"/>
                  </a:schemeClr>
                </a:solidFill>
              </a:rPr>
              <a:t>AccRel</a:t>
            </a:r>
            <a:endParaRPr lang="hu-HU" sz="2400" b="1" dirty="0">
              <a:solidFill>
                <a:schemeClr val="tx1">
                  <a:lumMod val="65000"/>
                  <a:lumOff val="35000"/>
                </a:schemeClr>
              </a:solidFill>
            </a:endParaRPr>
          </a:p>
        </p:txBody>
      </p:sp>
      <p:sp>
        <p:nvSpPr>
          <p:cNvPr id="27" name="Date Placeholder 10"/>
          <p:cNvSpPr txBox="1">
            <a:spLocks noGrp="1"/>
          </p:cNvSpPr>
          <p:nvPr>
            <p:ph type="dt"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ox(i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heckerboard(across)">
                                      <p:cBhvr>
                                        <p:cTn id="23" dur="500"/>
                                        <p:tgtEl>
                                          <p:spTgt spid="2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linds(horizontal)">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Language for </a:t>
            </a:r>
            <a:r>
              <a:rPr lang="en-US" dirty="0" err="1" smtClean="0"/>
              <a:t>accr</a:t>
            </a:r>
            <a:r>
              <a:rPr lang="hu-HU" dirty="0" smtClean="0"/>
              <a:t>el</a:t>
            </a:r>
            <a:endParaRPr lang="hu-HU" dirty="0"/>
          </a:p>
        </p:txBody>
      </p:sp>
      <p:sp>
        <p:nvSpPr>
          <p:cNvPr id="59" name="Tartalom helye 58"/>
          <p:cNvSpPr>
            <a:spLocks noGrp="1"/>
          </p:cNvSpPr>
          <p:nvPr>
            <p:ph idx="1"/>
          </p:nvPr>
        </p:nvSpPr>
        <p:spPr>
          <a:xfrm>
            <a:off x="235974" y="3904072"/>
            <a:ext cx="8686800" cy="943231"/>
          </a:xfrm>
        </p:spPr>
        <p:txBody>
          <a:bodyPr/>
          <a:lstStyle/>
          <a:p>
            <a:pPr>
              <a:buNone/>
            </a:pPr>
            <a:r>
              <a:rPr lang="en-US" dirty="0" smtClean="0"/>
              <a:t> </a:t>
            </a:r>
            <a:endParaRPr lang="hu-HU" dirty="0"/>
          </a:p>
        </p:txBody>
      </p:sp>
      <p:sp>
        <p:nvSpPr>
          <p:cNvPr id="5" name="Élőláb helye 4"/>
          <p:cNvSpPr>
            <a:spLocks noGrp="1"/>
          </p:cNvSpPr>
          <p:nvPr>
            <p:ph type="ftr" sz="quarter" idx="11"/>
          </p:nvPr>
        </p:nvSpPr>
        <p:spPr/>
        <p:txBody>
          <a:bodyPr/>
          <a:lstStyle/>
          <a:p>
            <a:r>
              <a:rPr lang="en-US" smtClean="0"/>
              <a:t>Relativity Theory and Logic </a:t>
            </a:r>
            <a:endParaRPr lang="hu-HU" dirty="0"/>
          </a:p>
        </p:txBody>
      </p:sp>
      <p:sp>
        <p:nvSpPr>
          <p:cNvPr id="6" name="Dia számának helye 5"/>
          <p:cNvSpPr>
            <a:spLocks noGrp="1"/>
          </p:cNvSpPr>
          <p:nvPr>
            <p:ph type="sldNum" sz="quarter" idx="12"/>
          </p:nvPr>
        </p:nvSpPr>
        <p:spPr/>
        <p:txBody>
          <a:bodyPr/>
          <a:lstStyle/>
          <a:p>
            <a:r>
              <a:rPr lang="hu-HU" smtClean="0"/>
              <a:t>Page: </a:t>
            </a:r>
            <a:fld id="{277E8C10-15AE-4CA2-BB30-4F2793F59FF9}" type="slidenum">
              <a:rPr lang="hu-HU" smtClean="0"/>
              <a:pPr/>
              <a:t>37</a:t>
            </a:fld>
            <a:endParaRPr lang="hu-HU"/>
          </a:p>
        </p:txBody>
      </p:sp>
      <p:sp>
        <p:nvSpPr>
          <p:cNvPr id="28" name="Szövegdoboz 27"/>
          <p:cNvSpPr txBox="1"/>
          <p:nvPr/>
        </p:nvSpPr>
        <p:spPr>
          <a:xfrm>
            <a:off x="418793" y="1655548"/>
            <a:ext cx="5953125" cy="461665"/>
          </a:xfrm>
          <a:prstGeom prst="rect">
            <a:avLst/>
          </a:prstGeom>
          <a:noFill/>
        </p:spPr>
        <p:txBody>
          <a:bodyPr wrap="square" rtlCol="0">
            <a:spAutoFit/>
          </a:bodyPr>
          <a:lstStyle/>
          <a:p>
            <a:r>
              <a:rPr lang="en-US" sz="2400" dirty="0" smtClean="0">
                <a:solidFill>
                  <a:srgbClr val="FF0000"/>
                </a:solidFill>
              </a:rPr>
              <a:t>The same as for Spec</a:t>
            </a:r>
            <a:r>
              <a:rPr lang="hu-HU" sz="2400" dirty="0" smtClean="0">
                <a:solidFill>
                  <a:srgbClr val="FF0000"/>
                </a:solidFill>
              </a:rPr>
              <a:t>R</a:t>
            </a:r>
            <a:r>
              <a:rPr lang="en-US" sz="2400" dirty="0" smtClean="0">
                <a:solidFill>
                  <a:srgbClr val="FF0000"/>
                </a:solidFill>
              </a:rPr>
              <a:t>el.   </a:t>
            </a:r>
            <a:endParaRPr lang="hu-HU" sz="2400" dirty="0"/>
          </a:p>
        </p:txBody>
      </p:sp>
      <p:sp>
        <p:nvSpPr>
          <p:cNvPr id="737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34"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3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37" name="Rectangle 9"/>
          <p:cNvSpPr>
            <a:spLocks noChangeArrowheads="1"/>
          </p:cNvSpPr>
          <p:nvPr/>
        </p:nvSpPr>
        <p:spPr bwMode="auto">
          <a:xfrm>
            <a:off x="0" y="1343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4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41" name="Rectangle 13"/>
          <p:cNvSpPr>
            <a:spLocks noChangeArrowheads="1"/>
          </p:cNvSpPr>
          <p:nvPr/>
        </p:nvSpPr>
        <p:spPr bwMode="auto">
          <a:xfrm>
            <a:off x="0" y="1343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4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44" name="Rectangle 16"/>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46"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47" name="Rectangle 19"/>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49"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50" name="Rectangle 22"/>
          <p:cNvSpPr>
            <a:spLocks noChangeArrowheads="1"/>
          </p:cNvSpPr>
          <p:nvPr/>
        </p:nvSpPr>
        <p:spPr bwMode="auto">
          <a:xfrm>
            <a:off x="0" y="1419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52"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53" name="Rectangle 25"/>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55"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56" name="Rectangle 2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39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3907" name="Rectangle 3"/>
          <p:cNvSpPr>
            <a:spLocks noChangeArrowheads="1"/>
          </p:cNvSpPr>
          <p:nvPr/>
        </p:nvSpPr>
        <p:spPr bwMode="auto">
          <a:xfrm>
            <a:off x="0" y="1343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39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3910" name="Rectangle 6"/>
          <p:cNvSpPr>
            <a:spLocks noChangeArrowheads="1"/>
          </p:cNvSpPr>
          <p:nvPr/>
        </p:nvSpPr>
        <p:spPr bwMode="auto">
          <a:xfrm>
            <a:off x="0" y="1343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39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39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391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391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16" name="Group 86"/>
          <p:cNvGrpSpPr/>
          <p:nvPr/>
        </p:nvGrpSpPr>
        <p:grpSpPr>
          <a:xfrm>
            <a:off x="564728" y="3939730"/>
            <a:ext cx="6902789" cy="514351"/>
            <a:chOff x="1712068" y="126460"/>
            <a:chExt cx="6902789" cy="514351"/>
          </a:xfrm>
        </p:grpSpPr>
        <p:pic>
          <p:nvPicPr>
            <p:cNvPr id="123915"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12068" y="126460"/>
              <a:ext cx="3009900" cy="514350"/>
            </a:xfrm>
            <a:prstGeom prst="rect">
              <a:avLst/>
            </a:prstGeom>
            <a:noFill/>
          </p:spPr>
        </p:pic>
        <p:pic>
          <p:nvPicPr>
            <p:cNvPr id="123917"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76282" y="126461"/>
              <a:ext cx="3838575" cy="514350"/>
            </a:xfrm>
            <a:prstGeom prst="rect">
              <a:avLst/>
            </a:prstGeom>
            <a:noFill/>
          </p:spPr>
        </p:pic>
      </p:grpSp>
      <p:sp>
        <p:nvSpPr>
          <p:cNvPr id="7"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39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 name="Rectangle 5"/>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391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2"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5" name="Rectangle 11"/>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Szövegdoboz 89"/>
          <p:cNvSpPr txBox="1"/>
          <p:nvPr/>
        </p:nvSpPr>
        <p:spPr>
          <a:xfrm>
            <a:off x="561361" y="2604361"/>
            <a:ext cx="5953125" cy="461665"/>
          </a:xfrm>
          <a:prstGeom prst="rect">
            <a:avLst/>
          </a:prstGeom>
          <a:noFill/>
        </p:spPr>
        <p:txBody>
          <a:bodyPr wrap="square" rtlCol="0">
            <a:spAutoFit/>
          </a:bodyPr>
          <a:lstStyle/>
          <a:p>
            <a:r>
              <a:rPr lang="hu-HU" sz="2400" dirty="0" err="1" smtClean="0"/>
              <a:t>Recall</a:t>
            </a:r>
            <a:r>
              <a:rPr lang="hu-HU" sz="2400" dirty="0" smtClean="0"/>
              <a:t> </a:t>
            </a:r>
            <a:r>
              <a:rPr lang="hu-HU" sz="2400" dirty="0" err="1" smtClean="0"/>
              <a:t>that</a:t>
            </a:r>
            <a:r>
              <a:rPr lang="hu-HU" sz="2400" dirty="0" smtClean="0"/>
              <a:t> </a:t>
            </a:r>
            <a:r>
              <a:rPr lang="en-US" sz="2400" dirty="0" smtClean="0"/>
              <a:t>   </a:t>
            </a:r>
            <a:endParaRPr lang="hu-HU" sz="2400" dirty="0"/>
          </a:p>
        </p:txBody>
      </p:sp>
      <p:sp>
        <p:nvSpPr>
          <p:cNvPr id="287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87747" name="Rectangle 3"/>
          <p:cNvSpPr>
            <a:spLocks noChangeArrowheads="1"/>
          </p:cNvSpPr>
          <p:nvPr/>
        </p:nvSpPr>
        <p:spPr bwMode="auto">
          <a:xfrm>
            <a:off x="-53975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87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pic>
        <p:nvPicPr>
          <p:cNvPr id="28774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61421" y="2595717"/>
            <a:ext cx="2812026" cy="532891"/>
          </a:xfrm>
          <a:prstGeom prst="rect">
            <a:avLst/>
          </a:prstGeom>
          <a:noFill/>
        </p:spPr>
      </p:pic>
      <p:sp>
        <p:nvSpPr>
          <p:cNvPr id="96"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utoUpdateAnimBg="0"/>
      <p:bldP spid="9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artalom helye 90"/>
          <p:cNvSpPr>
            <a:spLocks noGrp="1"/>
          </p:cNvSpPr>
          <p:nvPr>
            <p:ph idx="1"/>
          </p:nvPr>
        </p:nvSpPr>
        <p:spPr>
          <a:xfrm>
            <a:off x="294968" y="1593492"/>
            <a:ext cx="8686800" cy="4525962"/>
          </a:xfrm>
        </p:spPr>
        <p:txBody>
          <a:bodyPr/>
          <a:lstStyle/>
          <a:p>
            <a:r>
              <a:rPr lang="hu-HU" dirty="0" smtClean="0"/>
              <a:t> </a:t>
            </a:r>
            <a:endParaRPr lang="hu-HU" dirty="0"/>
          </a:p>
        </p:txBody>
      </p:sp>
      <p:sp>
        <p:nvSpPr>
          <p:cNvPr id="61" name="Szabadkézi sokszög 60"/>
          <p:cNvSpPr/>
          <p:nvPr/>
        </p:nvSpPr>
        <p:spPr>
          <a:xfrm>
            <a:off x="5711313" y="1979848"/>
            <a:ext cx="2038960" cy="2270799"/>
          </a:xfrm>
          <a:custGeom>
            <a:avLst/>
            <a:gdLst>
              <a:gd name="connsiteX0" fmla="*/ 1552575 w 2038960"/>
              <a:gd name="connsiteY0" fmla="*/ 30275 h 2270799"/>
              <a:gd name="connsiteX1" fmla="*/ 1495425 w 2038960"/>
              <a:gd name="connsiteY1" fmla="*/ 11225 h 2270799"/>
              <a:gd name="connsiteX2" fmla="*/ 1466850 w 2038960"/>
              <a:gd name="connsiteY2" fmla="*/ 1700 h 2270799"/>
              <a:gd name="connsiteX3" fmla="*/ 1009650 w 2038960"/>
              <a:gd name="connsiteY3" fmla="*/ 11225 h 2270799"/>
              <a:gd name="connsiteX4" fmla="*/ 981075 w 2038960"/>
              <a:gd name="connsiteY4" fmla="*/ 20750 h 2270799"/>
              <a:gd name="connsiteX5" fmla="*/ 942975 w 2038960"/>
              <a:gd name="connsiteY5" fmla="*/ 30275 h 2270799"/>
              <a:gd name="connsiteX6" fmla="*/ 866775 w 2038960"/>
              <a:gd name="connsiteY6" fmla="*/ 58850 h 2270799"/>
              <a:gd name="connsiteX7" fmla="*/ 809625 w 2038960"/>
              <a:gd name="connsiteY7" fmla="*/ 96950 h 2270799"/>
              <a:gd name="connsiteX8" fmla="*/ 771525 w 2038960"/>
              <a:gd name="connsiteY8" fmla="*/ 116000 h 2270799"/>
              <a:gd name="connsiteX9" fmla="*/ 714375 w 2038960"/>
              <a:gd name="connsiteY9" fmla="*/ 154100 h 2270799"/>
              <a:gd name="connsiteX10" fmla="*/ 676275 w 2038960"/>
              <a:gd name="connsiteY10" fmla="*/ 163625 h 2270799"/>
              <a:gd name="connsiteX11" fmla="*/ 657225 w 2038960"/>
              <a:gd name="connsiteY11" fmla="*/ 201725 h 2270799"/>
              <a:gd name="connsiteX12" fmla="*/ 619125 w 2038960"/>
              <a:gd name="connsiteY12" fmla="*/ 211250 h 2270799"/>
              <a:gd name="connsiteX13" fmla="*/ 590550 w 2038960"/>
              <a:gd name="connsiteY13" fmla="*/ 230300 h 2270799"/>
              <a:gd name="connsiteX14" fmla="*/ 457200 w 2038960"/>
              <a:gd name="connsiteY14" fmla="*/ 249350 h 2270799"/>
              <a:gd name="connsiteX15" fmla="*/ 400050 w 2038960"/>
              <a:gd name="connsiteY15" fmla="*/ 268400 h 2270799"/>
              <a:gd name="connsiteX16" fmla="*/ 371475 w 2038960"/>
              <a:gd name="connsiteY16" fmla="*/ 277925 h 2270799"/>
              <a:gd name="connsiteX17" fmla="*/ 304800 w 2038960"/>
              <a:gd name="connsiteY17" fmla="*/ 296975 h 2270799"/>
              <a:gd name="connsiteX18" fmla="*/ 276225 w 2038960"/>
              <a:gd name="connsiteY18" fmla="*/ 316025 h 2270799"/>
              <a:gd name="connsiteX19" fmla="*/ 257175 w 2038960"/>
              <a:gd name="connsiteY19" fmla="*/ 344600 h 2270799"/>
              <a:gd name="connsiteX20" fmla="*/ 200025 w 2038960"/>
              <a:gd name="connsiteY20" fmla="*/ 401750 h 2270799"/>
              <a:gd name="connsiteX21" fmla="*/ 171450 w 2038960"/>
              <a:gd name="connsiteY21" fmla="*/ 458900 h 2270799"/>
              <a:gd name="connsiteX22" fmla="*/ 161925 w 2038960"/>
              <a:gd name="connsiteY22" fmla="*/ 487475 h 2270799"/>
              <a:gd name="connsiteX23" fmla="*/ 133350 w 2038960"/>
              <a:gd name="connsiteY23" fmla="*/ 544625 h 2270799"/>
              <a:gd name="connsiteX24" fmla="*/ 123825 w 2038960"/>
              <a:gd name="connsiteY24" fmla="*/ 620825 h 2270799"/>
              <a:gd name="connsiteX25" fmla="*/ 114300 w 2038960"/>
              <a:gd name="connsiteY25" fmla="*/ 658925 h 2270799"/>
              <a:gd name="connsiteX26" fmla="*/ 95250 w 2038960"/>
              <a:gd name="connsiteY26" fmla="*/ 754175 h 2270799"/>
              <a:gd name="connsiteX27" fmla="*/ 85725 w 2038960"/>
              <a:gd name="connsiteY27" fmla="*/ 801800 h 2270799"/>
              <a:gd name="connsiteX28" fmla="*/ 76200 w 2038960"/>
              <a:gd name="connsiteY28" fmla="*/ 839900 h 2270799"/>
              <a:gd name="connsiteX29" fmla="*/ 47625 w 2038960"/>
              <a:gd name="connsiteY29" fmla="*/ 944675 h 2270799"/>
              <a:gd name="connsiteX30" fmla="*/ 38100 w 2038960"/>
              <a:gd name="connsiteY30" fmla="*/ 973250 h 2270799"/>
              <a:gd name="connsiteX31" fmla="*/ 28575 w 2038960"/>
              <a:gd name="connsiteY31" fmla="*/ 1001825 h 2270799"/>
              <a:gd name="connsiteX32" fmla="*/ 0 w 2038960"/>
              <a:gd name="connsiteY32" fmla="*/ 1259000 h 2270799"/>
              <a:gd name="connsiteX33" fmla="*/ 9525 w 2038960"/>
              <a:gd name="connsiteY33" fmla="*/ 1725725 h 2270799"/>
              <a:gd name="connsiteX34" fmla="*/ 19050 w 2038960"/>
              <a:gd name="connsiteY34" fmla="*/ 1782875 h 2270799"/>
              <a:gd name="connsiteX35" fmla="*/ 38100 w 2038960"/>
              <a:gd name="connsiteY35" fmla="*/ 1840025 h 2270799"/>
              <a:gd name="connsiteX36" fmla="*/ 57150 w 2038960"/>
              <a:gd name="connsiteY36" fmla="*/ 1897175 h 2270799"/>
              <a:gd name="connsiteX37" fmla="*/ 66675 w 2038960"/>
              <a:gd name="connsiteY37" fmla="*/ 1925750 h 2270799"/>
              <a:gd name="connsiteX38" fmla="*/ 85725 w 2038960"/>
              <a:gd name="connsiteY38" fmla="*/ 1954325 h 2270799"/>
              <a:gd name="connsiteX39" fmla="*/ 95250 w 2038960"/>
              <a:gd name="connsiteY39" fmla="*/ 1982900 h 2270799"/>
              <a:gd name="connsiteX40" fmla="*/ 104775 w 2038960"/>
              <a:gd name="connsiteY40" fmla="*/ 2021000 h 2270799"/>
              <a:gd name="connsiteX41" fmla="*/ 133350 w 2038960"/>
              <a:gd name="connsiteY41" fmla="*/ 2059100 h 2270799"/>
              <a:gd name="connsiteX42" fmla="*/ 161925 w 2038960"/>
              <a:gd name="connsiteY42" fmla="*/ 2068625 h 2270799"/>
              <a:gd name="connsiteX43" fmla="*/ 190500 w 2038960"/>
              <a:gd name="connsiteY43" fmla="*/ 2087675 h 2270799"/>
              <a:gd name="connsiteX44" fmla="*/ 209550 w 2038960"/>
              <a:gd name="connsiteY44" fmla="*/ 2116250 h 2270799"/>
              <a:gd name="connsiteX45" fmla="*/ 238125 w 2038960"/>
              <a:gd name="connsiteY45" fmla="*/ 2125775 h 2270799"/>
              <a:gd name="connsiteX46" fmla="*/ 266700 w 2038960"/>
              <a:gd name="connsiteY46" fmla="*/ 2144825 h 2270799"/>
              <a:gd name="connsiteX47" fmla="*/ 333375 w 2038960"/>
              <a:gd name="connsiteY47" fmla="*/ 2173400 h 2270799"/>
              <a:gd name="connsiteX48" fmla="*/ 361950 w 2038960"/>
              <a:gd name="connsiteY48" fmla="*/ 2192450 h 2270799"/>
              <a:gd name="connsiteX49" fmla="*/ 390525 w 2038960"/>
              <a:gd name="connsiteY49" fmla="*/ 2201975 h 2270799"/>
              <a:gd name="connsiteX50" fmla="*/ 495300 w 2038960"/>
              <a:gd name="connsiteY50" fmla="*/ 2221025 h 2270799"/>
              <a:gd name="connsiteX51" fmla="*/ 561975 w 2038960"/>
              <a:gd name="connsiteY51" fmla="*/ 2240075 h 2270799"/>
              <a:gd name="connsiteX52" fmla="*/ 619125 w 2038960"/>
              <a:gd name="connsiteY52" fmla="*/ 2249600 h 2270799"/>
              <a:gd name="connsiteX53" fmla="*/ 657225 w 2038960"/>
              <a:gd name="connsiteY53" fmla="*/ 2259125 h 2270799"/>
              <a:gd name="connsiteX54" fmla="*/ 828675 w 2038960"/>
              <a:gd name="connsiteY54" fmla="*/ 2268650 h 2270799"/>
              <a:gd name="connsiteX55" fmla="*/ 1000125 w 2038960"/>
              <a:gd name="connsiteY55" fmla="*/ 2259125 h 2270799"/>
              <a:gd name="connsiteX56" fmla="*/ 1057275 w 2038960"/>
              <a:gd name="connsiteY56" fmla="*/ 2221025 h 2270799"/>
              <a:gd name="connsiteX57" fmla="*/ 1133475 w 2038960"/>
              <a:gd name="connsiteY57" fmla="*/ 2201975 h 2270799"/>
              <a:gd name="connsiteX58" fmla="*/ 1162050 w 2038960"/>
              <a:gd name="connsiteY58" fmla="*/ 2192450 h 2270799"/>
              <a:gd name="connsiteX59" fmla="*/ 1200150 w 2038960"/>
              <a:gd name="connsiteY59" fmla="*/ 2182925 h 2270799"/>
              <a:gd name="connsiteX60" fmla="*/ 1285875 w 2038960"/>
              <a:gd name="connsiteY60" fmla="*/ 2154350 h 2270799"/>
              <a:gd name="connsiteX61" fmla="*/ 1314450 w 2038960"/>
              <a:gd name="connsiteY61" fmla="*/ 2144825 h 2270799"/>
              <a:gd name="connsiteX62" fmla="*/ 1343025 w 2038960"/>
              <a:gd name="connsiteY62" fmla="*/ 2135300 h 2270799"/>
              <a:gd name="connsiteX63" fmla="*/ 1381125 w 2038960"/>
              <a:gd name="connsiteY63" fmla="*/ 2078150 h 2270799"/>
              <a:gd name="connsiteX64" fmla="*/ 1400175 w 2038960"/>
              <a:gd name="connsiteY64" fmla="*/ 2049575 h 2270799"/>
              <a:gd name="connsiteX65" fmla="*/ 1428750 w 2038960"/>
              <a:gd name="connsiteY65" fmla="*/ 2021000 h 2270799"/>
              <a:gd name="connsiteX66" fmla="*/ 1476375 w 2038960"/>
              <a:gd name="connsiteY66" fmla="*/ 1935275 h 2270799"/>
              <a:gd name="connsiteX67" fmla="*/ 1495425 w 2038960"/>
              <a:gd name="connsiteY67" fmla="*/ 1906700 h 2270799"/>
              <a:gd name="connsiteX68" fmla="*/ 1524000 w 2038960"/>
              <a:gd name="connsiteY68" fmla="*/ 1887650 h 2270799"/>
              <a:gd name="connsiteX69" fmla="*/ 1533525 w 2038960"/>
              <a:gd name="connsiteY69" fmla="*/ 1859075 h 2270799"/>
              <a:gd name="connsiteX70" fmla="*/ 1562100 w 2038960"/>
              <a:gd name="connsiteY70" fmla="*/ 1840025 h 2270799"/>
              <a:gd name="connsiteX71" fmla="*/ 1590675 w 2038960"/>
              <a:gd name="connsiteY71" fmla="*/ 1811450 h 2270799"/>
              <a:gd name="connsiteX72" fmla="*/ 1609725 w 2038960"/>
              <a:gd name="connsiteY72" fmla="*/ 1782875 h 2270799"/>
              <a:gd name="connsiteX73" fmla="*/ 1666875 w 2038960"/>
              <a:gd name="connsiteY73" fmla="*/ 1725725 h 2270799"/>
              <a:gd name="connsiteX74" fmla="*/ 1695450 w 2038960"/>
              <a:gd name="connsiteY74" fmla="*/ 1697150 h 2270799"/>
              <a:gd name="connsiteX75" fmla="*/ 1724025 w 2038960"/>
              <a:gd name="connsiteY75" fmla="*/ 1668575 h 2270799"/>
              <a:gd name="connsiteX76" fmla="*/ 1771650 w 2038960"/>
              <a:gd name="connsiteY76" fmla="*/ 1620950 h 2270799"/>
              <a:gd name="connsiteX77" fmla="*/ 1828800 w 2038960"/>
              <a:gd name="connsiteY77" fmla="*/ 1563800 h 2270799"/>
              <a:gd name="connsiteX78" fmla="*/ 1847850 w 2038960"/>
              <a:gd name="connsiteY78" fmla="*/ 1506650 h 2270799"/>
              <a:gd name="connsiteX79" fmla="*/ 1857375 w 2038960"/>
              <a:gd name="connsiteY79" fmla="*/ 1478075 h 2270799"/>
              <a:gd name="connsiteX80" fmla="*/ 1895475 w 2038960"/>
              <a:gd name="connsiteY80" fmla="*/ 1420925 h 2270799"/>
              <a:gd name="connsiteX81" fmla="*/ 1933575 w 2038960"/>
              <a:gd name="connsiteY81" fmla="*/ 1344725 h 2270799"/>
              <a:gd name="connsiteX82" fmla="*/ 1943100 w 2038960"/>
              <a:gd name="connsiteY82" fmla="*/ 1306625 h 2270799"/>
              <a:gd name="connsiteX83" fmla="*/ 1971675 w 2038960"/>
              <a:gd name="connsiteY83" fmla="*/ 1278050 h 2270799"/>
              <a:gd name="connsiteX84" fmla="*/ 2000250 w 2038960"/>
              <a:gd name="connsiteY84" fmla="*/ 1182800 h 2270799"/>
              <a:gd name="connsiteX85" fmla="*/ 2009775 w 2038960"/>
              <a:gd name="connsiteY85" fmla="*/ 1154225 h 2270799"/>
              <a:gd name="connsiteX86" fmla="*/ 2019300 w 2038960"/>
              <a:gd name="connsiteY86" fmla="*/ 1125650 h 2270799"/>
              <a:gd name="connsiteX87" fmla="*/ 2019300 w 2038960"/>
              <a:gd name="connsiteY87" fmla="*/ 630350 h 2270799"/>
              <a:gd name="connsiteX88" fmla="*/ 2000250 w 2038960"/>
              <a:gd name="connsiteY88" fmla="*/ 573200 h 2270799"/>
              <a:gd name="connsiteX89" fmla="*/ 1933575 w 2038960"/>
              <a:gd name="connsiteY89" fmla="*/ 487475 h 2270799"/>
              <a:gd name="connsiteX90" fmla="*/ 1905000 w 2038960"/>
              <a:gd name="connsiteY90" fmla="*/ 468425 h 2270799"/>
              <a:gd name="connsiteX91" fmla="*/ 1885950 w 2038960"/>
              <a:gd name="connsiteY91" fmla="*/ 439850 h 2270799"/>
              <a:gd name="connsiteX92" fmla="*/ 1876425 w 2038960"/>
              <a:gd name="connsiteY92" fmla="*/ 411275 h 2270799"/>
              <a:gd name="connsiteX93" fmla="*/ 1847850 w 2038960"/>
              <a:gd name="connsiteY93" fmla="*/ 392225 h 2270799"/>
              <a:gd name="connsiteX94" fmla="*/ 1781175 w 2038960"/>
              <a:gd name="connsiteY94" fmla="*/ 316025 h 2270799"/>
              <a:gd name="connsiteX95" fmla="*/ 1743075 w 2038960"/>
              <a:gd name="connsiteY95" fmla="*/ 258875 h 2270799"/>
              <a:gd name="connsiteX96" fmla="*/ 1724025 w 2038960"/>
              <a:gd name="connsiteY96" fmla="*/ 230300 h 2270799"/>
              <a:gd name="connsiteX97" fmla="*/ 1714500 w 2038960"/>
              <a:gd name="connsiteY97" fmla="*/ 201725 h 2270799"/>
              <a:gd name="connsiteX98" fmla="*/ 1676400 w 2038960"/>
              <a:gd name="connsiteY98" fmla="*/ 144575 h 2270799"/>
              <a:gd name="connsiteX99" fmla="*/ 1657350 w 2038960"/>
              <a:gd name="connsiteY99" fmla="*/ 116000 h 2270799"/>
              <a:gd name="connsiteX100" fmla="*/ 1638300 w 2038960"/>
              <a:gd name="connsiteY100" fmla="*/ 87425 h 2270799"/>
              <a:gd name="connsiteX101" fmla="*/ 1619250 w 2038960"/>
              <a:gd name="connsiteY101" fmla="*/ 58850 h 2270799"/>
              <a:gd name="connsiteX102" fmla="*/ 1590675 w 2038960"/>
              <a:gd name="connsiteY102" fmla="*/ 39800 h 2270799"/>
              <a:gd name="connsiteX103" fmla="*/ 1552575 w 2038960"/>
              <a:gd name="connsiteY103" fmla="*/ 30275 h 227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038960" h="2270799">
                <a:moveTo>
                  <a:pt x="1552575" y="30275"/>
                </a:moveTo>
                <a:lnTo>
                  <a:pt x="1495425" y="11225"/>
                </a:lnTo>
                <a:lnTo>
                  <a:pt x="1466850" y="1700"/>
                </a:lnTo>
                <a:lnTo>
                  <a:pt x="1009650" y="11225"/>
                </a:lnTo>
                <a:cubicBezTo>
                  <a:pt x="999617" y="11618"/>
                  <a:pt x="990729" y="17992"/>
                  <a:pt x="981075" y="20750"/>
                </a:cubicBezTo>
                <a:cubicBezTo>
                  <a:pt x="968488" y="24346"/>
                  <a:pt x="955675" y="27100"/>
                  <a:pt x="942975" y="30275"/>
                </a:cubicBezTo>
                <a:cubicBezTo>
                  <a:pt x="850993" y="91596"/>
                  <a:pt x="996246" y="0"/>
                  <a:pt x="866775" y="58850"/>
                </a:cubicBezTo>
                <a:cubicBezTo>
                  <a:pt x="845932" y="68324"/>
                  <a:pt x="830103" y="86711"/>
                  <a:pt x="809625" y="96950"/>
                </a:cubicBezTo>
                <a:cubicBezTo>
                  <a:pt x="796925" y="103300"/>
                  <a:pt x="783701" y="108695"/>
                  <a:pt x="771525" y="116000"/>
                </a:cubicBezTo>
                <a:cubicBezTo>
                  <a:pt x="751892" y="127780"/>
                  <a:pt x="736587" y="148547"/>
                  <a:pt x="714375" y="154100"/>
                </a:cubicBezTo>
                <a:lnTo>
                  <a:pt x="676275" y="163625"/>
                </a:lnTo>
                <a:cubicBezTo>
                  <a:pt x="669925" y="176325"/>
                  <a:pt x="668133" y="192635"/>
                  <a:pt x="657225" y="201725"/>
                </a:cubicBezTo>
                <a:cubicBezTo>
                  <a:pt x="647168" y="210106"/>
                  <a:pt x="631157" y="206093"/>
                  <a:pt x="619125" y="211250"/>
                </a:cubicBezTo>
                <a:cubicBezTo>
                  <a:pt x="608603" y="215759"/>
                  <a:pt x="600789" y="225180"/>
                  <a:pt x="590550" y="230300"/>
                </a:cubicBezTo>
                <a:cubicBezTo>
                  <a:pt x="553901" y="248624"/>
                  <a:pt x="483969" y="246916"/>
                  <a:pt x="457200" y="249350"/>
                </a:cubicBezTo>
                <a:lnTo>
                  <a:pt x="400050" y="268400"/>
                </a:lnTo>
                <a:cubicBezTo>
                  <a:pt x="390525" y="271575"/>
                  <a:pt x="381215" y="275490"/>
                  <a:pt x="371475" y="277925"/>
                </a:cubicBezTo>
                <a:cubicBezTo>
                  <a:pt x="359268" y="280977"/>
                  <a:pt x="318465" y="290143"/>
                  <a:pt x="304800" y="296975"/>
                </a:cubicBezTo>
                <a:cubicBezTo>
                  <a:pt x="294561" y="302095"/>
                  <a:pt x="285750" y="309675"/>
                  <a:pt x="276225" y="316025"/>
                </a:cubicBezTo>
                <a:cubicBezTo>
                  <a:pt x="269875" y="325550"/>
                  <a:pt x="264780" y="336044"/>
                  <a:pt x="257175" y="344600"/>
                </a:cubicBezTo>
                <a:cubicBezTo>
                  <a:pt x="239277" y="364736"/>
                  <a:pt x="200025" y="401750"/>
                  <a:pt x="200025" y="401750"/>
                </a:cubicBezTo>
                <a:cubicBezTo>
                  <a:pt x="176084" y="473574"/>
                  <a:pt x="208379" y="385042"/>
                  <a:pt x="171450" y="458900"/>
                </a:cubicBezTo>
                <a:cubicBezTo>
                  <a:pt x="166960" y="467880"/>
                  <a:pt x="166415" y="478495"/>
                  <a:pt x="161925" y="487475"/>
                </a:cubicBezTo>
                <a:cubicBezTo>
                  <a:pt x="124996" y="561333"/>
                  <a:pt x="157291" y="472801"/>
                  <a:pt x="133350" y="544625"/>
                </a:cubicBezTo>
                <a:cubicBezTo>
                  <a:pt x="130175" y="570025"/>
                  <a:pt x="128033" y="595576"/>
                  <a:pt x="123825" y="620825"/>
                </a:cubicBezTo>
                <a:cubicBezTo>
                  <a:pt x="121673" y="633738"/>
                  <a:pt x="117043" y="646125"/>
                  <a:pt x="114300" y="658925"/>
                </a:cubicBezTo>
                <a:cubicBezTo>
                  <a:pt x="107516" y="690585"/>
                  <a:pt x="101600" y="722425"/>
                  <a:pt x="95250" y="754175"/>
                </a:cubicBezTo>
                <a:cubicBezTo>
                  <a:pt x="92075" y="770050"/>
                  <a:pt x="89652" y="786094"/>
                  <a:pt x="85725" y="801800"/>
                </a:cubicBezTo>
                <a:cubicBezTo>
                  <a:pt x="82550" y="814500"/>
                  <a:pt x="79040" y="827121"/>
                  <a:pt x="76200" y="839900"/>
                </a:cubicBezTo>
                <a:cubicBezTo>
                  <a:pt x="58249" y="920679"/>
                  <a:pt x="77361" y="855467"/>
                  <a:pt x="47625" y="944675"/>
                </a:cubicBezTo>
                <a:lnTo>
                  <a:pt x="38100" y="973250"/>
                </a:lnTo>
                <a:lnTo>
                  <a:pt x="28575" y="1001825"/>
                </a:lnTo>
                <a:cubicBezTo>
                  <a:pt x="3671" y="1176156"/>
                  <a:pt x="12969" y="1090406"/>
                  <a:pt x="0" y="1259000"/>
                </a:cubicBezTo>
                <a:cubicBezTo>
                  <a:pt x="3175" y="1414575"/>
                  <a:pt x="3870" y="1570220"/>
                  <a:pt x="9525" y="1725725"/>
                </a:cubicBezTo>
                <a:cubicBezTo>
                  <a:pt x="10227" y="1745025"/>
                  <a:pt x="14366" y="1764139"/>
                  <a:pt x="19050" y="1782875"/>
                </a:cubicBezTo>
                <a:cubicBezTo>
                  <a:pt x="23920" y="1802356"/>
                  <a:pt x="31750" y="1820975"/>
                  <a:pt x="38100" y="1840025"/>
                </a:cubicBezTo>
                <a:lnTo>
                  <a:pt x="57150" y="1897175"/>
                </a:lnTo>
                <a:cubicBezTo>
                  <a:pt x="60325" y="1906700"/>
                  <a:pt x="61106" y="1917396"/>
                  <a:pt x="66675" y="1925750"/>
                </a:cubicBezTo>
                <a:cubicBezTo>
                  <a:pt x="73025" y="1935275"/>
                  <a:pt x="80605" y="1944086"/>
                  <a:pt x="85725" y="1954325"/>
                </a:cubicBezTo>
                <a:cubicBezTo>
                  <a:pt x="90215" y="1963305"/>
                  <a:pt x="92492" y="1973246"/>
                  <a:pt x="95250" y="1982900"/>
                </a:cubicBezTo>
                <a:cubicBezTo>
                  <a:pt x="98846" y="1995487"/>
                  <a:pt x="98921" y="2009291"/>
                  <a:pt x="104775" y="2021000"/>
                </a:cubicBezTo>
                <a:cubicBezTo>
                  <a:pt x="111875" y="2035199"/>
                  <a:pt x="121154" y="2048937"/>
                  <a:pt x="133350" y="2059100"/>
                </a:cubicBezTo>
                <a:cubicBezTo>
                  <a:pt x="141063" y="2065528"/>
                  <a:pt x="152945" y="2064135"/>
                  <a:pt x="161925" y="2068625"/>
                </a:cubicBezTo>
                <a:cubicBezTo>
                  <a:pt x="172164" y="2073745"/>
                  <a:pt x="180975" y="2081325"/>
                  <a:pt x="190500" y="2087675"/>
                </a:cubicBezTo>
                <a:cubicBezTo>
                  <a:pt x="196850" y="2097200"/>
                  <a:pt x="200611" y="2109099"/>
                  <a:pt x="209550" y="2116250"/>
                </a:cubicBezTo>
                <a:cubicBezTo>
                  <a:pt x="217390" y="2122522"/>
                  <a:pt x="229145" y="2121285"/>
                  <a:pt x="238125" y="2125775"/>
                </a:cubicBezTo>
                <a:cubicBezTo>
                  <a:pt x="248364" y="2130895"/>
                  <a:pt x="256761" y="2139145"/>
                  <a:pt x="266700" y="2144825"/>
                </a:cubicBezTo>
                <a:cubicBezTo>
                  <a:pt x="405443" y="2224107"/>
                  <a:pt x="226514" y="2119970"/>
                  <a:pt x="333375" y="2173400"/>
                </a:cubicBezTo>
                <a:cubicBezTo>
                  <a:pt x="343614" y="2178520"/>
                  <a:pt x="351711" y="2187330"/>
                  <a:pt x="361950" y="2192450"/>
                </a:cubicBezTo>
                <a:cubicBezTo>
                  <a:pt x="370930" y="2196940"/>
                  <a:pt x="380871" y="2199217"/>
                  <a:pt x="390525" y="2201975"/>
                </a:cubicBezTo>
                <a:cubicBezTo>
                  <a:pt x="447234" y="2218178"/>
                  <a:pt x="421104" y="2207535"/>
                  <a:pt x="495300" y="2221025"/>
                </a:cubicBezTo>
                <a:cubicBezTo>
                  <a:pt x="609396" y="2241770"/>
                  <a:pt x="470165" y="2219673"/>
                  <a:pt x="561975" y="2240075"/>
                </a:cubicBezTo>
                <a:cubicBezTo>
                  <a:pt x="580828" y="2244265"/>
                  <a:pt x="600187" y="2245812"/>
                  <a:pt x="619125" y="2249600"/>
                </a:cubicBezTo>
                <a:cubicBezTo>
                  <a:pt x="631962" y="2252167"/>
                  <a:pt x="644188" y="2257940"/>
                  <a:pt x="657225" y="2259125"/>
                </a:cubicBezTo>
                <a:cubicBezTo>
                  <a:pt x="714228" y="2264307"/>
                  <a:pt x="771525" y="2265475"/>
                  <a:pt x="828675" y="2268650"/>
                </a:cubicBezTo>
                <a:cubicBezTo>
                  <a:pt x="885825" y="2265475"/>
                  <a:pt x="944090" y="2270799"/>
                  <a:pt x="1000125" y="2259125"/>
                </a:cubicBezTo>
                <a:cubicBezTo>
                  <a:pt x="1022539" y="2254455"/>
                  <a:pt x="1035063" y="2226578"/>
                  <a:pt x="1057275" y="2221025"/>
                </a:cubicBezTo>
                <a:cubicBezTo>
                  <a:pt x="1082675" y="2214675"/>
                  <a:pt x="1108637" y="2210254"/>
                  <a:pt x="1133475" y="2201975"/>
                </a:cubicBezTo>
                <a:cubicBezTo>
                  <a:pt x="1143000" y="2198800"/>
                  <a:pt x="1152396" y="2195208"/>
                  <a:pt x="1162050" y="2192450"/>
                </a:cubicBezTo>
                <a:cubicBezTo>
                  <a:pt x="1174637" y="2188854"/>
                  <a:pt x="1187611" y="2186687"/>
                  <a:pt x="1200150" y="2182925"/>
                </a:cubicBezTo>
                <a:lnTo>
                  <a:pt x="1285875" y="2154350"/>
                </a:lnTo>
                <a:lnTo>
                  <a:pt x="1314450" y="2144825"/>
                </a:lnTo>
                <a:lnTo>
                  <a:pt x="1343025" y="2135300"/>
                </a:lnTo>
                <a:lnTo>
                  <a:pt x="1381125" y="2078150"/>
                </a:lnTo>
                <a:cubicBezTo>
                  <a:pt x="1387475" y="2068625"/>
                  <a:pt x="1392080" y="2057670"/>
                  <a:pt x="1400175" y="2049575"/>
                </a:cubicBezTo>
                <a:lnTo>
                  <a:pt x="1428750" y="2021000"/>
                </a:lnTo>
                <a:cubicBezTo>
                  <a:pt x="1445515" y="1970705"/>
                  <a:pt x="1432706" y="2000779"/>
                  <a:pt x="1476375" y="1935275"/>
                </a:cubicBezTo>
                <a:cubicBezTo>
                  <a:pt x="1482725" y="1925750"/>
                  <a:pt x="1485900" y="1913050"/>
                  <a:pt x="1495425" y="1906700"/>
                </a:cubicBezTo>
                <a:lnTo>
                  <a:pt x="1524000" y="1887650"/>
                </a:lnTo>
                <a:cubicBezTo>
                  <a:pt x="1527175" y="1878125"/>
                  <a:pt x="1527253" y="1866915"/>
                  <a:pt x="1533525" y="1859075"/>
                </a:cubicBezTo>
                <a:cubicBezTo>
                  <a:pt x="1540676" y="1850136"/>
                  <a:pt x="1553306" y="1847354"/>
                  <a:pt x="1562100" y="1840025"/>
                </a:cubicBezTo>
                <a:cubicBezTo>
                  <a:pt x="1572448" y="1831401"/>
                  <a:pt x="1582051" y="1821798"/>
                  <a:pt x="1590675" y="1811450"/>
                </a:cubicBezTo>
                <a:cubicBezTo>
                  <a:pt x="1598004" y="1802656"/>
                  <a:pt x="1602120" y="1791431"/>
                  <a:pt x="1609725" y="1782875"/>
                </a:cubicBezTo>
                <a:cubicBezTo>
                  <a:pt x="1627623" y="1762739"/>
                  <a:pt x="1647825" y="1744775"/>
                  <a:pt x="1666875" y="1725725"/>
                </a:cubicBezTo>
                <a:lnTo>
                  <a:pt x="1695450" y="1697150"/>
                </a:lnTo>
                <a:cubicBezTo>
                  <a:pt x="1704975" y="1687625"/>
                  <a:pt x="1716553" y="1679783"/>
                  <a:pt x="1724025" y="1668575"/>
                </a:cubicBezTo>
                <a:cubicBezTo>
                  <a:pt x="1763280" y="1609693"/>
                  <a:pt x="1719695" y="1667132"/>
                  <a:pt x="1771650" y="1620950"/>
                </a:cubicBezTo>
                <a:cubicBezTo>
                  <a:pt x="1791786" y="1603052"/>
                  <a:pt x="1828800" y="1563800"/>
                  <a:pt x="1828800" y="1563800"/>
                </a:cubicBezTo>
                <a:lnTo>
                  <a:pt x="1847850" y="1506650"/>
                </a:lnTo>
                <a:cubicBezTo>
                  <a:pt x="1851025" y="1497125"/>
                  <a:pt x="1851806" y="1486429"/>
                  <a:pt x="1857375" y="1478075"/>
                </a:cubicBezTo>
                <a:cubicBezTo>
                  <a:pt x="1870075" y="1459025"/>
                  <a:pt x="1885236" y="1441403"/>
                  <a:pt x="1895475" y="1420925"/>
                </a:cubicBezTo>
                <a:cubicBezTo>
                  <a:pt x="1908175" y="1395525"/>
                  <a:pt x="1926687" y="1372275"/>
                  <a:pt x="1933575" y="1344725"/>
                </a:cubicBezTo>
                <a:cubicBezTo>
                  <a:pt x="1936750" y="1332025"/>
                  <a:pt x="1936605" y="1317991"/>
                  <a:pt x="1943100" y="1306625"/>
                </a:cubicBezTo>
                <a:cubicBezTo>
                  <a:pt x="1949783" y="1294929"/>
                  <a:pt x="1962150" y="1287575"/>
                  <a:pt x="1971675" y="1278050"/>
                </a:cubicBezTo>
                <a:cubicBezTo>
                  <a:pt x="1986070" y="1220469"/>
                  <a:pt x="1977060" y="1252369"/>
                  <a:pt x="2000250" y="1182800"/>
                </a:cubicBezTo>
                <a:lnTo>
                  <a:pt x="2009775" y="1154225"/>
                </a:lnTo>
                <a:lnTo>
                  <a:pt x="2019300" y="1125650"/>
                </a:lnTo>
                <a:cubicBezTo>
                  <a:pt x="2035293" y="917747"/>
                  <a:pt x="2038960" y="925249"/>
                  <a:pt x="2019300" y="630350"/>
                </a:cubicBezTo>
                <a:cubicBezTo>
                  <a:pt x="2017964" y="610314"/>
                  <a:pt x="2011389" y="589908"/>
                  <a:pt x="2000250" y="573200"/>
                </a:cubicBezTo>
                <a:cubicBezTo>
                  <a:pt x="1973699" y="533374"/>
                  <a:pt x="1967148" y="515453"/>
                  <a:pt x="1933575" y="487475"/>
                </a:cubicBezTo>
                <a:cubicBezTo>
                  <a:pt x="1924781" y="480146"/>
                  <a:pt x="1914525" y="474775"/>
                  <a:pt x="1905000" y="468425"/>
                </a:cubicBezTo>
                <a:cubicBezTo>
                  <a:pt x="1898650" y="458900"/>
                  <a:pt x="1891070" y="450089"/>
                  <a:pt x="1885950" y="439850"/>
                </a:cubicBezTo>
                <a:cubicBezTo>
                  <a:pt x="1881460" y="430870"/>
                  <a:pt x="1882697" y="419115"/>
                  <a:pt x="1876425" y="411275"/>
                </a:cubicBezTo>
                <a:cubicBezTo>
                  <a:pt x="1869274" y="402336"/>
                  <a:pt x="1857375" y="398575"/>
                  <a:pt x="1847850" y="392225"/>
                </a:cubicBezTo>
                <a:cubicBezTo>
                  <a:pt x="1803400" y="325550"/>
                  <a:pt x="1828800" y="347775"/>
                  <a:pt x="1781175" y="316025"/>
                </a:cubicBezTo>
                <a:lnTo>
                  <a:pt x="1743075" y="258875"/>
                </a:lnTo>
                <a:cubicBezTo>
                  <a:pt x="1736725" y="249350"/>
                  <a:pt x="1727645" y="241160"/>
                  <a:pt x="1724025" y="230300"/>
                </a:cubicBezTo>
                <a:cubicBezTo>
                  <a:pt x="1720850" y="220775"/>
                  <a:pt x="1719376" y="210502"/>
                  <a:pt x="1714500" y="201725"/>
                </a:cubicBezTo>
                <a:cubicBezTo>
                  <a:pt x="1703381" y="181711"/>
                  <a:pt x="1689100" y="163625"/>
                  <a:pt x="1676400" y="144575"/>
                </a:cubicBezTo>
                <a:lnTo>
                  <a:pt x="1657350" y="116000"/>
                </a:lnTo>
                <a:lnTo>
                  <a:pt x="1638300" y="87425"/>
                </a:lnTo>
                <a:cubicBezTo>
                  <a:pt x="1631950" y="77900"/>
                  <a:pt x="1628775" y="65200"/>
                  <a:pt x="1619250" y="58850"/>
                </a:cubicBezTo>
                <a:cubicBezTo>
                  <a:pt x="1609725" y="52500"/>
                  <a:pt x="1600914" y="44920"/>
                  <a:pt x="1590675" y="39800"/>
                </a:cubicBezTo>
                <a:cubicBezTo>
                  <a:pt x="1581695" y="35310"/>
                  <a:pt x="1562100" y="30275"/>
                  <a:pt x="1552575" y="30275"/>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Szabadkézi sokszög 85"/>
          <p:cNvSpPr/>
          <p:nvPr/>
        </p:nvSpPr>
        <p:spPr>
          <a:xfrm>
            <a:off x="1842012" y="2023949"/>
            <a:ext cx="2184238" cy="2193442"/>
          </a:xfrm>
          <a:custGeom>
            <a:avLst/>
            <a:gdLst>
              <a:gd name="connsiteX0" fmla="*/ 866775 w 2184238"/>
              <a:gd name="connsiteY0" fmla="*/ 0 h 2193442"/>
              <a:gd name="connsiteX1" fmla="*/ 628650 w 2184238"/>
              <a:gd name="connsiteY1" fmla="*/ 9525 h 2193442"/>
              <a:gd name="connsiteX2" fmla="*/ 581025 w 2184238"/>
              <a:gd name="connsiteY2" fmla="*/ 19050 h 2193442"/>
              <a:gd name="connsiteX3" fmla="*/ 523875 w 2184238"/>
              <a:gd name="connsiteY3" fmla="*/ 38100 h 2193442"/>
              <a:gd name="connsiteX4" fmla="*/ 438150 w 2184238"/>
              <a:gd name="connsiteY4" fmla="*/ 85725 h 2193442"/>
              <a:gd name="connsiteX5" fmla="*/ 381000 w 2184238"/>
              <a:gd name="connsiteY5" fmla="*/ 142875 h 2193442"/>
              <a:gd name="connsiteX6" fmla="*/ 333375 w 2184238"/>
              <a:gd name="connsiteY6" fmla="*/ 200025 h 2193442"/>
              <a:gd name="connsiteX7" fmla="*/ 304800 w 2184238"/>
              <a:gd name="connsiteY7" fmla="*/ 266700 h 2193442"/>
              <a:gd name="connsiteX8" fmla="*/ 276225 w 2184238"/>
              <a:gd name="connsiteY8" fmla="*/ 295275 h 2193442"/>
              <a:gd name="connsiteX9" fmla="*/ 266700 w 2184238"/>
              <a:gd name="connsiteY9" fmla="*/ 323850 h 2193442"/>
              <a:gd name="connsiteX10" fmla="*/ 247650 w 2184238"/>
              <a:gd name="connsiteY10" fmla="*/ 361950 h 2193442"/>
              <a:gd name="connsiteX11" fmla="*/ 228600 w 2184238"/>
              <a:gd name="connsiteY11" fmla="*/ 781050 h 2193442"/>
              <a:gd name="connsiteX12" fmla="*/ 161925 w 2184238"/>
              <a:gd name="connsiteY12" fmla="*/ 866775 h 2193442"/>
              <a:gd name="connsiteX13" fmla="*/ 133350 w 2184238"/>
              <a:gd name="connsiteY13" fmla="*/ 923925 h 2193442"/>
              <a:gd name="connsiteX14" fmla="*/ 104775 w 2184238"/>
              <a:gd name="connsiteY14" fmla="*/ 962025 h 2193442"/>
              <a:gd name="connsiteX15" fmla="*/ 95250 w 2184238"/>
              <a:gd name="connsiteY15" fmla="*/ 990600 h 2193442"/>
              <a:gd name="connsiteX16" fmla="*/ 76200 w 2184238"/>
              <a:gd name="connsiteY16" fmla="*/ 1019175 h 2193442"/>
              <a:gd name="connsiteX17" fmla="*/ 38100 w 2184238"/>
              <a:gd name="connsiteY17" fmla="*/ 1104900 h 2193442"/>
              <a:gd name="connsiteX18" fmla="*/ 28575 w 2184238"/>
              <a:gd name="connsiteY18" fmla="*/ 1152525 h 2193442"/>
              <a:gd name="connsiteX19" fmla="*/ 19050 w 2184238"/>
              <a:gd name="connsiteY19" fmla="*/ 1219200 h 2193442"/>
              <a:gd name="connsiteX20" fmla="*/ 9525 w 2184238"/>
              <a:gd name="connsiteY20" fmla="*/ 1257300 h 2193442"/>
              <a:gd name="connsiteX21" fmla="*/ 0 w 2184238"/>
              <a:gd name="connsiteY21" fmla="*/ 1314450 h 2193442"/>
              <a:gd name="connsiteX22" fmla="*/ 9525 w 2184238"/>
              <a:gd name="connsiteY22" fmla="*/ 1714500 h 2193442"/>
              <a:gd name="connsiteX23" fmla="*/ 38100 w 2184238"/>
              <a:gd name="connsiteY23" fmla="*/ 1924050 h 2193442"/>
              <a:gd name="connsiteX24" fmla="*/ 66675 w 2184238"/>
              <a:gd name="connsiteY24" fmla="*/ 1962150 h 2193442"/>
              <a:gd name="connsiteX25" fmla="*/ 123825 w 2184238"/>
              <a:gd name="connsiteY25" fmla="*/ 2000250 h 2193442"/>
              <a:gd name="connsiteX26" fmla="*/ 152400 w 2184238"/>
              <a:gd name="connsiteY26" fmla="*/ 2019300 h 2193442"/>
              <a:gd name="connsiteX27" fmla="*/ 180975 w 2184238"/>
              <a:gd name="connsiteY27" fmla="*/ 2038350 h 2193442"/>
              <a:gd name="connsiteX28" fmla="*/ 219075 w 2184238"/>
              <a:gd name="connsiteY28" fmla="*/ 2057400 h 2193442"/>
              <a:gd name="connsiteX29" fmla="*/ 247650 w 2184238"/>
              <a:gd name="connsiteY29" fmla="*/ 2085975 h 2193442"/>
              <a:gd name="connsiteX30" fmla="*/ 276225 w 2184238"/>
              <a:gd name="connsiteY30" fmla="*/ 2095500 h 2193442"/>
              <a:gd name="connsiteX31" fmla="*/ 314325 w 2184238"/>
              <a:gd name="connsiteY31" fmla="*/ 2114550 h 2193442"/>
              <a:gd name="connsiteX32" fmla="*/ 381000 w 2184238"/>
              <a:gd name="connsiteY32" fmla="*/ 2133600 h 2193442"/>
              <a:gd name="connsiteX33" fmla="*/ 457200 w 2184238"/>
              <a:gd name="connsiteY33" fmla="*/ 2171700 h 2193442"/>
              <a:gd name="connsiteX34" fmla="*/ 485775 w 2184238"/>
              <a:gd name="connsiteY34" fmla="*/ 2181225 h 2193442"/>
              <a:gd name="connsiteX35" fmla="*/ 666750 w 2184238"/>
              <a:gd name="connsiteY35" fmla="*/ 2190750 h 2193442"/>
              <a:gd name="connsiteX36" fmla="*/ 1181100 w 2184238"/>
              <a:gd name="connsiteY36" fmla="*/ 2181225 h 2193442"/>
              <a:gd name="connsiteX37" fmla="*/ 1200150 w 2184238"/>
              <a:gd name="connsiteY37" fmla="*/ 2152650 h 2193442"/>
              <a:gd name="connsiteX38" fmla="*/ 1257300 w 2184238"/>
              <a:gd name="connsiteY38" fmla="*/ 2114550 h 2193442"/>
              <a:gd name="connsiteX39" fmla="*/ 1285875 w 2184238"/>
              <a:gd name="connsiteY39" fmla="*/ 2085975 h 2193442"/>
              <a:gd name="connsiteX40" fmla="*/ 1314450 w 2184238"/>
              <a:gd name="connsiteY40" fmla="*/ 2076450 h 2193442"/>
              <a:gd name="connsiteX41" fmla="*/ 1362075 w 2184238"/>
              <a:gd name="connsiteY41" fmla="*/ 2019300 h 2193442"/>
              <a:gd name="connsiteX42" fmla="*/ 1409700 w 2184238"/>
              <a:gd name="connsiteY42" fmla="*/ 1971675 h 2193442"/>
              <a:gd name="connsiteX43" fmla="*/ 1457325 w 2184238"/>
              <a:gd name="connsiteY43" fmla="*/ 1914525 h 2193442"/>
              <a:gd name="connsiteX44" fmla="*/ 1485900 w 2184238"/>
              <a:gd name="connsiteY44" fmla="*/ 1895475 h 2193442"/>
              <a:gd name="connsiteX45" fmla="*/ 1533525 w 2184238"/>
              <a:gd name="connsiteY45" fmla="*/ 1838325 h 2193442"/>
              <a:gd name="connsiteX46" fmla="*/ 1562100 w 2184238"/>
              <a:gd name="connsiteY46" fmla="*/ 1809750 h 2193442"/>
              <a:gd name="connsiteX47" fmla="*/ 1600200 w 2184238"/>
              <a:gd name="connsiteY47" fmla="*/ 1762125 h 2193442"/>
              <a:gd name="connsiteX48" fmla="*/ 1657350 w 2184238"/>
              <a:gd name="connsiteY48" fmla="*/ 1704975 h 2193442"/>
              <a:gd name="connsiteX49" fmla="*/ 1676400 w 2184238"/>
              <a:gd name="connsiteY49" fmla="*/ 1676400 h 2193442"/>
              <a:gd name="connsiteX50" fmla="*/ 1733550 w 2184238"/>
              <a:gd name="connsiteY50" fmla="*/ 1619250 h 2193442"/>
              <a:gd name="connsiteX51" fmla="*/ 1809750 w 2184238"/>
              <a:gd name="connsiteY51" fmla="*/ 1533525 h 2193442"/>
              <a:gd name="connsiteX52" fmla="*/ 1838325 w 2184238"/>
              <a:gd name="connsiteY52" fmla="*/ 1504950 h 2193442"/>
              <a:gd name="connsiteX53" fmla="*/ 1866900 w 2184238"/>
              <a:gd name="connsiteY53" fmla="*/ 1485900 h 2193442"/>
              <a:gd name="connsiteX54" fmla="*/ 1895475 w 2184238"/>
              <a:gd name="connsiteY54" fmla="*/ 1447800 h 2193442"/>
              <a:gd name="connsiteX55" fmla="*/ 1933575 w 2184238"/>
              <a:gd name="connsiteY55" fmla="*/ 1419225 h 2193442"/>
              <a:gd name="connsiteX56" fmla="*/ 1971675 w 2184238"/>
              <a:gd name="connsiteY56" fmla="*/ 1362075 h 2193442"/>
              <a:gd name="connsiteX57" fmla="*/ 1990725 w 2184238"/>
              <a:gd name="connsiteY57" fmla="*/ 1333500 h 2193442"/>
              <a:gd name="connsiteX58" fmla="*/ 2028825 w 2184238"/>
              <a:gd name="connsiteY58" fmla="*/ 1276350 h 2193442"/>
              <a:gd name="connsiteX59" fmla="*/ 2047875 w 2184238"/>
              <a:gd name="connsiteY59" fmla="*/ 1247775 h 2193442"/>
              <a:gd name="connsiteX60" fmla="*/ 2066925 w 2184238"/>
              <a:gd name="connsiteY60" fmla="*/ 1200150 h 2193442"/>
              <a:gd name="connsiteX61" fmla="*/ 2105025 w 2184238"/>
              <a:gd name="connsiteY61" fmla="*/ 1123950 h 2193442"/>
              <a:gd name="connsiteX62" fmla="*/ 2124075 w 2184238"/>
              <a:gd name="connsiteY62" fmla="*/ 1066800 h 2193442"/>
              <a:gd name="connsiteX63" fmla="*/ 2143125 w 2184238"/>
              <a:gd name="connsiteY63" fmla="*/ 1028700 h 2193442"/>
              <a:gd name="connsiteX64" fmla="*/ 2162175 w 2184238"/>
              <a:gd name="connsiteY64" fmla="*/ 952500 h 2193442"/>
              <a:gd name="connsiteX65" fmla="*/ 2171700 w 2184238"/>
              <a:gd name="connsiteY65" fmla="*/ 866775 h 2193442"/>
              <a:gd name="connsiteX66" fmla="*/ 2143125 w 2184238"/>
              <a:gd name="connsiteY66" fmla="*/ 704850 h 2193442"/>
              <a:gd name="connsiteX67" fmla="*/ 2114550 w 2184238"/>
              <a:gd name="connsiteY67" fmla="*/ 676275 h 2193442"/>
              <a:gd name="connsiteX68" fmla="*/ 2085975 w 2184238"/>
              <a:gd name="connsiteY68" fmla="*/ 666750 h 2193442"/>
              <a:gd name="connsiteX69" fmla="*/ 2057400 w 2184238"/>
              <a:gd name="connsiteY69" fmla="*/ 638175 h 2193442"/>
              <a:gd name="connsiteX70" fmla="*/ 2028825 w 2184238"/>
              <a:gd name="connsiteY70" fmla="*/ 628650 h 2193442"/>
              <a:gd name="connsiteX71" fmla="*/ 1981200 w 2184238"/>
              <a:gd name="connsiteY71" fmla="*/ 609600 h 2193442"/>
              <a:gd name="connsiteX72" fmla="*/ 1924050 w 2184238"/>
              <a:gd name="connsiteY72" fmla="*/ 571500 h 2193442"/>
              <a:gd name="connsiteX73" fmla="*/ 1895475 w 2184238"/>
              <a:gd name="connsiteY73" fmla="*/ 552450 h 2193442"/>
              <a:gd name="connsiteX74" fmla="*/ 1866900 w 2184238"/>
              <a:gd name="connsiteY74" fmla="*/ 533400 h 2193442"/>
              <a:gd name="connsiteX75" fmla="*/ 1685925 w 2184238"/>
              <a:gd name="connsiteY75" fmla="*/ 514350 h 2193442"/>
              <a:gd name="connsiteX76" fmla="*/ 1524000 w 2184238"/>
              <a:gd name="connsiteY76" fmla="*/ 485775 h 2193442"/>
              <a:gd name="connsiteX77" fmla="*/ 1400175 w 2184238"/>
              <a:gd name="connsiteY77" fmla="*/ 476250 h 2193442"/>
              <a:gd name="connsiteX78" fmla="*/ 1304925 w 2184238"/>
              <a:gd name="connsiteY78" fmla="*/ 428625 h 2193442"/>
              <a:gd name="connsiteX79" fmla="*/ 1276350 w 2184238"/>
              <a:gd name="connsiteY79" fmla="*/ 409575 h 2193442"/>
              <a:gd name="connsiteX80" fmla="*/ 1247775 w 2184238"/>
              <a:gd name="connsiteY80" fmla="*/ 390525 h 2193442"/>
              <a:gd name="connsiteX81" fmla="*/ 1200150 w 2184238"/>
              <a:gd name="connsiteY81" fmla="*/ 352425 h 2193442"/>
              <a:gd name="connsiteX82" fmla="*/ 1133475 w 2184238"/>
              <a:gd name="connsiteY82" fmla="*/ 304800 h 2193442"/>
              <a:gd name="connsiteX83" fmla="*/ 1104900 w 2184238"/>
              <a:gd name="connsiteY83" fmla="*/ 285750 h 2193442"/>
              <a:gd name="connsiteX84" fmla="*/ 1076325 w 2184238"/>
              <a:gd name="connsiteY84" fmla="*/ 257175 h 2193442"/>
              <a:gd name="connsiteX85" fmla="*/ 1019175 w 2184238"/>
              <a:gd name="connsiteY85" fmla="*/ 209550 h 2193442"/>
              <a:gd name="connsiteX86" fmla="*/ 1000125 w 2184238"/>
              <a:gd name="connsiteY86" fmla="*/ 180975 h 2193442"/>
              <a:gd name="connsiteX87" fmla="*/ 971550 w 2184238"/>
              <a:gd name="connsiteY87" fmla="*/ 161925 h 2193442"/>
              <a:gd name="connsiteX88" fmla="*/ 914400 w 2184238"/>
              <a:gd name="connsiteY88" fmla="*/ 104775 h 2193442"/>
              <a:gd name="connsiteX89" fmla="*/ 895350 w 2184238"/>
              <a:gd name="connsiteY89" fmla="*/ 76200 h 2193442"/>
              <a:gd name="connsiteX90" fmla="*/ 866775 w 2184238"/>
              <a:gd name="connsiteY90" fmla="*/ 57150 h 2193442"/>
              <a:gd name="connsiteX91" fmla="*/ 828675 w 2184238"/>
              <a:gd name="connsiteY91" fmla="*/ 0 h 2193442"/>
              <a:gd name="connsiteX92" fmla="*/ 866775 w 2184238"/>
              <a:gd name="connsiteY92" fmla="*/ 0 h 21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84238" h="2193442">
                <a:moveTo>
                  <a:pt x="866775" y="0"/>
                </a:moveTo>
                <a:cubicBezTo>
                  <a:pt x="787400" y="3175"/>
                  <a:pt x="707913" y="4241"/>
                  <a:pt x="628650" y="9525"/>
                </a:cubicBezTo>
                <a:cubicBezTo>
                  <a:pt x="612496" y="10602"/>
                  <a:pt x="596644" y="14790"/>
                  <a:pt x="581025" y="19050"/>
                </a:cubicBezTo>
                <a:cubicBezTo>
                  <a:pt x="561652" y="24334"/>
                  <a:pt x="542925" y="31750"/>
                  <a:pt x="523875" y="38100"/>
                </a:cubicBezTo>
                <a:cubicBezTo>
                  <a:pt x="487942" y="50078"/>
                  <a:pt x="470902" y="52973"/>
                  <a:pt x="438150" y="85725"/>
                </a:cubicBezTo>
                <a:cubicBezTo>
                  <a:pt x="419100" y="104775"/>
                  <a:pt x="395944" y="120459"/>
                  <a:pt x="381000" y="142875"/>
                </a:cubicBezTo>
                <a:cubicBezTo>
                  <a:pt x="354478" y="182658"/>
                  <a:pt x="370045" y="163355"/>
                  <a:pt x="333375" y="200025"/>
                </a:cubicBezTo>
                <a:cubicBezTo>
                  <a:pt x="325602" y="223344"/>
                  <a:pt x="319513" y="246102"/>
                  <a:pt x="304800" y="266700"/>
                </a:cubicBezTo>
                <a:cubicBezTo>
                  <a:pt x="296970" y="277661"/>
                  <a:pt x="285750" y="285750"/>
                  <a:pt x="276225" y="295275"/>
                </a:cubicBezTo>
                <a:cubicBezTo>
                  <a:pt x="273050" y="304800"/>
                  <a:pt x="270655" y="314622"/>
                  <a:pt x="266700" y="323850"/>
                </a:cubicBezTo>
                <a:cubicBezTo>
                  <a:pt x="261107" y="336901"/>
                  <a:pt x="248638" y="347785"/>
                  <a:pt x="247650" y="361950"/>
                </a:cubicBezTo>
                <a:cubicBezTo>
                  <a:pt x="239021" y="485628"/>
                  <a:pt x="262246" y="646467"/>
                  <a:pt x="228600" y="781050"/>
                </a:cubicBezTo>
                <a:cubicBezTo>
                  <a:pt x="212984" y="843512"/>
                  <a:pt x="219657" y="780177"/>
                  <a:pt x="161925" y="866775"/>
                </a:cubicBezTo>
                <a:cubicBezTo>
                  <a:pt x="62367" y="1016112"/>
                  <a:pt x="212220" y="785902"/>
                  <a:pt x="133350" y="923925"/>
                </a:cubicBezTo>
                <a:cubicBezTo>
                  <a:pt x="125474" y="937708"/>
                  <a:pt x="114300" y="949325"/>
                  <a:pt x="104775" y="962025"/>
                </a:cubicBezTo>
                <a:cubicBezTo>
                  <a:pt x="101600" y="971550"/>
                  <a:pt x="99740" y="981620"/>
                  <a:pt x="95250" y="990600"/>
                </a:cubicBezTo>
                <a:cubicBezTo>
                  <a:pt x="90130" y="1000839"/>
                  <a:pt x="80849" y="1008714"/>
                  <a:pt x="76200" y="1019175"/>
                </a:cubicBezTo>
                <a:cubicBezTo>
                  <a:pt x="30860" y="1121190"/>
                  <a:pt x="81213" y="1040231"/>
                  <a:pt x="38100" y="1104900"/>
                </a:cubicBezTo>
                <a:cubicBezTo>
                  <a:pt x="34925" y="1120775"/>
                  <a:pt x="31237" y="1136556"/>
                  <a:pt x="28575" y="1152525"/>
                </a:cubicBezTo>
                <a:cubicBezTo>
                  <a:pt x="24884" y="1174670"/>
                  <a:pt x="23066" y="1197111"/>
                  <a:pt x="19050" y="1219200"/>
                </a:cubicBezTo>
                <a:cubicBezTo>
                  <a:pt x="16708" y="1232080"/>
                  <a:pt x="12092" y="1244463"/>
                  <a:pt x="9525" y="1257300"/>
                </a:cubicBezTo>
                <a:cubicBezTo>
                  <a:pt x="5737" y="1276238"/>
                  <a:pt x="3175" y="1295400"/>
                  <a:pt x="0" y="1314450"/>
                </a:cubicBezTo>
                <a:cubicBezTo>
                  <a:pt x="3175" y="1447800"/>
                  <a:pt x="4928" y="1581191"/>
                  <a:pt x="9525" y="1714500"/>
                </a:cubicBezTo>
                <a:cubicBezTo>
                  <a:pt x="9872" y="1724557"/>
                  <a:pt x="7069" y="1882676"/>
                  <a:pt x="38100" y="1924050"/>
                </a:cubicBezTo>
                <a:cubicBezTo>
                  <a:pt x="47625" y="1936750"/>
                  <a:pt x="54810" y="1951603"/>
                  <a:pt x="66675" y="1962150"/>
                </a:cubicBezTo>
                <a:cubicBezTo>
                  <a:pt x="83787" y="1977361"/>
                  <a:pt x="104775" y="1987550"/>
                  <a:pt x="123825" y="2000250"/>
                </a:cubicBezTo>
                <a:lnTo>
                  <a:pt x="152400" y="2019300"/>
                </a:lnTo>
                <a:cubicBezTo>
                  <a:pt x="161925" y="2025650"/>
                  <a:pt x="170736" y="2033230"/>
                  <a:pt x="180975" y="2038350"/>
                </a:cubicBezTo>
                <a:cubicBezTo>
                  <a:pt x="193675" y="2044700"/>
                  <a:pt x="207521" y="2049147"/>
                  <a:pt x="219075" y="2057400"/>
                </a:cubicBezTo>
                <a:cubicBezTo>
                  <a:pt x="230036" y="2065230"/>
                  <a:pt x="236442" y="2078503"/>
                  <a:pt x="247650" y="2085975"/>
                </a:cubicBezTo>
                <a:cubicBezTo>
                  <a:pt x="256004" y="2091544"/>
                  <a:pt x="266997" y="2091545"/>
                  <a:pt x="276225" y="2095500"/>
                </a:cubicBezTo>
                <a:cubicBezTo>
                  <a:pt x="289276" y="2101093"/>
                  <a:pt x="301030" y="2109564"/>
                  <a:pt x="314325" y="2114550"/>
                </a:cubicBezTo>
                <a:cubicBezTo>
                  <a:pt x="355896" y="2130139"/>
                  <a:pt x="344814" y="2117152"/>
                  <a:pt x="381000" y="2133600"/>
                </a:cubicBezTo>
                <a:cubicBezTo>
                  <a:pt x="406853" y="2145351"/>
                  <a:pt x="430259" y="2162720"/>
                  <a:pt x="457200" y="2171700"/>
                </a:cubicBezTo>
                <a:cubicBezTo>
                  <a:pt x="466725" y="2174875"/>
                  <a:pt x="475776" y="2180316"/>
                  <a:pt x="485775" y="2181225"/>
                </a:cubicBezTo>
                <a:cubicBezTo>
                  <a:pt x="545935" y="2186694"/>
                  <a:pt x="606425" y="2187575"/>
                  <a:pt x="666750" y="2190750"/>
                </a:cubicBezTo>
                <a:cubicBezTo>
                  <a:pt x="838200" y="2187575"/>
                  <a:pt x="1010056" y="2193442"/>
                  <a:pt x="1181100" y="2181225"/>
                </a:cubicBezTo>
                <a:cubicBezTo>
                  <a:pt x="1192519" y="2180409"/>
                  <a:pt x="1191535" y="2160188"/>
                  <a:pt x="1200150" y="2152650"/>
                </a:cubicBezTo>
                <a:cubicBezTo>
                  <a:pt x="1217380" y="2137573"/>
                  <a:pt x="1241111" y="2130739"/>
                  <a:pt x="1257300" y="2114550"/>
                </a:cubicBezTo>
                <a:cubicBezTo>
                  <a:pt x="1266825" y="2105025"/>
                  <a:pt x="1274667" y="2093447"/>
                  <a:pt x="1285875" y="2085975"/>
                </a:cubicBezTo>
                <a:cubicBezTo>
                  <a:pt x="1294229" y="2080406"/>
                  <a:pt x="1304925" y="2079625"/>
                  <a:pt x="1314450" y="2076450"/>
                </a:cubicBezTo>
                <a:cubicBezTo>
                  <a:pt x="1361748" y="2005504"/>
                  <a:pt x="1300959" y="2092639"/>
                  <a:pt x="1362075" y="2019300"/>
                </a:cubicBezTo>
                <a:cubicBezTo>
                  <a:pt x="1401763" y="1971675"/>
                  <a:pt x="1357313" y="2006600"/>
                  <a:pt x="1409700" y="1971675"/>
                </a:cubicBezTo>
                <a:cubicBezTo>
                  <a:pt x="1428431" y="1943578"/>
                  <a:pt x="1429823" y="1937444"/>
                  <a:pt x="1457325" y="1914525"/>
                </a:cubicBezTo>
                <a:cubicBezTo>
                  <a:pt x="1466119" y="1907196"/>
                  <a:pt x="1477106" y="1902804"/>
                  <a:pt x="1485900" y="1895475"/>
                </a:cubicBezTo>
                <a:cubicBezTo>
                  <a:pt x="1531436" y="1857529"/>
                  <a:pt x="1499468" y="1879193"/>
                  <a:pt x="1533525" y="1838325"/>
                </a:cubicBezTo>
                <a:cubicBezTo>
                  <a:pt x="1542149" y="1827977"/>
                  <a:pt x="1552575" y="1819275"/>
                  <a:pt x="1562100" y="1809750"/>
                </a:cubicBezTo>
                <a:cubicBezTo>
                  <a:pt x="1580643" y="1754120"/>
                  <a:pt x="1557116" y="1805209"/>
                  <a:pt x="1600200" y="1762125"/>
                </a:cubicBezTo>
                <a:cubicBezTo>
                  <a:pt x="1671087" y="1691238"/>
                  <a:pt x="1590007" y="1749870"/>
                  <a:pt x="1657350" y="1704975"/>
                </a:cubicBezTo>
                <a:cubicBezTo>
                  <a:pt x="1663700" y="1695450"/>
                  <a:pt x="1668795" y="1684956"/>
                  <a:pt x="1676400" y="1676400"/>
                </a:cubicBezTo>
                <a:cubicBezTo>
                  <a:pt x="1694298" y="1656264"/>
                  <a:pt x="1718606" y="1641666"/>
                  <a:pt x="1733550" y="1619250"/>
                </a:cubicBezTo>
                <a:cubicBezTo>
                  <a:pt x="1767544" y="1568259"/>
                  <a:pt x="1744505" y="1598770"/>
                  <a:pt x="1809750" y="1533525"/>
                </a:cubicBezTo>
                <a:cubicBezTo>
                  <a:pt x="1819275" y="1524000"/>
                  <a:pt x="1827117" y="1512422"/>
                  <a:pt x="1838325" y="1504950"/>
                </a:cubicBezTo>
                <a:cubicBezTo>
                  <a:pt x="1847850" y="1498600"/>
                  <a:pt x="1858805" y="1493995"/>
                  <a:pt x="1866900" y="1485900"/>
                </a:cubicBezTo>
                <a:cubicBezTo>
                  <a:pt x="1878125" y="1474675"/>
                  <a:pt x="1884250" y="1459025"/>
                  <a:pt x="1895475" y="1447800"/>
                </a:cubicBezTo>
                <a:cubicBezTo>
                  <a:pt x="1906700" y="1436575"/>
                  <a:pt x="1923028" y="1431090"/>
                  <a:pt x="1933575" y="1419225"/>
                </a:cubicBezTo>
                <a:cubicBezTo>
                  <a:pt x="1948786" y="1402113"/>
                  <a:pt x="1958975" y="1381125"/>
                  <a:pt x="1971675" y="1362075"/>
                </a:cubicBezTo>
                <a:lnTo>
                  <a:pt x="1990725" y="1333500"/>
                </a:lnTo>
                <a:lnTo>
                  <a:pt x="2028825" y="1276350"/>
                </a:lnTo>
                <a:cubicBezTo>
                  <a:pt x="2035175" y="1266825"/>
                  <a:pt x="2043623" y="1258404"/>
                  <a:pt x="2047875" y="1247775"/>
                </a:cubicBezTo>
                <a:cubicBezTo>
                  <a:pt x="2054225" y="1231900"/>
                  <a:pt x="2059760" y="1215674"/>
                  <a:pt x="2066925" y="1200150"/>
                </a:cubicBezTo>
                <a:cubicBezTo>
                  <a:pt x="2078825" y="1174366"/>
                  <a:pt x="2096045" y="1150891"/>
                  <a:pt x="2105025" y="1123950"/>
                </a:cubicBezTo>
                <a:cubicBezTo>
                  <a:pt x="2111375" y="1104900"/>
                  <a:pt x="2115095" y="1084761"/>
                  <a:pt x="2124075" y="1066800"/>
                </a:cubicBezTo>
                <a:cubicBezTo>
                  <a:pt x="2130425" y="1054100"/>
                  <a:pt x="2138635" y="1042170"/>
                  <a:pt x="2143125" y="1028700"/>
                </a:cubicBezTo>
                <a:cubicBezTo>
                  <a:pt x="2151404" y="1003862"/>
                  <a:pt x="2162175" y="952500"/>
                  <a:pt x="2162175" y="952500"/>
                </a:cubicBezTo>
                <a:cubicBezTo>
                  <a:pt x="2165350" y="923925"/>
                  <a:pt x="2171700" y="895526"/>
                  <a:pt x="2171700" y="866775"/>
                </a:cubicBezTo>
                <a:cubicBezTo>
                  <a:pt x="2171700" y="785531"/>
                  <a:pt x="2184238" y="754185"/>
                  <a:pt x="2143125" y="704850"/>
                </a:cubicBezTo>
                <a:cubicBezTo>
                  <a:pt x="2134501" y="694502"/>
                  <a:pt x="2125758" y="683747"/>
                  <a:pt x="2114550" y="676275"/>
                </a:cubicBezTo>
                <a:cubicBezTo>
                  <a:pt x="2106196" y="670706"/>
                  <a:pt x="2095500" y="669925"/>
                  <a:pt x="2085975" y="666750"/>
                </a:cubicBezTo>
                <a:cubicBezTo>
                  <a:pt x="2076450" y="657225"/>
                  <a:pt x="2068608" y="645647"/>
                  <a:pt x="2057400" y="638175"/>
                </a:cubicBezTo>
                <a:cubicBezTo>
                  <a:pt x="2049046" y="632606"/>
                  <a:pt x="2038226" y="632175"/>
                  <a:pt x="2028825" y="628650"/>
                </a:cubicBezTo>
                <a:cubicBezTo>
                  <a:pt x="2012816" y="622647"/>
                  <a:pt x="1996210" y="617787"/>
                  <a:pt x="1981200" y="609600"/>
                </a:cubicBezTo>
                <a:cubicBezTo>
                  <a:pt x="1961100" y="598637"/>
                  <a:pt x="1943100" y="584200"/>
                  <a:pt x="1924050" y="571500"/>
                </a:cubicBezTo>
                <a:lnTo>
                  <a:pt x="1895475" y="552450"/>
                </a:lnTo>
                <a:cubicBezTo>
                  <a:pt x="1885950" y="546100"/>
                  <a:pt x="1878192" y="535282"/>
                  <a:pt x="1866900" y="533400"/>
                </a:cubicBezTo>
                <a:cubicBezTo>
                  <a:pt x="1768916" y="517069"/>
                  <a:pt x="1829006" y="525356"/>
                  <a:pt x="1685925" y="514350"/>
                </a:cubicBezTo>
                <a:cubicBezTo>
                  <a:pt x="1629684" y="503102"/>
                  <a:pt x="1580416" y="491417"/>
                  <a:pt x="1524000" y="485775"/>
                </a:cubicBezTo>
                <a:cubicBezTo>
                  <a:pt x="1482809" y="481656"/>
                  <a:pt x="1441450" y="479425"/>
                  <a:pt x="1400175" y="476250"/>
                </a:cubicBezTo>
                <a:cubicBezTo>
                  <a:pt x="1339863" y="461172"/>
                  <a:pt x="1372967" y="473987"/>
                  <a:pt x="1304925" y="428625"/>
                </a:cubicBezTo>
                <a:lnTo>
                  <a:pt x="1276350" y="409575"/>
                </a:lnTo>
                <a:lnTo>
                  <a:pt x="1247775" y="390525"/>
                </a:lnTo>
                <a:cubicBezTo>
                  <a:pt x="1215662" y="342355"/>
                  <a:pt x="1246158" y="375429"/>
                  <a:pt x="1200150" y="352425"/>
                </a:cubicBezTo>
                <a:cubicBezTo>
                  <a:pt x="1185185" y="344942"/>
                  <a:pt x="1143542" y="311991"/>
                  <a:pt x="1133475" y="304800"/>
                </a:cubicBezTo>
                <a:cubicBezTo>
                  <a:pt x="1124160" y="298146"/>
                  <a:pt x="1113694" y="293079"/>
                  <a:pt x="1104900" y="285750"/>
                </a:cubicBezTo>
                <a:cubicBezTo>
                  <a:pt x="1094552" y="277126"/>
                  <a:pt x="1086673" y="265799"/>
                  <a:pt x="1076325" y="257175"/>
                </a:cubicBezTo>
                <a:cubicBezTo>
                  <a:pt x="1035457" y="223118"/>
                  <a:pt x="1057121" y="255086"/>
                  <a:pt x="1019175" y="209550"/>
                </a:cubicBezTo>
                <a:cubicBezTo>
                  <a:pt x="1011846" y="200756"/>
                  <a:pt x="1008220" y="189070"/>
                  <a:pt x="1000125" y="180975"/>
                </a:cubicBezTo>
                <a:cubicBezTo>
                  <a:pt x="992030" y="172880"/>
                  <a:pt x="980106" y="169530"/>
                  <a:pt x="971550" y="161925"/>
                </a:cubicBezTo>
                <a:cubicBezTo>
                  <a:pt x="951414" y="144027"/>
                  <a:pt x="929344" y="127191"/>
                  <a:pt x="914400" y="104775"/>
                </a:cubicBezTo>
                <a:cubicBezTo>
                  <a:pt x="908050" y="95250"/>
                  <a:pt x="903445" y="84295"/>
                  <a:pt x="895350" y="76200"/>
                </a:cubicBezTo>
                <a:cubicBezTo>
                  <a:pt x="887255" y="68105"/>
                  <a:pt x="876300" y="63500"/>
                  <a:pt x="866775" y="57150"/>
                </a:cubicBezTo>
                <a:cubicBezTo>
                  <a:pt x="854075" y="38100"/>
                  <a:pt x="809625" y="12700"/>
                  <a:pt x="828675" y="0"/>
                </a:cubicBezTo>
                <a:lnTo>
                  <a:pt x="866775" y="0"/>
                </a:ln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p:cNvSpPr>
            <a:spLocks noGrp="1"/>
          </p:cNvSpPr>
          <p:nvPr>
            <p:ph type="title"/>
          </p:nvPr>
        </p:nvSpPr>
        <p:spPr/>
        <p:txBody>
          <a:bodyPr/>
          <a:lstStyle/>
          <a:p>
            <a:r>
              <a:rPr lang="en-US" dirty="0" smtClean="0"/>
              <a:t>Language for </a:t>
            </a:r>
            <a:r>
              <a:rPr lang="en-US" dirty="0" err="1" smtClean="0"/>
              <a:t>accr</a:t>
            </a:r>
            <a:r>
              <a:rPr lang="hu-HU" dirty="0" smtClean="0"/>
              <a:t>el</a:t>
            </a:r>
            <a:endParaRPr lang="hu-HU" dirty="0"/>
          </a:p>
        </p:txBody>
      </p:sp>
      <p:sp>
        <p:nvSpPr>
          <p:cNvPr id="5" name="Élőláb helye 4"/>
          <p:cNvSpPr>
            <a:spLocks noGrp="1"/>
          </p:cNvSpPr>
          <p:nvPr>
            <p:ph type="ftr" sz="quarter" idx="11"/>
          </p:nvPr>
        </p:nvSpPr>
        <p:spPr/>
        <p:txBody>
          <a:bodyPr/>
          <a:lstStyle/>
          <a:p>
            <a:r>
              <a:rPr lang="en-US" smtClean="0"/>
              <a:t>Relativity Theory and Logic </a:t>
            </a:r>
            <a:endParaRPr lang="hu-HU" dirty="0"/>
          </a:p>
        </p:txBody>
      </p:sp>
      <p:sp>
        <p:nvSpPr>
          <p:cNvPr id="6" name="Dia számának helye 5"/>
          <p:cNvSpPr>
            <a:spLocks noGrp="1"/>
          </p:cNvSpPr>
          <p:nvPr>
            <p:ph type="sldNum" sz="quarter" idx="12"/>
          </p:nvPr>
        </p:nvSpPr>
        <p:spPr/>
        <p:txBody>
          <a:bodyPr/>
          <a:lstStyle/>
          <a:p>
            <a:r>
              <a:rPr lang="hu-HU" smtClean="0"/>
              <a:t>Page: </a:t>
            </a:r>
            <a:fld id="{277E8C10-15AE-4CA2-BB30-4F2793F59FF9}" type="slidenum">
              <a:rPr lang="hu-HU" smtClean="0"/>
              <a:pPr/>
              <a:t>38</a:t>
            </a:fld>
            <a:endParaRPr lang="hu-HU"/>
          </a:p>
        </p:txBody>
      </p:sp>
      <p:sp>
        <p:nvSpPr>
          <p:cNvPr id="23" name="Szövegdoboz 22"/>
          <p:cNvSpPr txBox="1"/>
          <p:nvPr/>
        </p:nvSpPr>
        <p:spPr>
          <a:xfrm>
            <a:off x="768452" y="5865331"/>
            <a:ext cx="5953125" cy="461665"/>
          </a:xfrm>
          <a:prstGeom prst="rect">
            <a:avLst/>
          </a:prstGeom>
          <a:noFill/>
        </p:spPr>
        <p:txBody>
          <a:bodyPr wrap="square" rtlCol="0">
            <a:spAutoFit/>
          </a:bodyPr>
          <a:lstStyle/>
          <a:p>
            <a:r>
              <a:rPr lang="en-US" sz="2400" dirty="0" smtClean="0"/>
              <a:t>World-view transformation</a:t>
            </a:r>
            <a:endParaRPr lang="hu-HU" sz="2400" dirty="0"/>
          </a:p>
        </p:txBody>
      </p:sp>
      <p:sp>
        <p:nvSpPr>
          <p:cNvPr id="737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34"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3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37" name="Rectangle 9"/>
          <p:cNvSpPr>
            <a:spLocks noChangeArrowheads="1"/>
          </p:cNvSpPr>
          <p:nvPr/>
        </p:nvSpPr>
        <p:spPr bwMode="auto">
          <a:xfrm>
            <a:off x="0" y="1343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4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41" name="Rectangle 13"/>
          <p:cNvSpPr>
            <a:spLocks noChangeArrowheads="1"/>
          </p:cNvSpPr>
          <p:nvPr/>
        </p:nvSpPr>
        <p:spPr bwMode="auto">
          <a:xfrm>
            <a:off x="0" y="1343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4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44" name="Rectangle 16"/>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46"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47" name="Rectangle 19"/>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49"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50" name="Rectangle 22"/>
          <p:cNvSpPr>
            <a:spLocks noChangeArrowheads="1"/>
          </p:cNvSpPr>
          <p:nvPr/>
        </p:nvSpPr>
        <p:spPr bwMode="auto">
          <a:xfrm>
            <a:off x="0" y="1419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52"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53" name="Rectangle 25"/>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3755"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3756" name="Rectangle 2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39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3907" name="Rectangle 3"/>
          <p:cNvSpPr>
            <a:spLocks noChangeArrowheads="1"/>
          </p:cNvSpPr>
          <p:nvPr/>
        </p:nvSpPr>
        <p:spPr bwMode="auto">
          <a:xfrm>
            <a:off x="0" y="1343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39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3910" name="Rectangle 6"/>
          <p:cNvSpPr>
            <a:spLocks noChangeArrowheads="1"/>
          </p:cNvSpPr>
          <p:nvPr/>
        </p:nvSpPr>
        <p:spPr bwMode="auto">
          <a:xfrm>
            <a:off x="0" y="1343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39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39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391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391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7"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39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 name="Rectangle 5"/>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391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2"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cxnSp>
        <p:nvCxnSpPr>
          <p:cNvPr id="65" name="Egyenes összekötő nyíllal 64"/>
          <p:cNvCxnSpPr/>
          <p:nvPr/>
        </p:nvCxnSpPr>
        <p:spPr>
          <a:xfrm rot="10800000" flipV="1">
            <a:off x="4503175" y="2810223"/>
            <a:ext cx="2484493" cy="1712616"/>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56" name="Egyenes összekötő nyíllal 55"/>
          <p:cNvCxnSpPr/>
          <p:nvPr/>
        </p:nvCxnSpPr>
        <p:spPr>
          <a:xfrm rot="16200000" flipH="1">
            <a:off x="2769951" y="2779784"/>
            <a:ext cx="1760242" cy="1725868"/>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grpSp>
        <p:nvGrpSpPr>
          <p:cNvPr id="3" name="Group 59"/>
          <p:cNvGrpSpPr>
            <a:grpSpLocks/>
          </p:cNvGrpSpPr>
          <p:nvPr/>
        </p:nvGrpSpPr>
        <p:grpSpPr bwMode="auto">
          <a:xfrm>
            <a:off x="953576" y="1757404"/>
            <a:ext cx="2768600" cy="2776537"/>
            <a:chOff x="1071538" y="2538302"/>
            <a:chExt cx="2768223" cy="2776673"/>
          </a:xfrm>
        </p:grpSpPr>
        <p:grpSp>
          <p:nvGrpSpPr>
            <p:cNvPr id="8" name="Group 54"/>
            <p:cNvGrpSpPr>
              <a:grpSpLocks/>
            </p:cNvGrpSpPr>
            <p:nvPr/>
          </p:nvGrpSpPr>
          <p:grpSpPr bwMode="auto">
            <a:xfrm>
              <a:off x="1071538" y="2538302"/>
              <a:ext cx="2768223" cy="2776673"/>
              <a:chOff x="1160835" y="3071810"/>
              <a:chExt cx="2768223" cy="2776673"/>
            </a:xfrm>
          </p:grpSpPr>
          <p:grpSp>
            <p:nvGrpSpPr>
              <p:cNvPr id="9" name="Group 36"/>
              <p:cNvGrpSpPr>
                <a:grpSpLocks/>
              </p:cNvGrpSpPr>
              <p:nvPr/>
            </p:nvGrpSpPr>
            <p:grpSpPr bwMode="auto">
              <a:xfrm>
                <a:off x="1160835" y="3071810"/>
                <a:ext cx="2661066" cy="2776673"/>
                <a:chOff x="3161099" y="3174682"/>
                <a:chExt cx="2661066" cy="2776673"/>
              </a:xfrm>
            </p:grpSpPr>
            <p:grpSp>
              <p:nvGrpSpPr>
                <p:cNvPr id="10" name="Group 34"/>
                <p:cNvGrpSpPr>
                  <a:grpSpLocks/>
                </p:cNvGrpSpPr>
                <p:nvPr/>
              </p:nvGrpSpPr>
              <p:grpSpPr bwMode="auto">
                <a:xfrm>
                  <a:off x="3321414" y="3287399"/>
                  <a:ext cx="2357117" cy="2427407"/>
                  <a:chOff x="3142819" y="3287399"/>
                  <a:chExt cx="2357117" cy="2427407"/>
                </a:xfrm>
              </p:grpSpPr>
              <p:cxnSp>
                <p:nvCxnSpPr>
                  <p:cNvPr id="35" name="Straight Arrow Connector 27"/>
                  <p:cNvCxnSpPr/>
                  <p:nvPr/>
                </p:nvCxnSpPr>
                <p:spPr>
                  <a:xfrm rot="5400000" flipH="1" flipV="1">
                    <a:off x="2999806" y="4143103"/>
                    <a:ext cx="1714584"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28"/>
                  <p:cNvCxnSpPr/>
                  <p:nvPr/>
                </p:nvCxnSpPr>
                <p:spPr>
                  <a:xfrm flipV="1">
                    <a:off x="3857097" y="5000396"/>
                    <a:ext cx="1642839" cy="6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9"/>
                  <p:cNvCxnSpPr/>
                  <p:nvPr/>
                </p:nvCxnSpPr>
                <p:spPr>
                  <a:xfrm rot="5400000">
                    <a:off x="3142753" y="5000462"/>
                    <a:ext cx="714410" cy="7142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6" name="TextBox 22"/>
                <p:cNvSpPr txBox="1">
                  <a:spLocks noChangeArrowheads="1"/>
                </p:cNvSpPr>
                <p:nvPr/>
              </p:nvSpPr>
              <p:spPr bwMode="auto">
                <a:xfrm>
                  <a:off x="4071077" y="3174682"/>
                  <a:ext cx="214314" cy="307777"/>
                </a:xfrm>
                <a:prstGeom prst="rect">
                  <a:avLst/>
                </a:prstGeom>
                <a:noFill/>
                <a:ln w="9525">
                  <a:noFill/>
                  <a:miter lim="800000"/>
                  <a:headEnd/>
                  <a:tailEnd/>
                </a:ln>
              </p:spPr>
              <p:txBody>
                <a:bodyPr>
                  <a:spAutoFit/>
                </a:bodyPr>
                <a:lstStyle/>
                <a:p>
                  <a:r>
                    <a:rPr lang="en-US" sz="1400">
                      <a:latin typeface="Franklin Gothic Book" pitchFamily="34" charset="0"/>
                    </a:rPr>
                    <a:t>t</a:t>
                  </a:r>
                  <a:endParaRPr lang="hu-HU" sz="1400">
                    <a:latin typeface="Franklin Gothic Book" pitchFamily="34" charset="0"/>
                  </a:endParaRPr>
                </a:p>
              </p:txBody>
            </p:sp>
            <p:sp>
              <p:nvSpPr>
                <p:cNvPr id="27" name="TextBox 23"/>
                <p:cNvSpPr txBox="1">
                  <a:spLocks noChangeArrowheads="1"/>
                </p:cNvSpPr>
                <p:nvPr/>
              </p:nvSpPr>
              <p:spPr bwMode="auto">
                <a:xfrm>
                  <a:off x="5607851" y="5000636"/>
                  <a:ext cx="214314" cy="307777"/>
                </a:xfrm>
                <a:prstGeom prst="rect">
                  <a:avLst/>
                </a:prstGeom>
                <a:noFill/>
                <a:ln w="9525">
                  <a:noFill/>
                  <a:miter lim="800000"/>
                  <a:headEnd/>
                  <a:tailEnd/>
                </a:ln>
              </p:spPr>
              <p:txBody>
                <a:bodyPr>
                  <a:spAutoFit/>
                </a:bodyPr>
                <a:lstStyle/>
                <a:p>
                  <a:r>
                    <a:rPr lang="en-US" sz="1400">
                      <a:latin typeface="Franklin Gothic Book" pitchFamily="34" charset="0"/>
                    </a:rPr>
                    <a:t>x</a:t>
                  </a:r>
                  <a:endParaRPr lang="hu-HU" sz="1400">
                    <a:latin typeface="Franklin Gothic Book" pitchFamily="34" charset="0"/>
                  </a:endParaRPr>
                </a:p>
              </p:txBody>
            </p:sp>
            <p:sp>
              <p:nvSpPr>
                <p:cNvPr id="29" name="TextBox 24"/>
                <p:cNvSpPr txBox="1">
                  <a:spLocks noChangeArrowheads="1"/>
                </p:cNvSpPr>
                <p:nvPr/>
              </p:nvSpPr>
              <p:spPr bwMode="auto">
                <a:xfrm>
                  <a:off x="3321835" y="5643578"/>
                  <a:ext cx="214314" cy="307777"/>
                </a:xfrm>
                <a:prstGeom prst="rect">
                  <a:avLst/>
                </a:prstGeom>
                <a:noFill/>
                <a:ln w="9525">
                  <a:noFill/>
                  <a:miter lim="800000"/>
                  <a:headEnd/>
                  <a:tailEnd/>
                </a:ln>
              </p:spPr>
              <p:txBody>
                <a:bodyPr>
                  <a:spAutoFit/>
                </a:bodyPr>
                <a:lstStyle/>
                <a:p>
                  <a:r>
                    <a:rPr lang="en-US" sz="1400">
                      <a:latin typeface="Franklin Gothic Book" pitchFamily="34" charset="0"/>
                    </a:rPr>
                    <a:t>y</a:t>
                  </a:r>
                  <a:endParaRPr lang="hu-HU" sz="1400">
                    <a:latin typeface="Franklin Gothic Book" pitchFamily="34" charset="0"/>
                  </a:endParaRPr>
                </a:p>
              </p:txBody>
            </p:sp>
            <p:grpSp>
              <p:nvGrpSpPr>
                <p:cNvPr id="11" name="Group 34"/>
                <p:cNvGrpSpPr>
                  <a:grpSpLocks/>
                </p:cNvGrpSpPr>
                <p:nvPr/>
              </p:nvGrpSpPr>
              <p:grpSpPr bwMode="auto">
                <a:xfrm>
                  <a:off x="4145215" y="3693819"/>
                  <a:ext cx="1376175" cy="1765387"/>
                  <a:chOff x="4145215" y="3693819"/>
                  <a:chExt cx="1376175" cy="1765387"/>
                </a:xfrm>
              </p:grpSpPr>
              <p:sp>
                <p:nvSpPr>
                  <p:cNvPr id="32" name="Freeform 32"/>
                  <p:cNvSpPr/>
                  <p:nvPr/>
                </p:nvSpPr>
                <p:spPr>
                  <a:xfrm>
                    <a:off x="4145215" y="3889092"/>
                    <a:ext cx="1376175" cy="1322452"/>
                  </a:xfrm>
                  <a:custGeom>
                    <a:avLst/>
                    <a:gdLst>
                      <a:gd name="connsiteX0" fmla="*/ 0 w 1376039"/>
                      <a:gd name="connsiteY0" fmla="*/ 1322773 h 1322773"/>
                      <a:gd name="connsiteX1" fmla="*/ 408373 w 1376039"/>
                      <a:gd name="connsiteY1" fmla="*/ 577049 h 1322773"/>
                      <a:gd name="connsiteX2" fmla="*/ 1376039 w 1376039"/>
                      <a:gd name="connsiteY2" fmla="*/ 0 h 1322773"/>
                    </a:gdLst>
                    <a:ahLst/>
                    <a:cxnLst>
                      <a:cxn ang="0">
                        <a:pos x="connsiteX0" y="connsiteY0"/>
                      </a:cxn>
                      <a:cxn ang="0">
                        <a:pos x="connsiteX1" y="connsiteY1"/>
                      </a:cxn>
                      <a:cxn ang="0">
                        <a:pos x="connsiteX2" y="connsiteY2"/>
                      </a:cxn>
                    </a:cxnLst>
                    <a:rect l="l" t="t" r="r" b="b"/>
                    <a:pathLst>
                      <a:path w="1376039" h="1322773">
                        <a:moveTo>
                          <a:pt x="0" y="1322773"/>
                        </a:moveTo>
                        <a:cubicBezTo>
                          <a:pt x="89516" y="1060142"/>
                          <a:pt x="179033" y="797511"/>
                          <a:pt x="408373" y="577049"/>
                        </a:cubicBezTo>
                        <a:cubicBezTo>
                          <a:pt x="637713" y="356587"/>
                          <a:pt x="1006876" y="178293"/>
                          <a:pt x="1376039" y="0"/>
                        </a:cubicBezTo>
                      </a:path>
                    </a:pathLst>
                  </a:cu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hu-HU"/>
                  </a:p>
                </p:txBody>
              </p:sp>
              <p:sp>
                <p:nvSpPr>
                  <p:cNvPr id="33" name="Freeform 33"/>
                  <p:cNvSpPr/>
                  <p:nvPr/>
                </p:nvSpPr>
                <p:spPr>
                  <a:xfrm>
                    <a:off x="4491243" y="3693819"/>
                    <a:ext cx="668246" cy="1765387"/>
                  </a:xfrm>
                  <a:custGeom>
                    <a:avLst/>
                    <a:gdLst>
                      <a:gd name="connsiteX0" fmla="*/ 594804 w 667305"/>
                      <a:gd name="connsiteY0" fmla="*/ 1766656 h 1766656"/>
                      <a:gd name="connsiteX1" fmla="*/ 568171 w 667305"/>
                      <a:gd name="connsiteY1" fmla="*/ 603681 h 1766656"/>
                      <a:gd name="connsiteX2" fmla="*/ 0 w 667305"/>
                      <a:gd name="connsiteY2" fmla="*/ 0 h 1766656"/>
                      <a:gd name="connsiteX3" fmla="*/ 0 w 667305"/>
                      <a:gd name="connsiteY3" fmla="*/ 0 h 1766656"/>
                    </a:gdLst>
                    <a:ahLst/>
                    <a:cxnLst>
                      <a:cxn ang="0">
                        <a:pos x="connsiteX0" y="connsiteY0"/>
                      </a:cxn>
                      <a:cxn ang="0">
                        <a:pos x="connsiteX1" y="connsiteY1"/>
                      </a:cxn>
                      <a:cxn ang="0">
                        <a:pos x="connsiteX2" y="connsiteY2"/>
                      </a:cxn>
                      <a:cxn ang="0">
                        <a:pos x="connsiteX3" y="connsiteY3"/>
                      </a:cxn>
                    </a:cxnLst>
                    <a:rect l="l" t="t" r="r" b="b"/>
                    <a:pathLst>
                      <a:path w="667305" h="1766656">
                        <a:moveTo>
                          <a:pt x="594804" y="1766656"/>
                        </a:moveTo>
                        <a:cubicBezTo>
                          <a:pt x="631054" y="1332390"/>
                          <a:pt x="667305" y="898124"/>
                          <a:pt x="568171" y="603681"/>
                        </a:cubicBezTo>
                        <a:cubicBezTo>
                          <a:pt x="469037" y="309238"/>
                          <a:pt x="0" y="0"/>
                          <a:pt x="0" y="0"/>
                        </a:cubicBezTo>
                        <a:lnTo>
                          <a:pt x="0" y="0"/>
                        </a:lnTo>
                      </a:path>
                    </a:pathLst>
                  </a:cu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hu-HU"/>
                  </a:p>
                </p:txBody>
              </p:sp>
              <p:sp>
                <p:nvSpPr>
                  <p:cNvPr id="34" name="Oval 31"/>
                  <p:cNvSpPr/>
                  <p:nvPr/>
                </p:nvSpPr>
                <p:spPr>
                  <a:xfrm flipH="1">
                    <a:off x="4969015" y="4141516"/>
                    <a:ext cx="46032" cy="4604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hu-HU"/>
                  </a:p>
                </p:txBody>
              </p:sp>
            </p:grpSp>
            <p:sp>
              <p:nvSpPr>
                <p:cNvPr id="31" name="TextBox 35"/>
                <p:cNvSpPr txBox="1">
                  <a:spLocks noChangeArrowheads="1"/>
                </p:cNvSpPr>
                <p:nvPr/>
              </p:nvSpPr>
              <p:spPr bwMode="auto">
                <a:xfrm>
                  <a:off x="3161099" y="4422570"/>
                  <a:ext cx="500066" cy="369332"/>
                </a:xfrm>
                <a:prstGeom prst="rect">
                  <a:avLst/>
                </a:prstGeom>
                <a:noFill/>
                <a:ln w="9525">
                  <a:noFill/>
                  <a:miter lim="800000"/>
                  <a:headEnd/>
                  <a:tailEnd/>
                </a:ln>
              </p:spPr>
              <p:txBody>
                <a:bodyPr>
                  <a:spAutoFit/>
                </a:bodyPr>
                <a:lstStyle/>
                <a:p>
                  <a:r>
                    <a:rPr lang="hu-HU">
                      <a:latin typeface="Franklin Gothic Book" pitchFamily="34" charset="0"/>
                    </a:rPr>
                    <a:t>W</a:t>
                  </a:r>
                  <a:r>
                    <a:rPr lang="hu-HU" baseline="-25000">
                      <a:latin typeface="Franklin Gothic Book" pitchFamily="34" charset="0"/>
                    </a:rPr>
                    <a:t>m</a:t>
                  </a:r>
                </a:p>
              </p:txBody>
            </p:sp>
          </p:grpSp>
          <p:sp>
            <p:nvSpPr>
              <p:cNvPr id="19" name="TextBox 50"/>
              <p:cNvSpPr txBox="1">
                <a:spLocks noChangeArrowheads="1"/>
              </p:cNvSpPr>
              <p:nvPr/>
            </p:nvSpPr>
            <p:spPr bwMode="auto">
              <a:xfrm>
                <a:off x="2428860" y="3286124"/>
                <a:ext cx="428628" cy="369332"/>
              </a:xfrm>
              <a:prstGeom prst="rect">
                <a:avLst/>
              </a:prstGeom>
              <a:noFill/>
              <a:ln w="9525">
                <a:noFill/>
                <a:miter lim="800000"/>
                <a:headEnd/>
                <a:tailEnd/>
              </a:ln>
            </p:spPr>
            <p:txBody>
              <a:bodyPr>
                <a:spAutoFit/>
              </a:bodyPr>
              <a:lstStyle/>
              <a:p>
                <a:r>
                  <a:rPr lang="hu-HU">
                    <a:latin typeface="Franklin Gothic Book" pitchFamily="34" charset="0"/>
                  </a:rPr>
                  <a:t>b</a:t>
                </a:r>
                <a:r>
                  <a:rPr lang="hu-HU" baseline="-25000">
                    <a:latin typeface="Franklin Gothic Book" pitchFamily="34" charset="0"/>
                  </a:rPr>
                  <a:t>1</a:t>
                </a:r>
              </a:p>
            </p:txBody>
          </p:sp>
          <p:sp>
            <p:nvSpPr>
              <p:cNvPr id="20" name="TextBox 52"/>
              <p:cNvSpPr txBox="1">
                <a:spLocks noChangeArrowheads="1"/>
              </p:cNvSpPr>
              <p:nvPr/>
            </p:nvSpPr>
            <p:spPr bwMode="auto">
              <a:xfrm>
                <a:off x="3500430" y="3714752"/>
                <a:ext cx="428628" cy="369332"/>
              </a:xfrm>
              <a:prstGeom prst="rect">
                <a:avLst/>
              </a:prstGeom>
              <a:noFill/>
              <a:ln w="9525">
                <a:noFill/>
                <a:miter lim="800000"/>
                <a:headEnd/>
                <a:tailEnd/>
              </a:ln>
            </p:spPr>
            <p:txBody>
              <a:bodyPr>
                <a:spAutoFit/>
              </a:bodyPr>
              <a:lstStyle/>
              <a:p>
                <a:r>
                  <a:rPr lang="hu-HU">
                    <a:latin typeface="Franklin Gothic Book" pitchFamily="34" charset="0"/>
                  </a:rPr>
                  <a:t>b</a:t>
                </a:r>
                <a:r>
                  <a:rPr lang="hu-HU" baseline="-25000">
                    <a:latin typeface="Franklin Gothic Book" pitchFamily="34" charset="0"/>
                  </a:rPr>
                  <a:t>2</a:t>
                </a:r>
              </a:p>
            </p:txBody>
          </p:sp>
        </p:grpSp>
        <p:sp>
          <p:nvSpPr>
            <p:cNvPr id="17" name="TextBox 56"/>
            <p:cNvSpPr txBox="1">
              <a:spLocks noChangeArrowheads="1"/>
            </p:cNvSpPr>
            <p:nvPr/>
          </p:nvSpPr>
          <p:spPr bwMode="auto">
            <a:xfrm>
              <a:off x="1643042" y="2714620"/>
              <a:ext cx="285752" cy="307777"/>
            </a:xfrm>
            <a:prstGeom prst="rect">
              <a:avLst/>
            </a:prstGeom>
            <a:noFill/>
            <a:ln w="9525">
              <a:noFill/>
              <a:miter lim="800000"/>
              <a:headEnd/>
              <a:tailEnd/>
            </a:ln>
          </p:spPr>
          <p:txBody>
            <a:bodyPr>
              <a:spAutoFit/>
            </a:bodyPr>
            <a:lstStyle/>
            <a:p>
              <a:r>
                <a:rPr lang="en-US" sz="1400" dirty="0">
                  <a:latin typeface="Franklin Gothic Book" pitchFamily="34" charset="0"/>
                </a:rPr>
                <a:t>m</a:t>
              </a:r>
              <a:endParaRPr lang="hu-HU" sz="1400" dirty="0">
                <a:latin typeface="Franklin Gothic Book" pitchFamily="34" charset="0"/>
              </a:endParaRPr>
            </a:p>
          </p:txBody>
        </p:sp>
      </p:grpSp>
      <p:grpSp>
        <p:nvGrpSpPr>
          <p:cNvPr id="12" name="Group 60"/>
          <p:cNvGrpSpPr>
            <a:grpSpLocks/>
          </p:cNvGrpSpPr>
          <p:nvPr/>
        </p:nvGrpSpPr>
        <p:grpSpPr bwMode="auto">
          <a:xfrm>
            <a:off x="5239826" y="1767236"/>
            <a:ext cx="2660650" cy="2776537"/>
            <a:chOff x="5357818" y="2538302"/>
            <a:chExt cx="2661066" cy="2776673"/>
          </a:xfrm>
        </p:grpSpPr>
        <p:grpSp>
          <p:nvGrpSpPr>
            <p:cNvPr id="13" name="Group 55"/>
            <p:cNvGrpSpPr>
              <a:grpSpLocks/>
            </p:cNvGrpSpPr>
            <p:nvPr/>
          </p:nvGrpSpPr>
          <p:grpSpPr bwMode="auto">
            <a:xfrm>
              <a:off x="5357818" y="2538302"/>
              <a:ext cx="2661066" cy="2776673"/>
              <a:chOff x="5447115" y="3143248"/>
              <a:chExt cx="2661066" cy="2776673"/>
            </a:xfrm>
          </p:grpSpPr>
          <p:grpSp>
            <p:nvGrpSpPr>
              <p:cNvPr id="14" name="Group 34"/>
              <p:cNvGrpSpPr>
                <a:grpSpLocks/>
              </p:cNvGrpSpPr>
              <p:nvPr/>
            </p:nvGrpSpPr>
            <p:grpSpPr bwMode="auto">
              <a:xfrm>
                <a:off x="5607476" y="3255965"/>
                <a:ext cx="2357808" cy="2427408"/>
                <a:chOff x="3142865" y="3287399"/>
                <a:chExt cx="2357808" cy="2427408"/>
              </a:xfrm>
            </p:grpSpPr>
            <p:cxnSp>
              <p:nvCxnSpPr>
                <p:cNvPr id="52" name="Straight Arrow Connector 47"/>
                <p:cNvCxnSpPr/>
                <p:nvPr/>
              </p:nvCxnSpPr>
              <p:spPr>
                <a:xfrm rot="5400000" flipH="1" flipV="1">
                  <a:off x="3000062" y="4143103"/>
                  <a:ext cx="1714584"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48"/>
                <p:cNvCxnSpPr/>
                <p:nvPr/>
              </p:nvCxnSpPr>
              <p:spPr>
                <a:xfrm flipV="1">
                  <a:off x="3857353" y="5000396"/>
                  <a:ext cx="1643320" cy="6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49"/>
                <p:cNvCxnSpPr/>
                <p:nvPr/>
              </p:nvCxnSpPr>
              <p:spPr>
                <a:xfrm rot="5400000">
                  <a:off x="3142904" y="5000358"/>
                  <a:ext cx="714410" cy="714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2" name="TextBox 39"/>
              <p:cNvSpPr txBox="1">
                <a:spLocks noChangeArrowheads="1"/>
              </p:cNvSpPr>
              <p:nvPr/>
            </p:nvSpPr>
            <p:spPr bwMode="auto">
              <a:xfrm>
                <a:off x="6357093" y="3143248"/>
                <a:ext cx="214314" cy="307777"/>
              </a:xfrm>
              <a:prstGeom prst="rect">
                <a:avLst/>
              </a:prstGeom>
              <a:noFill/>
              <a:ln w="9525">
                <a:noFill/>
                <a:miter lim="800000"/>
                <a:headEnd/>
                <a:tailEnd/>
              </a:ln>
            </p:spPr>
            <p:txBody>
              <a:bodyPr>
                <a:spAutoFit/>
              </a:bodyPr>
              <a:lstStyle/>
              <a:p>
                <a:r>
                  <a:rPr lang="en-US" sz="1400">
                    <a:latin typeface="Franklin Gothic Book" pitchFamily="34" charset="0"/>
                  </a:rPr>
                  <a:t>t</a:t>
                </a:r>
                <a:endParaRPr lang="hu-HU" sz="1400">
                  <a:latin typeface="Franklin Gothic Book" pitchFamily="34" charset="0"/>
                </a:endParaRPr>
              </a:p>
            </p:txBody>
          </p:sp>
          <p:sp>
            <p:nvSpPr>
              <p:cNvPr id="43" name="TextBox 40"/>
              <p:cNvSpPr txBox="1">
                <a:spLocks noChangeArrowheads="1"/>
              </p:cNvSpPr>
              <p:nvPr/>
            </p:nvSpPr>
            <p:spPr bwMode="auto">
              <a:xfrm>
                <a:off x="7893867" y="4969202"/>
                <a:ext cx="214314" cy="307777"/>
              </a:xfrm>
              <a:prstGeom prst="rect">
                <a:avLst/>
              </a:prstGeom>
              <a:noFill/>
              <a:ln w="9525">
                <a:noFill/>
                <a:miter lim="800000"/>
                <a:headEnd/>
                <a:tailEnd/>
              </a:ln>
            </p:spPr>
            <p:txBody>
              <a:bodyPr>
                <a:spAutoFit/>
              </a:bodyPr>
              <a:lstStyle/>
              <a:p>
                <a:r>
                  <a:rPr lang="en-US" sz="1400">
                    <a:latin typeface="Franklin Gothic Book" pitchFamily="34" charset="0"/>
                  </a:rPr>
                  <a:t>x</a:t>
                </a:r>
                <a:endParaRPr lang="hu-HU" sz="1400">
                  <a:latin typeface="Franklin Gothic Book" pitchFamily="34" charset="0"/>
                </a:endParaRPr>
              </a:p>
            </p:txBody>
          </p:sp>
          <p:sp>
            <p:nvSpPr>
              <p:cNvPr id="44" name="TextBox 41"/>
              <p:cNvSpPr txBox="1">
                <a:spLocks noChangeArrowheads="1"/>
              </p:cNvSpPr>
              <p:nvPr/>
            </p:nvSpPr>
            <p:spPr bwMode="auto">
              <a:xfrm>
                <a:off x="5607851" y="5612144"/>
                <a:ext cx="214314" cy="307777"/>
              </a:xfrm>
              <a:prstGeom prst="rect">
                <a:avLst/>
              </a:prstGeom>
              <a:noFill/>
              <a:ln w="9525">
                <a:noFill/>
                <a:miter lim="800000"/>
                <a:headEnd/>
                <a:tailEnd/>
              </a:ln>
            </p:spPr>
            <p:txBody>
              <a:bodyPr>
                <a:spAutoFit/>
              </a:bodyPr>
              <a:lstStyle/>
              <a:p>
                <a:r>
                  <a:rPr lang="en-US" sz="1400">
                    <a:latin typeface="Franklin Gothic Book" pitchFamily="34" charset="0"/>
                  </a:rPr>
                  <a:t>y</a:t>
                </a:r>
                <a:endParaRPr lang="hu-HU" sz="1400">
                  <a:latin typeface="Franklin Gothic Book" pitchFamily="34" charset="0"/>
                </a:endParaRPr>
              </a:p>
            </p:txBody>
          </p:sp>
          <p:grpSp>
            <p:nvGrpSpPr>
              <p:cNvPr id="15" name="Group 34"/>
              <p:cNvGrpSpPr/>
              <p:nvPr/>
            </p:nvGrpSpPr>
            <p:grpSpPr>
              <a:xfrm>
                <a:off x="6431888" y="3661677"/>
                <a:ext cx="1376039" cy="1766656"/>
                <a:chOff x="4145872" y="3693111"/>
                <a:chExt cx="1376039" cy="1766656"/>
              </a:xfrm>
              <a:scene3d>
                <a:camera prst="isometricOffAxis1Left"/>
                <a:lightRig rig="threePt" dir="t"/>
              </a:scene3d>
            </p:grpSpPr>
            <p:sp>
              <p:nvSpPr>
                <p:cNvPr id="49" name="Freeform 44"/>
                <p:cNvSpPr/>
                <p:nvPr/>
              </p:nvSpPr>
              <p:spPr>
                <a:xfrm>
                  <a:off x="4145872" y="3888419"/>
                  <a:ext cx="1376039" cy="1322773"/>
                </a:xfrm>
                <a:custGeom>
                  <a:avLst/>
                  <a:gdLst>
                    <a:gd name="connsiteX0" fmla="*/ 0 w 1376039"/>
                    <a:gd name="connsiteY0" fmla="*/ 1322773 h 1322773"/>
                    <a:gd name="connsiteX1" fmla="*/ 408373 w 1376039"/>
                    <a:gd name="connsiteY1" fmla="*/ 577049 h 1322773"/>
                    <a:gd name="connsiteX2" fmla="*/ 1376039 w 1376039"/>
                    <a:gd name="connsiteY2" fmla="*/ 0 h 1322773"/>
                  </a:gdLst>
                  <a:ahLst/>
                  <a:cxnLst>
                    <a:cxn ang="0">
                      <a:pos x="connsiteX0" y="connsiteY0"/>
                    </a:cxn>
                    <a:cxn ang="0">
                      <a:pos x="connsiteX1" y="connsiteY1"/>
                    </a:cxn>
                    <a:cxn ang="0">
                      <a:pos x="connsiteX2" y="connsiteY2"/>
                    </a:cxn>
                  </a:cxnLst>
                  <a:rect l="l" t="t" r="r" b="b"/>
                  <a:pathLst>
                    <a:path w="1376039" h="1322773">
                      <a:moveTo>
                        <a:pt x="0" y="1322773"/>
                      </a:moveTo>
                      <a:cubicBezTo>
                        <a:pt x="89516" y="1060142"/>
                        <a:pt x="179033" y="797511"/>
                        <a:pt x="408373" y="577049"/>
                      </a:cubicBezTo>
                      <a:cubicBezTo>
                        <a:pt x="637713" y="356587"/>
                        <a:pt x="1006876" y="178293"/>
                        <a:pt x="1376039" y="0"/>
                      </a:cubicBezTo>
                    </a:path>
                  </a:pathLst>
                </a:cu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hu-HU"/>
                </a:p>
              </p:txBody>
            </p:sp>
            <p:sp>
              <p:nvSpPr>
                <p:cNvPr id="50" name="Freeform 45"/>
                <p:cNvSpPr/>
                <p:nvPr/>
              </p:nvSpPr>
              <p:spPr>
                <a:xfrm>
                  <a:off x="4492101" y="3693111"/>
                  <a:ext cx="667305" cy="1766656"/>
                </a:xfrm>
                <a:custGeom>
                  <a:avLst/>
                  <a:gdLst>
                    <a:gd name="connsiteX0" fmla="*/ 594804 w 667305"/>
                    <a:gd name="connsiteY0" fmla="*/ 1766656 h 1766656"/>
                    <a:gd name="connsiteX1" fmla="*/ 568171 w 667305"/>
                    <a:gd name="connsiteY1" fmla="*/ 603681 h 1766656"/>
                    <a:gd name="connsiteX2" fmla="*/ 0 w 667305"/>
                    <a:gd name="connsiteY2" fmla="*/ 0 h 1766656"/>
                    <a:gd name="connsiteX3" fmla="*/ 0 w 667305"/>
                    <a:gd name="connsiteY3" fmla="*/ 0 h 1766656"/>
                  </a:gdLst>
                  <a:ahLst/>
                  <a:cxnLst>
                    <a:cxn ang="0">
                      <a:pos x="connsiteX0" y="connsiteY0"/>
                    </a:cxn>
                    <a:cxn ang="0">
                      <a:pos x="connsiteX1" y="connsiteY1"/>
                    </a:cxn>
                    <a:cxn ang="0">
                      <a:pos x="connsiteX2" y="connsiteY2"/>
                    </a:cxn>
                    <a:cxn ang="0">
                      <a:pos x="connsiteX3" y="connsiteY3"/>
                    </a:cxn>
                  </a:cxnLst>
                  <a:rect l="l" t="t" r="r" b="b"/>
                  <a:pathLst>
                    <a:path w="667305" h="1766656">
                      <a:moveTo>
                        <a:pt x="594804" y="1766656"/>
                      </a:moveTo>
                      <a:cubicBezTo>
                        <a:pt x="631054" y="1332390"/>
                        <a:pt x="667305" y="898124"/>
                        <a:pt x="568171" y="603681"/>
                      </a:cubicBezTo>
                      <a:cubicBezTo>
                        <a:pt x="469037" y="309238"/>
                        <a:pt x="0" y="0"/>
                        <a:pt x="0" y="0"/>
                      </a:cubicBezTo>
                      <a:lnTo>
                        <a:pt x="0" y="0"/>
                      </a:lnTo>
                    </a:path>
                  </a:pathLst>
                </a:cu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hu-HU"/>
                </a:p>
              </p:txBody>
            </p:sp>
            <p:sp>
              <p:nvSpPr>
                <p:cNvPr id="51" name="Oval 46"/>
                <p:cNvSpPr/>
                <p:nvPr/>
              </p:nvSpPr>
              <p:spPr>
                <a:xfrm flipH="1">
                  <a:off x="4969675" y="4140999"/>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hu-HU"/>
                </a:p>
              </p:txBody>
            </p:sp>
          </p:grpSp>
          <p:sp>
            <p:nvSpPr>
              <p:cNvPr id="46" name="TextBox 43"/>
              <p:cNvSpPr txBox="1">
                <a:spLocks noChangeArrowheads="1"/>
              </p:cNvSpPr>
              <p:nvPr/>
            </p:nvSpPr>
            <p:spPr bwMode="auto">
              <a:xfrm>
                <a:off x="5447115" y="4378994"/>
                <a:ext cx="500066" cy="369332"/>
              </a:xfrm>
              <a:prstGeom prst="rect">
                <a:avLst/>
              </a:prstGeom>
              <a:noFill/>
              <a:ln w="9525">
                <a:noFill/>
                <a:miter lim="800000"/>
                <a:headEnd/>
                <a:tailEnd/>
              </a:ln>
            </p:spPr>
            <p:txBody>
              <a:bodyPr>
                <a:spAutoFit/>
              </a:bodyPr>
              <a:lstStyle/>
              <a:p>
                <a:r>
                  <a:rPr lang="hu-HU">
                    <a:latin typeface="Franklin Gothic Book" pitchFamily="34" charset="0"/>
                  </a:rPr>
                  <a:t>W</a:t>
                </a:r>
                <a:r>
                  <a:rPr lang="hu-HU" baseline="-25000">
                    <a:latin typeface="Franklin Gothic Book" pitchFamily="34" charset="0"/>
                  </a:rPr>
                  <a:t>k</a:t>
                </a:r>
              </a:p>
            </p:txBody>
          </p:sp>
          <p:sp>
            <p:nvSpPr>
              <p:cNvPr id="47" name="TextBox 51"/>
              <p:cNvSpPr txBox="1">
                <a:spLocks noChangeArrowheads="1"/>
              </p:cNvSpPr>
              <p:nvPr/>
            </p:nvSpPr>
            <p:spPr bwMode="auto">
              <a:xfrm>
                <a:off x="6929454" y="3286124"/>
                <a:ext cx="428628" cy="369332"/>
              </a:xfrm>
              <a:prstGeom prst="rect">
                <a:avLst/>
              </a:prstGeom>
              <a:noFill/>
              <a:ln w="9525">
                <a:noFill/>
                <a:miter lim="800000"/>
                <a:headEnd/>
                <a:tailEnd/>
              </a:ln>
            </p:spPr>
            <p:txBody>
              <a:bodyPr>
                <a:spAutoFit/>
              </a:bodyPr>
              <a:lstStyle/>
              <a:p>
                <a:r>
                  <a:rPr lang="hu-HU">
                    <a:latin typeface="Franklin Gothic Book" pitchFamily="34" charset="0"/>
                  </a:rPr>
                  <a:t>b</a:t>
                </a:r>
                <a:r>
                  <a:rPr lang="hu-HU" baseline="-25000">
                    <a:latin typeface="Franklin Gothic Book" pitchFamily="34" charset="0"/>
                  </a:rPr>
                  <a:t>1</a:t>
                </a:r>
              </a:p>
            </p:txBody>
          </p:sp>
          <p:sp>
            <p:nvSpPr>
              <p:cNvPr id="48" name="TextBox 53"/>
              <p:cNvSpPr txBox="1">
                <a:spLocks noChangeArrowheads="1"/>
              </p:cNvSpPr>
              <p:nvPr/>
            </p:nvSpPr>
            <p:spPr bwMode="auto">
              <a:xfrm>
                <a:off x="7331034" y="4027552"/>
                <a:ext cx="428628" cy="369332"/>
              </a:xfrm>
              <a:prstGeom prst="rect">
                <a:avLst/>
              </a:prstGeom>
              <a:noFill/>
              <a:ln w="9525">
                <a:noFill/>
                <a:miter lim="800000"/>
                <a:headEnd/>
                <a:tailEnd/>
              </a:ln>
            </p:spPr>
            <p:txBody>
              <a:bodyPr>
                <a:spAutoFit/>
              </a:bodyPr>
              <a:lstStyle/>
              <a:p>
                <a:r>
                  <a:rPr lang="hu-HU">
                    <a:latin typeface="Franklin Gothic Book" pitchFamily="34" charset="0"/>
                  </a:rPr>
                  <a:t>b</a:t>
                </a:r>
                <a:r>
                  <a:rPr lang="hu-HU" baseline="-25000">
                    <a:latin typeface="Franklin Gothic Book" pitchFamily="34" charset="0"/>
                  </a:rPr>
                  <a:t>2</a:t>
                </a:r>
              </a:p>
            </p:txBody>
          </p:sp>
        </p:grpSp>
        <p:sp>
          <p:nvSpPr>
            <p:cNvPr id="40" name="TextBox 58"/>
            <p:cNvSpPr txBox="1">
              <a:spLocks noChangeArrowheads="1"/>
            </p:cNvSpPr>
            <p:nvPr/>
          </p:nvSpPr>
          <p:spPr bwMode="auto">
            <a:xfrm>
              <a:off x="5929322" y="2714620"/>
              <a:ext cx="285752" cy="307777"/>
            </a:xfrm>
            <a:prstGeom prst="rect">
              <a:avLst/>
            </a:prstGeom>
            <a:noFill/>
            <a:ln w="9525">
              <a:noFill/>
              <a:miter lim="800000"/>
              <a:headEnd/>
              <a:tailEnd/>
            </a:ln>
          </p:spPr>
          <p:txBody>
            <a:bodyPr>
              <a:spAutoFit/>
            </a:bodyPr>
            <a:lstStyle/>
            <a:p>
              <a:r>
                <a:rPr lang="en-US" sz="1400">
                  <a:latin typeface="Franklin Gothic Book" pitchFamily="34" charset="0"/>
                </a:rPr>
                <a:t>k</a:t>
              </a:r>
              <a:endParaRPr lang="hu-HU" sz="1400">
                <a:latin typeface="Franklin Gothic Book" pitchFamily="34" charset="0"/>
              </a:endParaRPr>
            </a:p>
          </p:txBody>
        </p:sp>
      </p:grpSp>
      <p:sp>
        <p:nvSpPr>
          <p:cNvPr id="84" name="Szabadkézi sokszög 83"/>
          <p:cNvSpPr/>
          <p:nvPr/>
        </p:nvSpPr>
        <p:spPr>
          <a:xfrm>
            <a:off x="2806188" y="1832323"/>
            <a:ext cx="4095750" cy="939800"/>
          </a:xfrm>
          <a:custGeom>
            <a:avLst/>
            <a:gdLst>
              <a:gd name="connsiteX0" fmla="*/ 0 w 4095750"/>
              <a:gd name="connsiteY0" fmla="*/ 901700 h 939800"/>
              <a:gd name="connsiteX1" fmla="*/ 1533525 w 4095750"/>
              <a:gd name="connsiteY1" fmla="*/ 6350 h 939800"/>
              <a:gd name="connsiteX2" fmla="*/ 4095750 w 4095750"/>
              <a:gd name="connsiteY2" fmla="*/ 939800 h 939800"/>
              <a:gd name="connsiteX3" fmla="*/ 4095750 w 4095750"/>
              <a:gd name="connsiteY3" fmla="*/ 939800 h 939800"/>
            </a:gdLst>
            <a:ahLst/>
            <a:cxnLst>
              <a:cxn ang="0">
                <a:pos x="connsiteX0" y="connsiteY0"/>
              </a:cxn>
              <a:cxn ang="0">
                <a:pos x="connsiteX1" y="connsiteY1"/>
              </a:cxn>
              <a:cxn ang="0">
                <a:pos x="connsiteX2" y="connsiteY2"/>
              </a:cxn>
              <a:cxn ang="0">
                <a:pos x="connsiteX3" y="connsiteY3"/>
              </a:cxn>
            </a:cxnLst>
            <a:rect l="l" t="t" r="r" b="b"/>
            <a:pathLst>
              <a:path w="4095750" h="939800">
                <a:moveTo>
                  <a:pt x="0" y="901700"/>
                </a:moveTo>
                <a:cubicBezTo>
                  <a:pt x="425450" y="450850"/>
                  <a:pt x="850900" y="0"/>
                  <a:pt x="1533525" y="6350"/>
                </a:cubicBezTo>
                <a:cubicBezTo>
                  <a:pt x="2216150" y="12700"/>
                  <a:pt x="4095750" y="939800"/>
                  <a:pt x="4095750" y="939800"/>
                </a:cubicBezTo>
                <a:lnTo>
                  <a:pt x="4095750" y="939800"/>
                </a:lnTo>
              </a:path>
            </a:pathLst>
          </a:custGeom>
          <a:ln w="25400">
            <a:tailEnd type="arrow"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85" name="Szövegdoboz 84"/>
          <p:cNvSpPr txBox="1"/>
          <p:nvPr/>
        </p:nvSpPr>
        <p:spPr>
          <a:xfrm>
            <a:off x="4244463" y="1886298"/>
            <a:ext cx="828675" cy="369332"/>
          </a:xfrm>
          <a:prstGeom prst="rect">
            <a:avLst/>
          </a:prstGeom>
          <a:noFill/>
        </p:spPr>
        <p:txBody>
          <a:bodyPr wrap="square" rtlCol="0">
            <a:spAutoFit/>
          </a:bodyPr>
          <a:lstStyle/>
          <a:p>
            <a:r>
              <a:rPr lang="en-US" b="1" dirty="0" err="1" smtClean="0">
                <a:solidFill>
                  <a:schemeClr val="accent1"/>
                </a:solidFill>
              </a:rPr>
              <a:t>w</a:t>
            </a:r>
            <a:r>
              <a:rPr lang="en-US" b="1" baseline="-25000" dirty="0" err="1" smtClean="0">
                <a:solidFill>
                  <a:schemeClr val="accent1"/>
                </a:solidFill>
              </a:rPr>
              <a:t>mk</a:t>
            </a:r>
            <a:endParaRPr lang="hu-HU" b="1" baseline="-25000" dirty="0">
              <a:solidFill>
                <a:schemeClr val="accent1"/>
              </a:solidFill>
            </a:endParaRPr>
          </a:p>
        </p:txBody>
      </p:sp>
      <p:sp>
        <p:nvSpPr>
          <p:cNvPr id="62" name="Szövegdoboz 61"/>
          <p:cNvSpPr txBox="1"/>
          <p:nvPr/>
        </p:nvSpPr>
        <p:spPr>
          <a:xfrm>
            <a:off x="7130538" y="1695798"/>
            <a:ext cx="847726" cy="369332"/>
          </a:xfrm>
          <a:prstGeom prst="rect">
            <a:avLst/>
          </a:prstGeom>
          <a:noFill/>
        </p:spPr>
        <p:txBody>
          <a:bodyPr wrap="square" rtlCol="0">
            <a:spAutoFit/>
          </a:bodyPr>
          <a:lstStyle/>
          <a:p>
            <a:r>
              <a:rPr lang="en-US" dirty="0" err="1" smtClean="0">
                <a:solidFill>
                  <a:schemeClr val="accent3">
                    <a:lumMod val="75000"/>
                  </a:schemeClr>
                </a:solidFill>
              </a:rPr>
              <a:t>Cd</a:t>
            </a:r>
            <a:r>
              <a:rPr lang="en-US" dirty="0" smtClean="0">
                <a:solidFill>
                  <a:schemeClr val="accent3">
                    <a:lumMod val="75000"/>
                  </a:schemeClr>
                </a:solidFill>
              </a:rPr>
              <a:t>(k)</a:t>
            </a:r>
            <a:endParaRPr lang="hu-HU" dirty="0">
              <a:solidFill>
                <a:schemeClr val="accent3">
                  <a:lumMod val="75000"/>
                </a:schemeClr>
              </a:solidFill>
            </a:endParaRPr>
          </a:p>
        </p:txBody>
      </p:sp>
      <p:sp>
        <p:nvSpPr>
          <p:cNvPr id="69" name="Szövegdoboz 68"/>
          <p:cNvSpPr txBox="1"/>
          <p:nvPr/>
        </p:nvSpPr>
        <p:spPr>
          <a:xfrm>
            <a:off x="3810921" y="3688674"/>
            <a:ext cx="800101" cy="369332"/>
          </a:xfrm>
          <a:prstGeom prst="rect">
            <a:avLst/>
          </a:prstGeom>
          <a:noFill/>
        </p:spPr>
        <p:txBody>
          <a:bodyPr wrap="square" rtlCol="0">
            <a:spAutoFit/>
          </a:bodyPr>
          <a:lstStyle/>
          <a:p>
            <a:r>
              <a:rPr lang="hu-HU" dirty="0" err="1" smtClean="0">
                <a:solidFill>
                  <a:srgbClr val="FFC000"/>
                </a:solidFill>
              </a:rPr>
              <a:t>ev</a:t>
            </a:r>
            <a:r>
              <a:rPr lang="hu-HU" baseline="-25000" dirty="0" err="1" smtClean="0">
                <a:solidFill>
                  <a:srgbClr val="FFC000"/>
                </a:solidFill>
              </a:rPr>
              <a:t>m</a:t>
            </a:r>
            <a:endParaRPr lang="hu-HU" baseline="-25000" dirty="0">
              <a:solidFill>
                <a:srgbClr val="FFC000"/>
              </a:solidFill>
            </a:endParaRPr>
          </a:p>
        </p:txBody>
      </p:sp>
      <p:sp>
        <p:nvSpPr>
          <p:cNvPr id="70" name="Szövegdoboz 69"/>
          <p:cNvSpPr txBox="1"/>
          <p:nvPr/>
        </p:nvSpPr>
        <p:spPr>
          <a:xfrm>
            <a:off x="4818113" y="3689288"/>
            <a:ext cx="800101" cy="369332"/>
          </a:xfrm>
          <a:prstGeom prst="rect">
            <a:avLst/>
          </a:prstGeom>
          <a:noFill/>
        </p:spPr>
        <p:txBody>
          <a:bodyPr wrap="square" rtlCol="0">
            <a:spAutoFit/>
          </a:bodyPr>
          <a:lstStyle/>
          <a:p>
            <a:r>
              <a:rPr lang="hu-HU" dirty="0" err="1" smtClean="0">
                <a:solidFill>
                  <a:srgbClr val="FFC000"/>
                </a:solidFill>
              </a:rPr>
              <a:t>ev</a:t>
            </a:r>
            <a:r>
              <a:rPr lang="hu-HU" baseline="-25000" dirty="0" err="1" smtClean="0">
                <a:solidFill>
                  <a:srgbClr val="FFC000"/>
                </a:solidFill>
              </a:rPr>
              <a:t>k</a:t>
            </a:r>
            <a:endParaRPr lang="hu-HU" baseline="-25000" dirty="0">
              <a:solidFill>
                <a:srgbClr val="FFC000"/>
              </a:solidFill>
            </a:endParaRPr>
          </a:p>
        </p:txBody>
      </p:sp>
      <p:pic>
        <p:nvPicPr>
          <p:cNvPr id="73754" name="Picture 2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06036" y="5339074"/>
            <a:ext cx="6652275" cy="457201"/>
          </a:xfrm>
          <a:prstGeom prst="rect">
            <a:avLst/>
          </a:prstGeom>
          <a:noFill/>
        </p:spPr>
      </p:pic>
      <p:pic>
        <p:nvPicPr>
          <p:cNvPr id="123913"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96413" y="4780771"/>
            <a:ext cx="4619625" cy="447675"/>
          </a:xfrm>
          <a:prstGeom prst="rect">
            <a:avLst/>
          </a:prstGeom>
          <a:noFill/>
        </p:spPr>
      </p:pic>
      <p:sp>
        <p:nvSpPr>
          <p:cNvPr id="25" name="Rectangle 11"/>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Szövegdoboz 62"/>
          <p:cNvSpPr txBox="1"/>
          <p:nvPr/>
        </p:nvSpPr>
        <p:spPr>
          <a:xfrm>
            <a:off x="2216252" y="1643871"/>
            <a:ext cx="990600" cy="369332"/>
          </a:xfrm>
          <a:prstGeom prst="rect">
            <a:avLst/>
          </a:prstGeom>
          <a:noFill/>
        </p:spPr>
        <p:txBody>
          <a:bodyPr wrap="square" rtlCol="0">
            <a:spAutoFit/>
          </a:bodyPr>
          <a:lstStyle/>
          <a:p>
            <a:r>
              <a:rPr lang="en-US" dirty="0" err="1" smtClean="0">
                <a:solidFill>
                  <a:schemeClr val="accent3">
                    <a:lumMod val="75000"/>
                  </a:schemeClr>
                </a:solidFill>
              </a:rPr>
              <a:t>Cd</a:t>
            </a:r>
            <a:r>
              <a:rPr lang="en-US" dirty="0" smtClean="0">
                <a:solidFill>
                  <a:schemeClr val="accent3">
                    <a:lumMod val="75000"/>
                  </a:schemeClr>
                </a:solidFill>
              </a:rPr>
              <a:t>(m)</a:t>
            </a:r>
            <a:endParaRPr lang="hu-HU" dirty="0">
              <a:solidFill>
                <a:schemeClr val="accent3">
                  <a:lumMod val="75000"/>
                </a:schemeClr>
              </a:solidFill>
            </a:endParaRPr>
          </a:p>
        </p:txBody>
      </p:sp>
      <p:sp>
        <p:nvSpPr>
          <p:cNvPr id="94"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P spid="6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Ív 9"/>
          <p:cNvSpPr/>
          <p:nvPr/>
        </p:nvSpPr>
        <p:spPr>
          <a:xfrm rot="19620734" flipH="1">
            <a:off x="4321277" y="2621499"/>
            <a:ext cx="4684086" cy="2575167"/>
          </a:xfrm>
          <a:prstGeom prst="arc">
            <a:avLst>
              <a:gd name="adj1" fmla="val 16200000"/>
              <a:gd name="adj2" fmla="val 21291615"/>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13" name="Egyenes összekötő 12"/>
          <p:cNvCxnSpPr/>
          <p:nvPr/>
        </p:nvCxnSpPr>
        <p:spPr>
          <a:xfrm rot="5400000" flipH="1" flipV="1">
            <a:off x="4075796" y="2871569"/>
            <a:ext cx="1914526" cy="156210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title"/>
          </p:nvPr>
        </p:nvSpPr>
        <p:spPr>
          <a:xfrm>
            <a:off x="304800" y="466725"/>
            <a:ext cx="8686800" cy="838200"/>
          </a:xfrm>
        </p:spPr>
        <p:txBody>
          <a:bodyPr/>
          <a:lstStyle/>
          <a:p>
            <a:r>
              <a:rPr lang="en-US" dirty="0" smtClean="0"/>
              <a:t>Axioms for accelerated observers</a:t>
            </a:r>
            <a:endParaRPr lang="hu-HU" dirty="0"/>
          </a:p>
        </p:txBody>
      </p:sp>
      <p:sp>
        <p:nvSpPr>
          <p:cNvPr id="3" name="Tartalom helye 2"/>
          <p:cNvSpPr>
            <a:spLocks noGrp="1"/>
          </p:cNvSpPr>
          <p:nvPr>
            <p:ph idx="1"/>
          </p:nvPr>
        </p:nvSpPr>
        <p:spPr>
          <a:xfrm>
            <a:off x="304800" y="1145586"/>
            <a:ext cx="8705850" cy="1636525"/>
          </a:xfrm>
        </p:spPr>
        <p:txBody>
          <a:bodyPr/>
          <a:lstStyle/>
          <a:p>
            <a:r>
              <a:rPr lang="en-US" dirty="0" err="1" smtClean="0"/>
              <a:t>AxCmv</a:t>
            </a:r>
            <a:r>
              <a:rPr lang="en-US" sz="1800" dirty="0" smtClean="0"/>
              <a:t> </a:t>
            </a:r>
          </a:p>
          <a:p>
            <a:pPr>
              <a:buNone/>
            </a:pPr>
            <a:r>
              <a:rPr lang="en-US" sz="1800" dirty="0" smtClean="0"/>
              <a:t>        At each moment  p  of his </a:t>
            </a:r>
            <a:r>
              <a:rPr lang="en-US" sz="1800" dirty="0" err="1" smtClean="0"/>
              <a:t>worldline</a:t>
            </a:r>
            <a:r>
              <a:rPr lang="en-US" sz="1800" dirty="0" smtClean="0"/>
              <a:t>, the accelerated observer  k  “sees”     </a:t>
            </a:r>
          </a:p>
          <a:p>
            <a:pPr>
              <a:buNone/>
            </a:pPr>
            <a:r>
              <a:rPr lang="en-US" sz="1800" dirty="0" smtClean="0"/>
              <a:t>        (=</a:t>
            </a:r>
            <a:r>
              <a:rPr lang="en-US" sz="1800" dirty="0" err="1" smtClean="0"/>
              <a:t>coordinatizes</a:t>
            </a:r>
            <a:r>
              <a:rPr lang="en-US" sz="1800" dirty="0" smtClean="0"/>
              <a:t>) the nearby world for a short while as an inertial observer  m  </a:t>
            </a:r>
          </a:p>
          <a:p>
            <a:pPr>
              <a:buNone/>
            </a:pPr>
            <a:r>
              <a:rPr lang="en-US" sz="1800" dirty="0" smtClean="0"/>
              <a:t>        does,  i.e. “the linear approximation of   </a:t>
            </a:r>
            <a:r>
              <a:rPr lang="en-US" sz="1800" dirty="0" err="1" smtClean="0"/>
              <a:t>w</a:t>
            </a:r>
            <a:r>
              <a:rPr lang="en-US" sz="1800" baseline="-25000" dirty="0" err="1" smtClean="0"/>
              <a:t>mk</a:t>
            </a:r>
            <a:r>
              <a:rPr lang="en-US" sz="1800" dirty="0" smtClean="0"/>
              <a:t>  at  p  is the identity”.</a:t>
            </a:r>
          </a:p>
          <a:p>
            <a:pPr>
              <a:buNone/>
            </a:pPr>
            <a:endParaRPr lang="en-US" sz="1800" dirty="0" smtClean="0"/>
          </a:p>
        </p:txBody>
      </p:sp>
      <p:sp>
        <p:nvSpPr>
          <p:cNvPr id="5" name="Élőláb helye 4"/>
          <p:cNvSpPr>
            <a:spLocks noGrp="1"/>
          </p:cNvSpPr>
          <p:nvPr>
            <p:ph type="ftr" sz="quarter" idx="11"/>
          </p:nvPr>
        </p:nvSpPr>
        <p:spPr/>
        <p:txBody>
          <a:bodyPr/>
          <a:lstStyle/>
          <a:p>
            <a:pPr>
              <a:defRPr/>
            </a:pPr>
            <a:r>
              <a:rPr lang="en-US" smtClean="0"/>
              <a:t>Relativity Theory and Logic </a:t>
            </a:r>
            <a:endParaRPr lang="hu-HU"/>
          </a:p>
        </p:txBody>
      </p:sp>
      <p:sp>
        <p:nvSpPr>
          <p:cNvPr id="6" name="Dia számának helye 5"/>
          <p:cNvSpPr>
            <a:spLocks noGrp="1"/>
          </p:cNvSpPr>
          <p:nvPr>
            <p:ph type="sldNum" sz="quarter" idx="12"/>
          </p:nvPr>
        </p:nvSpPr>
        <p:spPr/>
        <p:txBody>
          <a:bodyPr/>
          <a:lstStyle/>
          <a:p>
            <a:pPr>
              <a:defRPr/>
            </a:pPr>
            <a:r>
              <a:rPr lang="hu-HU" smtClean="0"/>
              <a:t>Page: </a:t>
            </a:r>
            <a:fld id="{277E8C10-15AE-4CA2-BB30-4F2793F59FF9}" type="slidenum">
              <a:rPr lang="hu-HU" smtClean="0"/>
              <a:pPr>
                <a:defRPr/>
              </a:pPr>
              <a:t>39</a:t>
            </a:fld>
            <a:endParaRPr lang="hu-HU"/>
          </a:p>
        </p:txBody>
      </p:sp>
      <p:sp>
        <p:nvSpPr>
          <p:cNvPr id="11" name="Folyamatábra: Bekötés 10"/>
          <p:cNvSpPr/>
          <p:nvPr/>
        </p:nvSpPr>
        <p:spPr>
          <a:xfrm>
            <a:off x="5004482" y="3600231"/>
            <a:ext cx="78581" cy="7620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Folyamatábra: Bekötés 16"/>
          <p:cNvSpPr/>
          <p:nvPr/>
        </p:nvSpPr>
        <p:spPr>
          <a:xfrm>
            <a:off x="4487751" y="3088263"/>
            <a:ext cx="1140617" cy="1119186"/>
          </a:xfrm>
          <a:prstGeom prst="flowChartConnector">
            <a:avLst/>
          </a:prstGeom>
          <a:solidFill>
            <a:schemeClr val="accent1">
              <a:alpha val="2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Szövegdoboz 17"/>
          <p:cNvSpPr txBox="1"/>
          <p:nvPr/>
        </p:nvSpPr>
        <p:spPr>
          <a:xfrm>
            <a:off x="5985556" y="2762031"/>
            <a:ext cx="771525" cy="369332"/>
          </a:xfrm>
          <a:prstGeom prst="rect">
            <a:avLst/>
          </a:prstGeom>
          <a:noFill/>
        </p:spPr>
        <p:txBody>
          <a:bodyPr wrap="square" rtlCol="0">
            <a:spAutoFit/>
          </a:bodyPr>
          <a:lstStyle/>
          <a:p>
            <a:r>
              <a:rPr lang="en-US" dirty="0" smtClean="0">
                <a:solidFill>
                  <a:srgbClr val="0070C0"/>
                </a:solidFill>
              </a:rPr>
              <a:t>k</a:t>
            </a:r>
            <a:r>
              <a:rPr lang="el-GR" dirty="0" smtClean="0">
                <a:solidFill>
                  <a:srgbClr val="0070C0"/>
                </a:solidFill>
              </a:rPr>
              <a:t>ϵ</a:t>
            </a:r>
            <a:r>
              <a:rPr lang="en-US" dirty="0" smtClean="0">
                <a:solidFill>
                  <a:srgbClr val="0070C0"/>
                </a:solidFill>
              </a:rPr>
              <a:t>Ob</a:t>
            </a:r>
            <a:endParaRPr lang="hu-HU" dirty="0">
              <a:solidFill>
                <a:srgbClr val="0070C0"/>
              </a:solidFill>
            </a:endParaRPr>
          </a:p>
        </p:txBody>
      </p:sp>
      <p:sp>
        <p:nvSpPr>
          <p:cNvPr id="20" name="Szövegdoboz 19"/>
          <p:cNvSpPr txBox="1"/>
          <p:nvPr/>
        </p:nvSpPr>
        <p:spPr>
          <a:xfrm>
            <a:off x="3413808" y="4305081"/>
            <a:ext cx="942974" cy="369332"/>
          </a:xfrm>
          <a:prstGeom prst="rect">
            <a:avLst/>
          </a:prstGeom>
          <a:noFill/>
        </p:spPr>
        <p:txBody>
          <a:bodyPr wrap="square" rtlCol="0">
            <a:spAutoFit/>
          </a:bodyPr>
          <a:lstStyle/>
          <a:p>
            <a:r>
              <a:rPr lang="en-US" dirty="0" smtClean="0">
                <a:solidFill>
                  <a:srgbClr val="FF0000"/>
                </a:solidFill>
              </a:rPr>
              <a:t>m</a:t>
            </a:r>
            <a:r>
              <a:rPr lang="el-GR" dirty="0" smtClean="0">
                <a:solidFill>
                  <a:srgbClr val="FF0000"/>
                </a:solidFill>
              </a:rPr>
              <a:t>ϵ</a:t>
            </a:r>
            <a:r>
              <a:rPr lang="en-US" dirty="0" err="1" smtClean="0">
                <a:solidFill>
                  <a:srgbClr val="FF0000"/>
                </a:solidFill>
              </a:rPr>
              <a:t>IOb</a:t>
            </a:r>
            <a:endParaRPr lang="hu-HU" dirty="0">
              <a:solidFill>
                <a:srgbClr val="FF0000"/>
              </a:solidFill>
            </a:endParaRPr>
          </a:p>
        </p:txBody>
      </p:sp>
      <p:sp>
        <p:nvSpPr>
          <p:cNvPr id="15" name="TextBox 14"/>
          <p:cNvSpPr txBox="1"/>
          <p:nvPr/>
        </p:nvSpPr>
        <p:spPr>
          <a:xfrm>
            <a:off x="5068117" y="3501941"/>
            <a:ext cx="126460" cy="369332"/>
          </a:xfrm>
          <a:prstGeom prst="rect">
            <a:avLst/>
          </a:prstGeom>
          <a:noFill/>
        </p:spPr>
        <p:txBody>
          <a:bodyPr wrap="square" rtlCol="0">
            <a:spAutoFit/>
          </a:bodyPr>
          <a:lstStyle/>
          <a:p>
            <a:r>
              <a:rPr lang="hu-HU" dirty="0" smtClean="0"/>
              <a:t>p</a:t>
            </a:r>
            <a:endParaRPr lang="hu-HU" dirty="0"/>
          </a:p>
        </p:txBody>
      </p:sp>
      <p:sp>
        <p:nvSpPr>
          <p:cNvPr id="512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51205" name="Rectangle 5"/>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512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51208" name="Rectangle 8"/>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5121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pic>
        <p:nvPicPr>
          <p:cNvPr id="51209"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8554" y="5291838"/>
            <a:ext cx="6459981" cy="379379"/>
          </a:xfrm>
          <a:prstGeom prst="rect">
            <a:avLst/>
          </a:prstGeom>
          <a:noFill/>
        </p:spPr>
      </p:pic>
      <p:sp>
        <p:nvSpPr>
          <p:cNvPr id="51211" name="Rectangle 11"/>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62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62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628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628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31" name="Rectangle 30"/>
          <p:cNvSpPr/>
          <p:nvPr/>
        </p:nvSpPr>
        <p:spPr>
          <a:xfrm>
            <a:off x="140744" y="4946666"/>
            <a:ext cx="1683474" cy="369332"/>
          </a:xfrm>
          <a:prstGeom prst="rect">
            <a:avLst/>
          </a:prstGeom>
        </p:spPr>
        <p:txBody>
          <a:bodyPr wrap="none">
            <a:spAutoFit/>
          </a:bodyPr>
          <a:lstStyle/>
          <a:p>
            <a:r>
              <a:rPr lang="en-US" sz="1400" dirty="0" smtClean="0"/>
              <a:t> </a:t>
            </a:r>
            <a:r>
              <a:rPr lang="en-US" dirty="0" smtClean="0"/>
              <a:t>Formalization:</a:t>
            </a:r>
            <a:endParaRPr lang="hu-HU" dirty="0" smtClean="0"/>
          </a:p>
        </p:txBody>
      </p:sp>
      <p:sp>
        <p:nvSpPr>
          <p:cNvPr id="7"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34" name="Group 33"/>
          <p:cNvGrpSpPr/>
          <p:nvPr/>
        </p:nvGrpSpPr>
        <p:grpSpPr>
          <a:xfrm>
            <a:off x="523591" y="5676250"/>
            <a:ext cx="8620409" cy="725354"/>
            <a:chOff x="442311" y="5676250"/>
            <a:chExt cx="8620409" cy="725354"/>
          </a:xfrm>
        </p:grpSpPr>
        <p:grpSp>
          <p:nvGrpSpPr>
            <p:cNvPr id="33" name="Group 32"/>
            <p:cNvGrpSpPr/>
            <p:nvPr/>
          </p:nvGrpSpPr>
          <p:grpSpPr>
            <a:xfrm>
              <a:off x="442311" y="5676250"/>
              <a:ext cx="3847586" cy="725354"/>
              <a:chOff x="442311" y="5656794"/>
              <a:chExt cx="3847586" cy="725354"/>
            </a:xfrm>
          </p:grpSpPr>
          <p:pic>
            <p:nvPicPr>
              <p:cNvPr id="16282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5298" y="5963048"/>
                <a:ext cx="3714750" cy="419100"/>
              </a:xfrm>
              <a:prstGeom prst="rect">
                <a:avLst/>
              </a:prstGeom>
              <a:noFill/>
            </p:spPr>
          </p:pic>
          <p:sp>
            <p:nvSpPr>
              <p:cNvPr id="32" name="Rectangle 31"/>
              <p:cNvSpPr/>
              <p:nvPr/>
            </p:nvSpPr>
            <p:spPr>
              <a:xfrm>
                <a:off x="442311" y="5656794"/>
                <a:ext cx="3847586" cy="338554"/>
              </a:xfrm>
              <a:prstGeom prst="rect">
                <a:avLst/>
              </a:prstGeom>
            </p:spPr>
            <p:txBody>
              <a:bodyPr wrap="square">
                <a:spAutoFit/>
              </a:bodyPr>
              <a:lstStyle/>
              <a:p>
                <a:r>
                  <a:rPr lang="en-US" sz="1600" dirty="0" smtClean="0"/>
                  <a:t>Let </a:t>
                </a:r>
                <a:r>
                  <a:rPr lang="en-US" sz="1600" i="1" dirty="0" smtClean="0"/>
                  <a:t>F</a:t>
                </a:r>
                <a:r>
                  <a:rPr lang="en-US" sz="1600" dirty="0" smtClean="0"/>
                  <a:t> be an affine mapping (definable).</a:t>
                </a:r>
                <a:endParaRPr lang="hu-HU" sz="1600" dirty="0" smtClean="0"/>
              </a:p>
            </p:txBody>
          </p:sp>
        </p:grpSp>
        <p:pic>
          <p:nvPicPr>
            <p:cNvPr id="162817"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81170" y="6085840"/>
              <a:ext cx="4781550" cy="304800"/>
            </a:xfrm>
            <a:prstGeom prst="rect">
              <a:avLst/>
            </a:prstGeom>
            <a:noFill/>
          </p:spPr>
        </p:pic>
      </p:grpSp>
      <p:sp>
        <p:nvSpPr>
          <p:cNvPr id="35"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PLAN of OUR presentation</a:t>
            </a:r>
            <a:r>
              <a:rPr lang="hu-HU" dirty="0" smtClean="0"/>
              <a:t>s</a:t>
            </a:r>
            <a:endParaRPr lang="en-US" dirty="0"/>
          </a:p>
        </p:txBody>
      </p:sp>
      <p:sp>
        <p:nvSpPr>
          <p:cNvPr id="15363" name="Content Placeholder 2"/>
          <p:cNvSpPr>
            <a:spLocks noGrp="1"/>
          </p:cNvSpPr>
          <p:nvPr>
            <p:ph idx="1"/>
          </p:nvPr>
        </p:nvSpPr>
        <p:spPr>
          <a:xfrm>
            <a:off x="314325" y="1258887"/>
            <a:ext cx="6276975" cy="5113337"/>
          </a:xfrm>
          <a:noFill/>
        </p:spPr>
        <p:txBody>
          <a:bodyPr/>
          <a:lstStyle/>
          <a:p>
            <a:pPr lvl="1">
              <a:buNone/>
            </a:pPr>
            <a:r>
              <a:rPr lang="en-US" sz="2000" dirty="0" smtClean="0"/>
              <a:t>Logical analysis of:</a:t>
            </a:r>
          </a:p>
          <a:p>
            <a:pPr lvl="1"/>
            <a:r>
              <a:rPr lang="en-US" sz="2000" dirty="0" smtClean="0"/>
              <a:t>Special relativity theory</a:t>
            </a:r>
            <a:endParaRPr lang="hu-HU" sz="2000" dirty="0" smtClean="0"/>
          </a:p>
          <a:p>
            <a:pPr lvl="3">
              <a:buNone/>
            </a:pPr>
            <a:r>
              <a:rPr lang="hu-HU" dirty="0" smtClean="0"/>
              <a:t>Transition to:</a:t>
            </a:r>
            <a:endParaRPr lang="en-US" dirty="0" smtClean="0"/>
          </a:p>
          <a:p>
            <a:pPr lvl="1"/>
            <a:r>
              <a:rPr lang="en-US" sz="2000" dirty="0" smtClean="0"/>
              <a:t>Accelerated observers and Einstein's EP</a:t>
            </a:r>
            <a:endParaRPr lang="hu-HU" sz="2000" dirty="0" smtClean="0"/>
          </a:p>
          <a:p>
            <a:pPr lvl="3">
              <a:buNone/>
            </a:pPr>
            <a:r>
              <a:rPr lang="hu-HU" dirty="0" smtClean="0"/>
              <a:t>Transition to:</a:t>
            </a:r>
            <a:endParaRPr lang="en-US" dirty="0" smtClean="0"/>
          </a:p>
          <a:p>
            <a:pPr lvl="1"/>
            <a:r>
              <a:rPr lang="en-US" sz="2000" dirty="0" smtClean="0"/>
              <a:t>General relativity</a:t>
            </a:r>
          </a:p>
          <a:p>
            <a:pPr lvl="1"/>
            <a:r>
              <a:rPr lang="en-US" sz="2000" dirty="0" smtClean="0"/>
              <a:t>Exotic space</a:t>
            </a:r>
            <a:r>
              <a:rPr lang="hu-HU" sz="2000" dirty="0" smtClean="0"/>
              <a:t>-</a:t>
            </a:r>
            <a:r>
              <a:rPr lang="en-US" sz="2000" dirty="0" smtClean="0"/>
              <a:t>times, black holes, wormholes</a:t>
            </a:r>
          </a:p>
          <a:p>
            <a:pPr lvl="1"/>
            <a:r>
              <a:rPr lang="en-US" sz="2000" dirty="0" smtClean="0"/>
              <a:t>Application of general relativity to logic</a:t>
            </a:r>
            <a:endParaRPr lang="hu-HU" sz="2000" dirty="0" smtClean="0"/>
          </a:p>
          <a:p>
            <a:pPr lvl="1"/>
            <a:r>
              <a:rPr lang="hu-HU" sz="2000" dirty="0" smtClean="0"/>
              <a:t>Visualizations of Relativistic Effects </a:t>
            </a:r>
          </a:p>
          <a:p>
            <a:pPr lvl="1"/>
            <a:r>
              <a:rPr lang="en-US" sz="2000" dirty="0" smtClean="0"/>
              <a:t>Relativistic dynamics, Einstein’s E=mc</a:t>
            </a:r>
            <a:r>
              <a:rPr lang="en-US" sz="2000" baseline="30000" dirty="0" smtClean="0"/>
              <a:t>2</a:t>
            </a:r>
            <a:endParaRPr lang="hu-HU" sz="2000" baseline="30000" dirty="0" smtClean="0"/>
          </a:p>
          <a:p>
            <a:pPr lvl="1"/>
            <a:endParaRPr lang="en-US" sz="2000" dirty="0" smtClean="0"/>
          </a:p>
          <a:p>
            <a:pPr lvl="1"/>
            <a:endParaRPr lang="en-US" dirty="0" smtClean="0"/>
          </a:p>
          <a:p>
            <a:pPr lvl="1">
              <a:buNone/>
            </a:pPr>
            <a:endParaRPr lang="hu-HU" dirty="0" smtClean="0"/>
          </a:p>
          <a:p>
            <a:pPr lvl="1">
              <a:buNone/>
            </a:pPr>
            <a:endParaRPr lang="hu-HU" dirty="0" smtClean="0"/>
          </a:p>
          <a:p>
            <a:pPr lvl="1"/>
            <a:endParaRPr lang="hu-HU" dirty="0" smtClean="0"/>
          </a:p>
          <a:p>
            <a:pPr lvl="1">
              <a:buNone/>
            </a:pPr>
            <a:endParaRPr lang="hu-HU" dirty="0" smtClean="0"/>
          </a:p>
          <a:p>
            <a:endParaRPr lang="hu-HU" dirty="0" smtClean="0"/>
          </a:p>
        </p:txBody>
      </p:sp>
      <p:sp>
        <p:nvSpPr>
          <p:cNvPr id="15364" name="Date Placeholder 10"/>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a:defRPr/>
            </a:pPr>
            <a:endParaRPr lang="hu-HU" dirty="0"/>
          </a:p>
        </p:txBody>
      </p:sp>
      <p:sp>
        <p:nvSpPr>
          <p:cNvPr id="15365" name="Footer Placeholder 27"/>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smtClean="0">
                <a:solidFill>
                  <a:srgbClr val="D38E27"/>
                </a:solidFill>
              </a:rPr>
              <a:t>Relativity Theory and Logic </a:t>
            </a:r>
            <a:endParaRPr lang="hu-HU">
              <a:solidFill>
                <a:srgbClr val="D38E27"/>
              </a:solidFill>
            </a:endParaRPr>
          </a:p>
        </p:txBody>
      </p:sp>
      <p:sp>
        <p:nvSpPr>
          <p:cNvPr id="15366"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a:solidFill>
                  <a:srgbClr val="D38E27"/>
                </a:solidFill>
              </a:rPr>
              <a:t>Page: </a:t>
            </a:r>
            <a:fld id="{635324AB-602A-4F5A-8A91-056DDD71FF9B}" type="slidenum">
              <a:rPr>
                <a:solidFill>
                  <a:srgbClr val="D38E27"/>
                </a:solidFill>
              </a:rPr>
              <a:pPr fontAlgn="base">
                <a:spcBef>
                  <a:spcPct val="0"/>
                </a:spcBef>
                <a:spcAft>
                  <a:spcPct val="0"/>
                </a:spcAft>
              </a:pPr>
              <a:t>4</a:t>
            </a:fld>
            <a:endParaRPr>
              <a:solidFill>
                <a:srgbClr val="D38E27"/>
              </a:solidFill>
            </a:endParaRPr>
          </a:p>
        </p:txBody>
      </p:sp>
      <p:sp>
        <p:nvSpPr>
          <p:cNvPr id="10" name="Rounded Rectangle 9"/>
          <p:cNvSpPr/>
          <p:nvPr/>
        </p:nvSpPr>
        <p:spPr>
          <a:xfrm>
            <a:off x="7115175" y="1609725"/>
            <a:ext cx="1571625" cy="304800"/>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tx1">
                    <a:lumMod val="65000"/>
                    <a:lumOff val="35000"/>
                  </a:schemeClr>
                </a:solidFill>
              </a:rPr>
              <a:t>SpecRel</a:t>
            </a:r>
            <a:endParaRPr lang="hu-HU" dirty="0">
              <a:solidFill>
                <a:schemeClr val="tx1">
                  <a:lumMod val="65000"/>
                  <a:lumOff val="35000"/>
                </a:schemeClr>
              </a:solidFill>
            </a:endParaRPr>
          </a:p>
        </p:txBody>
      </p:sp>
      <p:sp>
        <p:nvSpPr>
          <p:cNvPr id="11" name="Rounded Rectangle 10"/>
          <p:cNvSpPr/>
          <p:nvPr/>
        </p:nvSpPr>
        <p:spPr>
          <a:xfrm>
            <a:off x="7115175" y="2343150"/>
            <a:ext cx="1571625" cy="304800"/>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tx1">
                    <a:lumMod val="65000"/>
                    <a:lumOff val="35000"/>
                  </a:schemeClr>
                </a:solidFill>
              </a:rPr>
              <a:t>AccRel</a:t>
            </a:r>
            <a:endParaRPr lang="hu-HU" dirty="0">
              <a:solidFill>
                <a:schemeClr val="tx1">
                  <a:lumMod val="65000"/>
                  <a:lumOff val="35000"/>
                </a:schemeClr>
              </a:solidFill>
            </a:endParaRPr>
          </a:p>
        </p:txBody>
      </p:sp>
      <p:sp>
        <p:nvSpPr>
          <p:cNvPr id="12" name="Rounded Rectangle 11"/>
          <p:cNvSpPr/>
          <p:nvPr/>
        </p:nvSpPr>
        <p:spPr>
          <a:xfrm>
            <a:off x="7115175" y="3086100"/>
            <a:ext cx="1571625" cy="304800"/>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tx1">
                    <a:lumMod val="65000"/>
                    <a:lumOff val="35000"/>
                  </a:schemeClr>
                </a:solidFill>
              </a:rPr>
              <a:t>GenRel</a:t>
            </a:r>
            <a:endParaRPr lang="hu-HU" dirty="0">
              <a:solidFill>
                <a:schemeClr val="tx1">
                  <a:lumMod val="65000"/>
                  <a:lumOff val="35000"/>
                </a:schemeClr>
              </a:solidFill>
            </a:endParaRPr>
          </a:p>
        </p:txBody>
      </p:sp>
      <p:sp>
        <p:nvSpPr>
          <p:cNvPr id="13" name="Down Arrow 12"/>
          <p:cNvSpPr/>
          <p:nvPr/>
        </p:nvSpPr>
        <p:spPr>
          <a:xfrm>
            <a:off x="7820025" y="1952625"/>
            <a:ext cx="161925" cy="342900"/>
          </a:xfrm>
          <a:prstGeom prst="downArrow">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Down Arrow 13"/>
          <p:cNvSpPr/>
          <p:nvPr/>
        </p:nvSpPr>
        <p:spPr>
          <a:xfrm>
            <a:off x="7820025" y="2705100"/>
            <a:ext cx="161925" cy="342900"/>
          </a:xfrm>
          <a:prstGeom prst="downArrow">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5363">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363">
                                            <p:txEl>
                                              <p:pRg st="4" end="4"/>
                                            </p:txEl>
                                          </p:spTgt>
                                        </p:tgtEl>
                                        <p:attrNameLst>
                                          <p:attrName>style.visibility</p:attrName>
                                        </p:attrNameLst>
                                      </p:cBhvr>
                                      <p:to>
                                        <p:strVal val="visible"/>
                                      </p:to>
                                    </p:set>
                                  </p:childTnLst>
                                </p:cTn>
                              </p:par>
                              <p:par>
                                <p:cTn id="26" presetID="2" presetClass="entr" presetSubtype="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15363">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bg>
      <p:bgPr>
        <a:blipFill dpi="0" rotWithShape="1">
          <a:blip r:embed="rId4" cstate="print">
            <a:lum/>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Thought experiment</a:t>
            </a:r>
            <a:endParaRPr lang="hu-HU" dirty="0"/>
          </a:p>
        </p:txBody>
      </p:sp>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lang="hu-HU" smtClean="0"/>
              <a:t>Page: </a:t>
            </a:r>
            <a:fld id="{277E8C10-15AE-4CA2-BB30-4F2793F59FF9}" type="slidenum">
              <a:rPr lang="hu-HU" smtClean="0"/>
              <a:pPr>
                <a:defRPr/>
              </a:pPr>
              <a:t>40</a:t>
            </a:fld>
            <a:endParaRPr lang="hu-HU"/>
          </a:p>
        </p:txBody>
      </p:sp>
      <p:sp>
        <p:nvSpPr>
          <p:cNvPr id="7" name="Téglalap 6"/>
          <p:cNvSpPr/>
          <p:nvPr/>
        </p:nvSpPr>
        <p:spPr>
          <a:xfrm>
            <a:off x="2286000" y="3105835"/>
            <a:ext cx="4572000" cy="646331"/>
          </a:xfrm>
          <a:prstGeom prst="rect">
            <a:avLst/>
          </a:prstGeom>
        </p:spPr>
        <p:txBody>
          <a:bodyPr>
            <a:spAutoFit/>
          </a:bodyPr>
          <a:lstStyle/>
          <a:p>
            <a:pPr>
              <a:defRPr/>
            </a:pPr>
            <a:r>
              <a:rPr lang="hu-HU" dirty="0" smtClean="0"/>
              <a:t>The </a:t>
            </a:r>
            <a:r>
              <a:rPr lang="hu-HU" dirty="0" err="1" smtClean="0"/>
              <a:t>Vienna</a:t>
            </a:r>
            <a:r>
              <a:rPr lang="hu-HU" dirty="0" smtClean="0"/>
              <a:t> </a:t>
            </a:r>
            <a:r>
              <a:rPr lang="hu-HU" dirty="0" err="1" smtClean="0"/>
              <a:t>Circle</a:t>
            </a:r>
            <a:r>
              <a:rPr lang="hu-HU" dirty="0" smtClean="0"/>
              <a:t> and Hungary, </a:t>
            </a:r>
            <a:r>
              <a:rPr lang="hu-HU" dirty="0" err="1" smtClean="0"/>
              <a:t>Vienna</a:t>
            </a:r>
            <a:r>
              <a:rPr lang="hu-HU" dirty="0" smtClean="0"/>
              <a:t>, May 19-20, 2008</a:t>
            </a:r>
            <a:endParaRPr lang="hu-HU" dirty="0"/>
          </a:p>
        </p:txBody>
      </p:sp>
      <p:sp>
        <p:nvSpPr>
          <p:cNvPr id="8"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ontrols>
      <p:control spid="120836" name="ShockwaveFlash2" r:id="rId2" imgW="6459480" imgH="4782960"/>
    </p:controls>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bg>
      <p:bgPr>
        <a:blipFill dpi="0" rotWithShape="1">
          <a:blip r:embed="rId4" cstate="print">
            <a:lum/>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Thought experiment</a:t>
            </a:r>
            <a:endParaRPr lang="hu-HU" dirty="0"/>
          </a:p>
        </p:txBody>
      </p:sp>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lang="hu-HU" smtClean="0"/>
              <a:t>Page: </a:t>
            </a:r>
            <a:fld id="{277E8C10-15AE-4CA2-BB30-4F2793F59FF9}" type="slidenum">
              <a:rPr lang="hu-HU" smtClean="0"/>
              <a:pPr>
                <a:defRPr/>
              </a:pPr>
              <a:t>41</a:t>
            </a:fld>
            <a:endParaRPr lang="hu-HU"/>
          </a:p>
        </p:txBody>
      </p:sp>
      <p:sp>
        <p:nvSpPr>
          <p:cNvPr id="7"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ontrols>
      <p:control spid="121861" name="ShockwaveFlash1" r:id="rId2" imgW="5767560" imgH="4734000"/>
    </p:controls>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Axioms for accelerated observers</a:t>
            </a:r>
            <a:endParaRPr lang="hu-HU" dirty="0"/>
          </a:p>
        </p:txBody>
      </p:sp>
      <p:sp>
        <p:nvSpPr>
          <p:cNvPr id="3" name="Tartalom helye 2"/>
          <p:cNvSpPr>
            <a:spLocks noGrp="1"/>
          </p:cNvSpPr>
          <p:nvPr>
            <p:ph idx="1"/>
          </p:nvPr>
        </p:nvSpPr>
        <p:spPr>
          <a:xfrm>
            <a:off x="314325" y="1306513"/>
            <a:ext cx="8705850" cy="1310564"/>
          </a:xfrm>
        </p:spPr>
        <p:txBody>
          <a:bodyPr/>
          <a:lstStyle/>
          <a:p>
            <a:pPr lvl="1">
              <a:buNone/>
            </a:pPr>
            <a:r>
              <a:rPr lang="en-US" sz="3200" dirty="0" err="1" smtClean="0"/>
              <a:t>AxEv</a:t>
            </a:r>
            <a:r>
              <a:rPr lang="en-US" sz="3200" b="1" i="1" baseline="30000" dirty="0" smtClean="0"/>
              <a:t>-</a:t>
            </a:r>
          </a:p>
          <a:p>
            <a:pPr>
              <a:buNone/>
            </a:pPr>
            <a:r>
              <a:rPr lang="en-US" sz="2400" dirty="0" smtClean="0"/>
              <a:t>      If  m  “sees”  k  participate in an event, then  k  cannot deny it. </a:t>
            </a:r>
          </a:p>
          <a:p>
            <a:endParaRPr lang="hu-HU" sz="2400" dirty="0" smtClean="0"/>
          </a:p>
          <a:p>
            <a:endParaRPr lang="hu-HU" sz="2400" dirty="0" smtClean="0"/>
          </a:p>
        </p:txBody>
      </p:sp>
      <p:sp>
        <p:nvSpPr>
          <p:cNvPr id="5" name="Élőláb helye 4"/>
          <p:cNvSpPr>
            <a:spLocks noGrp="1"/>
          </p:cNvSpPr>
          <p:nvPr>
            <p:ph type="ftr" sz="quarter" idx="11"/>
          </p:nvPr>
        </p:nvSpPr>
        <p:spPr/>
        <p:txBody>
          <a:bodyPr/>
          <a:lstStyle/>
          <a:p>
            <a:pPr>
              <a:defRPr/>
            </a:pPr>
            <a:r>
              <a:rPr lang="en-US" dirty="0" smtClean="0"/>
              <a:t>Relativity Theory and Logic </a:t>
            </a:r>
            <a:endParaRPr lang="hu-HU" dirty="0"/>
          </a:p>
        </p:txBody>
      </p:sp>
      <p:sp>
        <p:nvSpPr>
          <p:cNvPr id="6" name="Dia számának helye 5"/>
          <p:cNvSpPr>
            <a:spLocks noGrp="1"/>
          </p:cNvSpPr>
          <p:nvPr>
            <p:ph type="sldNum" sz="quarter" idx="12"/>
          </p:nvPr>
        </p:nvSpPr>
        <p:spPr/>
        <p:txBody>
          <a:bodyPr/>
          <a:lstStyle/>
          <a:p>
            <a:pPr>
              <a:defRPr/>
            </a:pPr>
            <a:r>
              <a:rPr lang="hu-HU" dirty="0" smtClean="0"/>
              <a:t>Page: </a:t>
            </a:r>
            <a:fld id="{277E8C10-15AE-4CA2-BB30-4F2793F59FF9}" type="slidenum">
              <a:rPr lang="hu-HU" smtClean="0"/>
              <a:pPr>
                <a:defRPr/>
              </a:pPr>
              <a:t>42</a:t>
            </a:fld>
            <a:endParaRPr lang="hu-HU" dirty="0"/>
          </a:p>
        </p:txBody>
      </p:sp>
      <p:grpSp>
        <p:nvGrpSpPr>
          <p:cNvPr id="8" name="Group 59"/>
          <p:cNvGrpSpPr>
            <a:grpSpLocks/>
          </p:cNvGrpSpPr>
          <p:nvPr/>
        </p:nvGrpSpPr>
        <p:grpSpPr bwMode="auto">
          <a:xfrm>
            <a:off x="1071563" y="2690813"/>
            <a:ext cx="2768600" cy="2776537"/>
            <a:chOff x="1071538" y="2538302"/>
            <a:chExt cx="2768223" cy="2776673"/>
          </a:xfrm>
        </p:grpSpPr>
        <p:grpSp>
          <p:nvGrpSpPr>
            <p:cNvPr id="9" name="Group 54"/>
            <p:cNvGrpSpPr>
              <a:grpSpLocks/>
            </p:cNvGrpSpPr>
            <p:nvPr/>
          </p:nvGrpSpPr>
          <p:grpSpPr bwMode="auto">
            <a:xfrm>
              <a:off x="1071538" y="2538302"/>
              <a:ext cx="2768223" cy="2776673"/>
              <a:chOff x="1160835" y="3071810"/>
              <a:chExt cx="2768223" cy="2776673"/>
            </a:xfrm>
          </p:grpSpPr>
          <p:grpSp>
            <p:nvGrpSpPr>
              <p:cNvPr id="11" name="Group 36"/>
              <p:cNvGrpSpPr>
                <a:grpSpLocks/>
              </p:cNvGrpSpPr>
              <p:nvPr/>
            </p:nvGrpSpPr>
            <p:grpSpPr bwMode="auto">
              <a:xfrm>
                <a:off x="1160835" y="3071810"/>
                <a:ext cx="2661066" cy="2776673"/>
                <a:chOff x="3161099" y="3174682"/>
                <a:chExt cx="2661066" cy="2776673"/>
              </a:xfrm>
            </p:grpSpPr>
            <p:grpSp>
              <p:nvGrpSpPr>
                <p:cNvPr id="14" name="Group 34"/>
                <p:cNvGrpSpPr>
                  <a:grpSpLocks/>
                </p:cNvGrpSpPr>
                <p:nvPr/>
              </p:nvGrpSpPr>
              <p:grpSpPr bwMode="auto">
                <a:xfrm>
                  <a:off x="3321414" y="3287399"/>
                  <a:ext cx="2357117" cy="2427407"/>
                  <a:chOff x="3142819" y="3287399"/>
                  <a:chExt cx="2357117" cy="2427407"/>
                </a:xfrm>
              </p:grpSpPr>
              <p:cxnSp>
                <p:nvCxnSpPr>
                  <p:cNvPr id="23" name="Straight Arrow Connector 27"/>
                  <p:cNvCxnSpPr/>
                  <p:nvPr/>
                </p:nvCxnSpPr>
                <p:spPr>
                  <a:xfrm rot="5400000" flipH="1" flipV="1">
                    <a:off x="2999806" y="4143103"/>
                    <a:ext cx="1714584"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8"/>
                  <p:cNvCxnSpPr/>
                  <p:nvPr/>
                </p:nvCxnSpPr>
                <p:spPr>
                  <a:xfrm flipV="1">
                    <a:off x="3857097" y="5000396"/>
                    <a:ext cx="1642839" cy="6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9"/>
                  <p:cNvCxnSpPr/>
                  <p:nvPr/>
                </p:nvCxnSpPr>
                <p:spPr>
                  <a:xfrm rot="5400000">
                    <a:off x="3142753" y="5000462"/>
                    <a:ext cx="714410" cy="7142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5" name="TextBox 22"/>
                <p:cNvSpPr txBox="1">
                  <a:spLocks noChangeArrowheads="1"/>
                </p:cNvSpPr>
                <p:nvPr/>
              </p:nvSpPr>
              <p:spPr bwMode="auto">
                <a:xfrm>
                  <a:off x="4071077" y="3174682"/>
                  <a:ext cx="214314" cy="307777"/>
                </a:xfrm>
                <a:prstGeom prst="rect">
                  <a:avLst/>
                </a:prstGeom>
                <a:noFill/>
                <a:ln w="9525">
                  <a:noFill/>
                  <a:miter lim="800000"/>
                  <a:headEnd/>
                  <a:tailEnd/>
                </a:ln>
              </p:spPr>
              <p:txBody>
                <a:bodyPr>
                  <a:spAutoFit/>
                </a:bodyPr>
                <a:lstStyle/>
                <a:p>
                  <a:r>
                    <a:rPr lang="en-US" sz="1400">
                      <a:latin typeface="Franklin Gothic Book" pitchFamily="34" charset="0"/>
                    </a:rPr>
                    <a:t>t</a:t>
                  </a:r>
                  <a:endParaRPr lang="hu-HU" sz="1400">
                    <a:latin typeface="Franklin Gothic Book" pitchFamily="34" charset="0"/>
                  </a:endParaRPr>
                </a:p>
              </p:txBody>
            </p:sp>
            <p:sp>
              <p:nvSpPr>
                <p:cNvPr id="16" name="TextBox 23"/>
                <p:cNvSpPr txBox="1">
                  <a:spLocks noChangeArrowheads="1"/>
                </p:cNvSpPr>
                <p:nvPr/>
              </p:nvSpPr>
              <p:spPr bwMode="auto">
                <a:xfrm>
                  <a:off x="5607851" y="5000636"/>
                  <a:ext cx="214314" cy="307777"/>
                </a:xfrm>
                <a:prstGeom prst="rect">
                  <a:avLst/>
                </a:prstGeom>
                <a:noFill/>
                <a:ln w="9525">
                  <a:noFill/>
                  <a:miter lim="800000"/>
                  <a:headEnd/>
                  <a:tailEnd/>
                </a:ln>
              </p:spPr>
              <p:txBody>
                <a:bodyPr>
                  <a:spAutoFit/>
                </a:bodyPr>
                <a:lstStyle/>
                <a:p>
                  <a:r>
                    <a:rPr lang="en-US" sz="1400">
                      <a:latin typeface="Franklin Gothic Book" pitchFamily="34" charset="0"/>
                    </a:rPr>
                    <a:t>x</a:t>
                  </a:r>
                  <a:endParaRPr lang="hu-HU" sz="1400">
                    <a:latin typeface="Franklin Gothic Book" pitchFamily="34" charset="0"/>
                  </a:endParaRPr>
                </a:p>
              </p:txBody>
            </p:sp>
            <p:sp>
              <p:nvSpPr>
                <p:cNvPr id="17" name="TextBox 24"/>
                <p:cNvSpPr txBox="1">
                  <a:spLocks noChangeArrowheads="1"/>
                </p:cNvSpPr>
                <p:nvPr/>
              </p:nvSpPr>
              <p:spPr bwMode="auto">
                <a:xfrm>
                  <a:off x="3321835" y="5643578"/>
                  <a:ext cx="214314" cy="307777"/>
                </a:xfrm>
                <a:prstGeom prst="rect">
                  <a:avLst/>
                </a:prstGeom>
                <a:noFill/>
                <a:ln w="9525">
                  <a:noFill/>
                  <a:miter lim="800000"/>
                  <a:headEnd/>
                  <a:tailEnd/>
                </a:ln>
              </p:spPr>
              <p:txBody>
                <a:bodyPr>
                  <a:spAutoFit/>
                </a:bodyPr>
                <a:lstStyle/>
                <a:p>
                  <a:r>
                    <a:rPr lang="en-US" sz="1400">
                      <a:latin typeface="Franklin Gothic Book" pitchFamily="34" charset="0"/>
                    </a:rPr>
                    <a:t>y</a:t>
                  </a:r>
                  <a:endParaRPr lang="hu-HU" sz="1400">
                    <a:latin typeface="Franklin Gothic Book" pitchFamily="34" charset="0"/>
                  </a:endParaRPr>
                </a:p>
              </p:txBody>
            </p:sp>
            <p:grpSp>
              <p:nvGrpSpPr>
                <p:cNvPr id="18" name="Group 34"/>
                <p:cNvGrpSpPr>
                  <a:grpSpLocks/>
                </p:cNvGrpSpPr>
                <p:nvPr/>
              </p:nvGrpSpPr>
              <p:grpSpPr bwMode="auto">
                <a:xfrm>
                  <a:off x="4145215" y="3693819"/>
                  <a:ext cx="1376175" cy="1765387"/>
                  <a:chOff x="4145215" y="3693819"/>
                  <a:chExt cx="1376175" cy="1765387"/>
                </a:xfrm>
              </p:grpSpPr>
              <p:sp>
                <p:nvSpPr>
                  <p:cNvPr id="20" name="Freeform 32"/>
                  <p:cNvSpPr/>
                  <p:nvPr/>
                </p:nvSpPr>
                <p:spPr>
                  <a:xfrm>
                    <a:off x="4145215" y="3889092"/>
                    <a:ext cx="1376175" cy="1322452"/>
                  </a:xfrm>
                  <a:custGeom>
                    <a:avLst/>
                    <a:gdLst>
                      <a:gd name="connsiteX0" fmla="*/ 0 w 1376039"/>
                      <a:gd name="connsiteY0" fmla="*/ 1322773 h 1322773"/>
                      <a:gd name="connsiteX1" fmla="*/ 408373 w 1376039"/>
                      <a:gd name="connsiteY1" fmla="*/ 577049 h 1322773"/>
                      <a:gd name="connsiteX2" fmla="*/ 1376039 w 1376039"/>
                      <a:gd name="connsiteY2" fmla="*/ 0 h 1322773"/>
                    </a:gdLst>
                    <a:ahLst/>
                    <a:cxnLst>
                      <a:cxn ang="0">
                        <a:pos x="connsiteX0" y="connsiteY0"/>
                      </a:cxn>
                      <a:cxn ang="0">
                        <a:pos x="connsiteX1" y="connsiteY1"/>
                      </a:cxn>
                      <a:cxn ang="0">
                        <a:pos x="connsiteX2" y="connsiteY2"/>
                      </a:cxn>
                    </a:cxnLst>
                    <a:rect l="l" t="t" r="r" b="b"/>
                    <a:pathLst>
                      <a:path w="1376039" h="1322773">
                        <a:moveTo>
                          <a:pt x="0" y="1322773"/>
                        </a:moveTo>
                        <a:cubicBezTo>
                          <a:pt x="89516" y="1060142"/>
                          <a:pt x="179033" y="797511"/>
                          <a:pt x="408373" y="577049"/>
                        </a:cubicBezTo>
                        <a:cubicBezTo>
                          <a:pt x="637713" y="356587"/>
                          <a:pt x="1006876" y="178293"/>
                          <a:pt x="1376039" y="0"/>
                        </a:cubicBezTo>
                      </a:path>
                    </a:pathLst>
                  </a:cu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hu-HU"/>
                  </a:p>
                </p:txBody>
              </p:sp>
              <p:sp>
                <p:nvSpPr>
                  <p:cNvPr id="21" name="Freeform 33"/>
                  <p:cNvSpPr/>
                  <p:nvPr/>
                </p:nvSpPr>
                <p:spPr>
                  <a:xfrm>
                    <a:off x="4491243" y="3693819"/>
                    <a:ext cx="668246" cy="1765387"/>
                  </a:xfrm>
                  <a:custGeom>
                    <a:avLst/>
                    <a:gdLst>
                      <a:gd name="connsiteX0" fmla="*/ 594804 w 667305"/>
                      <a:gd name="connsiteY0" fmla="*/ 1766656 h 1766656"/>
                      <a:gd name="connsiteX1" fmla="*/ 568171 w 667305"/>
                      <a:gd name="connsiteY1" fmla="*/ 603681 h 1766656"/>
                      <a:gd name="connsiteX2" fmla="*/ 0 w 667305"/>
                      <a:gd name="connsiteY2" fmla="*/ 0 h 1766656"/>
                      <a:gd name="connsiteX3" fmla="*/ 0 w 667305"/>
                      <a:gd name="connsiteY3" fmla="*/ 0 h 1766656"/>
                    </a:gdLst>
                    <a:ahLst/>
                    <a:cxnLst>
                      <a:cxn ang="0">
                        <a:pos x="connsiteX0" y="connsiteY0"/>
                      </a:cxn>
                      <a:cxn ang="0">
                        <a:pos x="connsiteX1" y="connsiteY1"/>
                      </a:cxn>
                      <a:cxn ang="0">
                        <a:pos x="connsiteX2" y="connsiteY2"/>
                      </a:cxn>
                      <a:cxn ang="0">
                        <a:pos x="connsiteX3" y="connsiteY3"/>
                      </a:cxn>
                    </a:cxnLst>
                    <a:rect l="l" t="t" r="r" b="b"/>
                    <a:pathLst>
                      <a:path w="667305" h="1766656">
                        <a:moveTo>
                          <a:pt x="594804" y="1766656"/>
                        </a:moveTo>
                        <a:cubicBezTo>
                          <a:pt x="631054" y="1332390"/>
                          <a:pt x="667305" y="898124"/>
                          <a:pt x="568171" y="603681"/>
                        </a:cubicBezTo>
                        <a:cubicBezTo>
                          <a:pt x="469037" y="309238"/>
                          <a:pt x="0" y="0"/>
                          <a:pt x="0" y="0"/>
                        </a:cubicBezTo>
                        <a:lnTo>
                          <a:pt x="0" y="0"/>
                        </a:lnTo>
                      </a:path>
                    </a:pathLst>
                  </a:cu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hu-HU"/>
                  </a:p>
                </p:txBody>
              </p:sp>
              <p:sp>
                <p:nvSpPr>
                  <p:cNvPr id="22" name="Oval 31"/>
                  <p:cNvSpPr/>
                  <p:nvPr/>
                </p:nvSpPr>
                <p:spPr>
                  <a:xfrm flipH="1">
                    <a:off x="4969015" y="4141516"/>
                    <a:ext cx="46032" cy="4604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hu-HU"/>
                  </a:p>
                </p:txBody>
              </p:sp>
            </p:grpSp>
            <p:sp>
              <p:nvSpPr>
                <p:cNvPr id="19" name="TextBox 35"/>
                <p:cNvSpPr txBox="1">
                  <a:spLocks noChangeArrowheads="1"/>
                </p:cNvSpPr>
                <p:nvPr/>
              </p:nvSpPr>
              <p:spPr bwMode="auto">
                <a:xfrm>
                  <a:off x="3161099" y="4422570"/>
                  <a:ext cx="500066" cy="369332"/>
                </a:xfrm>
                <a:prstGeom prst="rect">
                  <a:avLst/>
                </a:prstGeom>
                <a:noFill/>
                <a:ln w="9525">
                  <a:noFill/>
                  <a:miter lim="800000"/>
                  <a:headEnd/>
                  <a:tailEnd/>
                </a:ln>
              </p:spPr>
              <p:txBody>
                <a:bodyPr>
                  <a:spAutoFit/>
                </a:bodyPr>
                <a:lstStyle/>
                <a:p>
                  <a:r>
                    <a:rPr lang="hu-HU">
                      <a:latin typeface="Franklin Gothic Book" pitchFamily="34" charset="0"/>
                    </a:rPr>
                    <a:t>W</a:t>
                  </a:r>
                  <a:r>
                    <a:rPr lang="hu-HU" baseline="-25000">
                      <a:latin typeface="Franklin Gothic Book" pitchFamily="34" charset="0"/>
                    </a:rPr>
                    <a:t>m</a:t>
                  </a:r>
                </a:p>
              </p:txBody>
            </p:sp>
          </p:grpSp>
          <p:sp>
            <p:nvSpPr>
              <p:cNvPr id="12" name="TextBox 50"/>
              <p:cNvSpPr txBox="1">
                <a:spLocks noChangeArrowheads="1"/>
              </p:cNvSpPr>
              <p:nvPr/>
            </p:nvSpPr>
            <p:spPr bwMode="auto">
              <a:xfrm>
                <a:off x="2428860" y="3286124"/>
                <a:ext cx="428628" cy="369350"/>
              </a:xfrm>
              <a:prstGeom prst="rect">
                <a:avLst/>
              </a:prstGeom>
              <a:noFill/>
              <a:ln w="9525">
                <a:noFill/>
                <a:miter lim="800000"/>
                <a:headEnd/>
                <a:tailEnd/>
              </a:ln>
            </p:spPr>
            <p:txBody>
              <a:bodyPr wrap="square">
                <a:spAutoFit/>
              </a:bodyPr>
              <a:lstStyle/>
              <a:p>
                <a:r>
                  <a:rPr lang="en-US" dirty="0" smtClean="0">
                    <a:latin typeface="Franklin Gothic Book" pitchFamily="34" charset="0"/>
                  </a:rPr>
                  <a:t>k</a:t>
                </a:r>
                <a:endParaRPr lang="hu-HU" dirty="0">
                  <a:latin typeface="Franklin Gothic Book" pitchFamily="34" charset="0"/>
                </a:endParaRPr>
              </a:p>
            </p:txBody>
          </p:sp>
          <p:sp>
            <p:nvSpPr>
              <p:cNvPr id="13" name="TextBox 52"/>
              <p:cNvSpPr txBox="1">
                <a:spLocks noChangeArrowheads="1"/>
              </p:cNvSpPr>
              <p:nvPr/>
            </p:nvSpPr>
            <p:spPr bwMode="auto">
              <a:xfrm>
                <a:off x="3500430" y="3714752"/>
                <a:ext cx="428628" cy="369332"/>
              </a:xfrm>
              <a:prstGeom prst="rect">
                <a:avLst/>
              </a:prstGeom>
              <a:noFill/>
              <a:ln w="9525">
                <a:noFill/>
                <a:miter lim="800000"/>
                <a:headEnd/>
                <a:tailEnd/>
              </a:ln>
            </p:spPr>
            <p:txBody>
              <a:bodyPr>
                <a:spAutoFit/>
              </a:bodyPr>
              <a:lstStyle/>
              <a:p>
                <a:r>
                  <a:rPr lang="hu-HU">
                    <a:latin typeface="Franklin Gothic Book" pitchFamily="34" charset="0"/>
                  </a:rPr>
                  <a:t>b</a:t>
                </a:r>
                <a:r>
                  <a:rPr lang="hu-HU" baseline="-25000">
                    <a:latin typeface="Franklin Gothic Book" pitchFamily="34" charset="0"/>
                  </a:rPr>
                  <a:t>2</a:t>
                </a:r>
              </a:p>
            </p:txBody>
          </p:sp>
        </p:grpSp>
        <p:sp>
          <p:nvSpPr>
            <p:cNvPr id="10" name="TextBox 56"/>
            <p:cNvSpPr txBox="1">
              <a:spLocks noChangeArrowheads="1"/>
            </p:cNvSpPr>
            <p:nvPr/>
          </p:nvSpPr>
          <p:spPr bwMode="auto">
            <a:xfrm>
              <a:off x="1643042" y="2714620"/>
              <a:ext cx="285752" cy="307777"/>
            </a:xfrm>
            <a:prstGeom prst="rect">
              <a:avLst/>
            </a:prstGeom>
            <a:noFill/>
            <a:ln w="9525">
              <a:noFill/>
              <a:miter lim="800000"/>
              <a:headEnd/>
              <a:tailEnd/>
            </a:ln>
          </p:spPr>
          <p:txBody>
            <a:bodyPr>
              <a:spAutoFit/>
            </a:bodyPr>
            <a:lstStyle/>
            <a:p>
              <a:r>
                <a:rPr lang="en-US" sz="1400" dirty="0">
                  <a:latin typeface="Franklin Gothic Book" pitchFamily="34" charset="0"/>
                </a:rPr>
                <a:t>m</a:t>
              </a:r>
              <a:endParaRPr lang="hu-HU" sz="1400" dirty="0">
                <a:latin typeface="Franklin Gothic Book" pitchFamily="34" charset="0"/>
              </a:endParaRPr>
            </a:p>
          </p:txBody>
        </p:sp>
      </p:grpSp>
      <p:sp>
        <p:nvSpPr>
          <p:cNvPr id="46" name="Folyamatábra: Bekötés 45"/>
          <p:cNvSpPr/>
          <p:nvPr/>
        </p:nvSpPr>
        <p:spPr>
          <a:xfrm>
            <a:off x="2733675" y="3505200"/>
            <a:ext cx="342900" cy="333375"/>
          </a:xfrm>
          <a:prstGeom prst="flowChartConnector">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49" name="Group 48"/>
          <p:cNvGrpSpPr/>
          <p:nvPr/>
        </p:nvGrpSpPr>
        <p:grpSpPr>
          <a:xfrm>
            <a:off x="5110163" y="2700338"/>
            <a:ext cx="2660650" cy="2776537"/>
            <a:chOff x="5110163" y="2700338"/>
            <a:chExt cx="2660650" cy="2776537"/>
          </a:xfrm>
        </p:grpSpPr>
        <p:cxnSp>
          <p:nvCxnSpPr>
            <p:cNvPr id="40" name="Straight Arrow Connector 47"/>
            <p:cNvCxnSpPr/>
            <p:nvPr/>
          </p:nvCxnSpPr>
          <p:spPr bwMode="auto">
            <a:xfrm rot="5400000" flipH="1" flipV="1">
              <a:off x="5127626" y="3668711"/>
              <a:ext cx="1714500"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8"/>
            <p:cNvCxnSpPr/>
            <p:nvPr/>
          </p:nvCxnSpPr>
          <p:spPr bwMode="auto">
            <a:xfrm flipV="1">
              <a:off x="5984875" y="4525962"/>
              <a:ext cx="1643063" cy="6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9"/>
            <p:cNvCxnSpPr/>
            <p:nvPr/>
          </p:nvCxnSpPr>
          <p:spPr bwMode="auto">
            <a:xfrm rot="5400000">
              <a:off x="5270500" y="4525962"/>
              <a:ext cx="714375" cy="7143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39"/>
            <p:cNvSpPr txBox="1">
              <a:spLocks noChangeArrowheads="1"/>
            </p:cNvSpPr>
            <p:nvPr/>
          </p:nvSpPr>
          <p:spPr bwMode="auto">
            <a:xfrm>
              <a:off x="6019999" y="2700338"/>
              <a:ext cx="214280" cy="307762"/>
            </a:xfrm>
            <a:prstGeom prst="rect">
              <a:avLst/>
            </a:prstGeom>
            <a:noFill/>
            <a:ln w="9525">
              <a:noFill/>
              <a:miter lim="800000"/>
              <a:headEnd/>
              <a:tailEnd/>
            </a:ln>
          </p:spPr>
          <p:txBody>
            <a:bodyPr>
              <a:spAutoFit/>
            </a:bodyPr>
            <a:lstStyle/>
            <a:p>
              <a:r>
                <a:rPr lang="en-US" sz="1400" dirty="0">
                  <a:latin typeface="Franklin Gothic Book" pitchFamily="34" charset="0"/>
                </a:rPr>
                <a:t>t</a:t>
              </a:r>
              <a:endParaRPr lang="hu-HU" sz="1400" dirty="0">
                <a:latin typeface="Franklin Gothic Book" pitchFamily="34" charset="0"/>
              </a:endParaRPr>
            </a:p>
          </p:txBody>
        </p:sp>
        <p:sp>
          <p:nvSpPr>
            <p:cNvPr id="31" name="TextBox 40"/>
            <p:cNvSpPr txBox="1">
              <a:spLocks noChangeArrowheads="1"/>
            </p:cNvSpPr>
            <p:nvPr/>
          </p:nvSpPr>
          <p:spPr bwMode="auto">
            <a:xfrm>
              <a:off x="7556533" y="4526203"/>
              <a:ext cx="214280" cy="307762"/>
            </a:xfrm>
            <a:prstGeom prst="rect">
              <a:avLst/>
            </a:prstGeom>
            <a:noFill/>
            <a:ln w="9525">
              <a:noFill/>
              <a:miter lim="800000"/>
              <a:headEnd/>
              <a:tailEnd/>
            </a:ln>
          </p:spPr>
          <p:txBody>
            <a:bodyPr>
              <a:spAutoFit/>
            </a:bodyPr>
            <a:lstStyle/>
            <a:p>
              <a:r>
                <a:rPr lang="en-US" sz="1400" dirty="0">
                  <a:latin typeface="Franklin Gothic Book" pitchFamily="34" charset="0"/>
                </a:rPr>
                <a:t>x</a:t>
              </a:r>
              <a:endParaRPr lang="hu-HU" sz="1400" dirty="0">
                <a:latin typeface="Franklin Gothic Book" pitchFamily="34" charset="0"/>
              </a:endParaRPr>
            </a:p>
          </p:txBody>
        </p:sp>
        <p:sp>
          <p:nvSpPr>
            <p:cNvPr id="32" name="TextBox 41"/>
            <p:cNvSpPr txBox="1">
              <a:spLocks noChangeArrowheads="1"/>
            </p:cNvSpPr>
            <p:nvPr/>
          </p:nvSpPr>
          <p:spPr bwMode="auto">
            <a:xfrm>
              <a:off x="5270874" y="5169113"/>
              <a:ext cx="214280" cy="307762"/>
            </a:xfrm>
            <a:prstGeom prst="rect">
              <a:avLst/>
            </a:prstGeom>
            <a:noFill/>
            <a:ln w="9525">
              <a:noFill/>
              <a:miter lim="800000"/>
              <a:headEnd/>
              <a:tailEnd/>
            </a:ln>
          </p:spPr>
          <p:txBody>
            <a:bodyPr>
              <a:spAutoFit/>
            </a:bodyPr>
            <a:lstStyle/>
            <a:p>
              <a:r>
                <a:rPr lang="en-US" sz="1400">
                  <a:latin typeface="Franklin Gothic Book" pitchFamily="34" charset="0"/>
                </a:rPr>
                <a:t>y</a:t>
              </a:r>
              <a:endParaRPr lang="hu-HU" sz="1400">
                <a:latin typeface="Franklin Gothic Book" pitchFamily="34" charset="0"/>
              </a:endParaRPr>
            </a:p>
          </p:txBody>
        </p:sp>
        <p:sp>
          <p:nvSpPr>
            <p:cNvPr id="34" name="TextBox 43"/>
            <p:cNvSpPr txBox="1">
              <a:spLocks noChangeArrowheads="1"/>
            </p:cNvSpPr>
            <p:nvPr/>
          </p:nvSpPr>
          <p:spPr bwMode="auto">
            <a:xfrm>
              <a:off x="5110163" y="3936023"/>
              <a:ext cx="499988" cy="369314"/>
            </a:xfrm>
            <a:prstGeom prst="rect">
              <a:avLst/>
            </a:prstGeom>
            <a:noFill/>
            <a:ln w="9525">
              <a:noFill/>
              <a:miter lim="800000"/>
              <a:headEnd/>
              <a:tailEnd/>
            </a:ln>
          </p:spPr>
          <p:txBody>
            <a:bodyPr>
              <a:spAutoFit/>
            </a:bodyPr>
            <a:lstStyle/>
            <a:p>
              <a:r>
                <a:rPr lang="hu-HU" dirty="0" err="1">
                  <a:latin typeface="Franklin Gothic Book" pitchFamily="34" charset="0"/>
                </a:rPr>
                <a:t>W</a:t>
              </a:r>
              <a:r>
                <a:rPr lang="hu-HU" baseline="-25000" dirty="0" err="1">
                  <a:latin typeface="Franklin Gothic Book" pitchFamily="34" charset="0"/>
                </a:rPr>
                <a:t>k</a:t>
              </a:r>
              <a:endParaRPr lang="hu-HU" baseline="-25000" dirty="0">
                <a:latin typeface="Franklin Gothic Book" pitchFamily="34" charset="0"/>
              </a:endParaRPr>
            </a:p>
          </p:txBody>
        </p:sp>
        <p:sp>
          <p:nvSpPr>
            <p:cNvPr id="36" name="TextBox 53"/>
            <p:cNvSpPr txBox="1">
              <a:spLocks noChangeArrowheads="1"/>
            </p:cNvSpPr>
            <p:nvPr/>
          </p:nvSpPr>
          <p:spPr bwMode="auto">
            <a:xfrm>
              <a:off x="6365137" y="2974999"/>
              <a:ext cx="428561" cy="369314"/>
            </a:xfrm>
            <a:prstGeom prst="rect">
              <a:avLst/>
            </a:prstGeom>
            <a:noFill/>
            <a:ln w="9525">
              <a:noFill/>
              <a:miter lim="800000"/>
              <a:headEnd/>
              <a:tailEnd/>
            </a:ln>
          </p:spPr>
          <p:txBody>
            <a:bodyPr>
              <a:spAutoFit/>
            </a:bodyPr>
            <a:lstStyle/>
            <a:p>
              <a:r>
                <a:rPr lang="hu-HU" dirty="0">
                  <a:latin typeface="Franklin Gothic Book" pitchFamily="34" charset="0"/>
                </a:rPr>
                <a:t>b</a:t>
              </a:r>
              <a:r>
                <a:rPr lang="hu-HU" baseline="-25000" dirty="0">
                  <a:latin typeface="Franklin Gothic Book" pitchFamily="34" charset="0"/>
                </a:rPr>
                <a:t>2</a:t>
              </a:r>
            </a:p>
          </p:txBody>
        </p:sp>
        <p:sp>
          <p:nvSpPr>
            <p:cNvPr id="28" name="TextBox 58"/>
            <p:cNvSpPr txBox="1">
              <a:spLocks noChangeArrowheads="1"/>
            </p:cNvSpPr>
            <p:nvPr/>
          </p:nvSpPr>
          <p:spPr bwMode="auto">
            <a:xfrm>
              <a:off x="5681578" y="2867122"/>
              <a:ext cx="285707" cy="307762"/>
            </a:xfrm>
            <a:prstGeom prst="rect">
              <a:avLst/>
            </a:prstGeom>
            <a:noFill/>
            <a:ln w="9525">
              <a:noFill/>
              <a:miter lim="800000"/>
              <a:headEnd/>
              <a:tailEnd/>
            </a:ln>
          </p:spPr>
          <p:txBody>
            <a:bodyPr>
              <a:spAutoFit/>
            </a:bodyPr>
            <a:lstStyle/>
            <a:p>
              <a:r>
                <a:rPr lang="en-US" sz="1400" dirty="0">
                  <a:latin typeface="Franklin Gothic Book" pitchFamily="34" charset="0"/>
                </a:rPr>
                <a:t>k</a:t>
              </a:r>
              <a:endParaRPr lang="hu-HU" sz="1400" dirty="0">
                <a:latin typeface="Franklin Gothic Book" pitchFamily="34" charset="0"/>
              </a:endParaRPr>
            </a:p>
          </p:txBody>
        </p:sp>
        <p:sp>
          <p:nvSpPr>
            <p:cNvPr id="44" name="Ív 43"/>
            <p:cNvSpPr/>
            <p:nvPr/>
          </p:nvSpPr>
          <p:spPr>
            <a:xfrm rot="17763550">
              <a:off x="5018439" y="3651624"/>
              <a:ext cx="2081835" cy="942975"/>
            </a:xfrm>
            <a:prstGeom prst="arc">
              <a:avLst>
                <a:gd name="adj1" fmla="val 16200000"/>
                <a:gd name="adj2" fmla="val 21017388"/>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45" name="Folyamatábra: Bekötés 44"/>
            <p:cNvSpPr/>
            <p:nvPr/>
          </p:nvSpPr>
          <p:spPr>
            <a:xfrm>
              <a:off x="5948362" y="3374230"/>
              <a:ext cx="73819" cy="738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Folyamatábra: Bekötés 46"/>
            <p:cNvSpPr/>
            <p:nvPr/>
          </p:nvSpPr>
          <p:spPr>
            <a:xfrm>
              <a:off x="5815013" y="3257550"/>
              <a:ext cx="342900" cy="333375"/>
            </a:xfrm>
            <a:prstGeom prst="flowChartConnector">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522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52229" name="Rectangle 5"/>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252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25283" name="Rectangle 3"/>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252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252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2528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314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54" name="Group 53"/>
          <p:cNvGrpSpPr/>
          <p:nvPr/>
        </p:nvGrpSpPr>
        <p:grpSpPr>
          <a:xfrm>
            <a:off x="987976" y="5517930"/>
            <a:ext cx="5115351" cy="785002"/>
            <a:chOff x="987976" y="5517930"/>
            <a:chExt cx="5115351" cy="785002"/>
          </a:xfrm>
        </p:grpSpPr>
        <p:sp>
          <p:nvSpPr>
            <p:cNvPr id="43" name="TextBox 42"/>
            <p:cNvSpPr txBox="1"/>
            <p:nvPr/>
          </p:nvSpPr>
          <p:spPr>
            <a:xfrm>
              <a:off x="987976" y="5517930"/>
              <a:ext cx="2427889" cy="400110"/>
            </a:xfrm>
            <a:prstGeom prst="rect">
              <a:avLst/>
            </a:prstGeom>
            <a:noFill/>
          </p:spPr>
          <p:txBody>
            <a:bodyPr wrap="square" rtlCol="0">
              <a:spAutoFit/>
            </a:bodyPr>
            <a:lstStyle/>
            <a:p>
              <a:r>
                <a:rPr lang="en-US" sz="2000" dirty="0" smtClean="0"/>
                <a:t>Formalization:</a:t>
              </a:r>
              <a:endParaRPr lang="hu-HU" sz="2000" dirty="0"/>
            </a:p>
          </p:txBody>
        </p:sp>
        <p:pic>
          <p:nvPicPr>
            <p:cNvPr id="2314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55077" y="5893357"/>
              <a:ext cx="5048250" cy="409575"/>
            </a:xfrm>
            <a:prstGeom prst="rect">
              <a:avLst/>
            </a:prstGeom>
            <a:noFill/>
          </p:spPr>
        </p:pic>
      </p:grpSp>
      <p:sp>
        <p:nvSpPr>
          <p:cNvPr id="231427"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499"/>
                                          </p:stCondLst>
                                        </p:cTn>
                                        <p:tgtEl>
                                          <p:spTgt spid="46"/>
                                        </p:tgtEl>
                                        <p:attrNameLst>
                                          <p:attrName>style.visibility</p:attrName>
                                        </p:attrNameLst>
                                      </p:cBhvr>
                                      <p:to>
                                        <p:strVal val="visible"/>
                                      </p:to>
                                    </p:set>
                                  </p:childTnLst>
                                </p:cTn>
                              </p:par>
                            </p:childTnLst>
                          </p:cTn>
                        </p:par>
                        <p:par>
                          <p:cTn id="10" fill="hold">
                            <p:stCondLst>
                              <p:cond delay="1500"/>
                            </p:stCondLst>
                            <p:childTnLst>
                              <p:par>
                                <p:cTn id="11" presetID="4"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par>
                          <p:cTn id="18" fill="hold">
                            <p:stCondLst>
                              <p:cond delay="2500"/>
                            </p:stCondLst>
                            <p:childTnLst>
                              <p:par>
                                <p:cTn id="19" presetID="4" presetClass="entr" presetSubtype="16" fill="hold"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box(in)">
                                      <p:cBhvr>
                                        <p:cTn id="2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6"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Axioms for accelerated observers</a:t>
            </a:r>
            <a:endParaRPr lang="hu-HU" baseline="-25000" dirty="0"/>
          </a:p>
        </p:txBody>
      </p:sp>
      <p:sp>
        <p:nvSpPr>
          <p:cNvPr id="12" name="Content Placeholder 11"/>
          <p:cNvSpPr>
            <a:spLocks noGrp="1"/>
          </p:cNvSpPr>
          <p:nvPr>
            <p:ph idx="1"/>
          </p:nvPr>
        </p:nvSpPr>
        <p:spPr>
          <a:xfrm>
            <a:off x="246432" y="1116412"/>
            <a:ext cx="8829472" cy="5255205"/>
          </a:xfrm>
        </p:spPr>
        <p:txBody>
          <a:bodyPr/>
          <a:lstStyle/>
          <a:p>
            <a:r>
              <a:rPr lang="en-US" dirty="0" err="1" smtClean="0"/>
              <a:t>AxSelf</a:t>
            </a:r>
            <a:r>
              <a:rPr lang="hu-HU" dirty="0" smtClean="0"/>
              <a:t> </a:t>
            </a:r>
            <a:r>
              <a:rPr lang="en-US" sz="4400" baseline="24000" dirty="0" smtClean="0"/>
              <a:t>-</a:t>
            </a:r>
          </a:p>
          <a:p>
            <a:pPr lvl="2"/>
            <a:r>
              <a:rPr lang="en-US" dirty="0" smtClean="0"/>
              <a:t>The world-line of any observer is an open interval of the time-axis, in his own world-view</a:t>
            </a:r>
          </a:p>
          <a:p>
            <a:r>
              <a:rPr lang="en-US" dirty="0" err="1" smtClean="0"/>
              <a:t>AxDif</a:t>
            </a:r>
            <a:r>
              <a:rPr lang="en-US" dirty="0" smtClean="0"/>
              <a:t> </a:t>
            </a:r>
          </a:p>
          <a:p>
            <a:pPr lvl="2"/>
            <a:r>
              <a:rPr lang="en-US" dirty="0" smtClean="0"/>
              <a:t>The worldview transformations have linear approximations at each point of their domain (i.e. they are differentiable).</a:t>
            </a:r>
          </a:p>
          <a:p>
            <a:pPr lvl="2">
              <a:buNone/>
            </a:pPr>
            <a:endParaRPr lang="en-US" dirty="0" smtClean="0"/>
          </a:p>
          <a:p>
            <a:r>
              <a:rPr lang="en-US" dirty="0" err="1" smtClean="0"/>
              <a:t>AxCont</a:t>
            </a:r>
            <a:endParaRPr lang="en-US" b="1" i="1" dirty="0" smtClean="0"/>
          </a:p>
          <a:p>
            <a:pPr lvl="2"/>
            <a:r>
              <a:rPr lang="en-US" dirty="0" smtClean="0"/>
              <a:t>Bounded definable nonempty subsets of  Q  have </a:t>
            </a:r>
            <a:r>
              <a:rPr lang="en-US" dirty="0" err="1" smtClean="0"/>
              <a:t>suprema</a:t>
            </a:r>
            <a:r>
              <a:rPr lang="en-US" dirty="0" smtClean="0"/>
              <a:t>. Here “definable” means “definable in the language of </a:t>
            </a:r>
            <a:r>
              <a:rPr lang="en-US" dirty="0" err="1" smtClean="0"/>
              <a:t>AccRel</a:t>
            </a:r>
            <a:r>
              <a:rPr lang="en-US" dirty="0" smtClean="0"/>
              <a:t>, parametrically”.</a:t>
            </a:r>
          </a:p>
          <a:p>
            <a:endParaRPr lang="en-US" dirty="0" smtClean="0"/>
          </a:p>
          <a:p>
            <a:endParaRPr lang="hu-HU" dirty="0" smtClean="0"/>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a:t>Page: </a:t>
            </a:r>
            <a:fld id="{5AC37A93-EAE0-48A6-AF2A-391DFA9BD0C8}" type="slidenum">
              <a:rPr/>
              <a:pPr>
                <a:defRPr/>
              </a:pPr>
              <a:t>43</a:t>
            </a:fld>
            <a:endParaRPr/>
          </a:p>
        </p:txBody>
      </p:sp>
      <p:sp>
        <p:nvSpPr>
          <p:cNvPr id="2458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4583" name="Rectangle 3"/>
          <p:cNvSpPr>
            <a:spLocks noChangeArrowheads="1"/>
          </p:cNvSpPr>
          <p:nvPr/>
        </p:nvSpPr>
        <p:spPr bwMode="auto">
          <a:xfrm>
            <a:off x="-539750" y="800100"/>
            <a:ext cx="9144000" cy="0"/>
          </a:xfrm>
          <a:prstGeom prst="rect">
            <a:avLst/>
          </a:prstGeom>
          <a:noFill/>
          <a:ln w="9525">
            <a:noFill/>
            <a:miter lim="800000"/>
            <a:headEnd/>
            <a:tailEnd/>
          </a:ln>
        </p:spPr>
        <p:txBody>
          <a:bodyPr wrap="none" anchor="ctr">
            <a:spAutoFit/>
          </a:bodyPr>
          <a:lstStyle/>
          <a:p>
            <a:endParaRPr lang="en-US"/>
          </a:p>
        </p:txBody>
      </p:sp>
      <p:sp>
        <p:nvSpPr>
          <p:cNvPr id="24584"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4586" name="Rectangle 6"/>
          <p:cNvSpPr>
            <a:spLocks noChangeArrowheads="1"/>
          </p:cNvSpPr>
          <p:nvPr/>
        </p:nvSpPr>
        <p:spPr bwMode="auto">
          <a:xfrm>
            <a:off x="-539750" y="866775"/>
            <a:ext cx="9144000" cy="0"/>
          </a:xfrm>
          <a:prstGeom prst="rect">
            <a:avLst/>
          </a:prstGeom>
          <a:noFill/>
          <a:ln w="9525">
            <a:noFill/>
            <a:miter lim="800000"/>
            <a:headEnd/>
            <a:tailEnd/>
          </a:ln>
        </p:spPr>
        <p:txBody>
          <a:bodyPr wrap="none" anchor="ctr">
            <a:spAutoFit/>
          </a:bodyPr>
          <a:lstStyle/>
          <a:p>
            <a:endParaRPr lang="en-US"/>
          </a:p>
        </p:txBody>
      </p:sp>
      <p:sp>
        <p:nvSpPr>
          <p:cNvPr id="2232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23235" name="Rectangle 3"/>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232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232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18" name="Group 17"/>
          <p:cNvGrpSpPr/>
          <p:nvPr/>
        </p:nvGrpSpPr>
        <p:grpSpPr>
          <a:xfrm>
            <a:off x="1498071" y="3871598"/>
            <a:ext cx="6893868" cy="381000"/>
            <a:chOff x="447475" y="6011694"/>
            <a:chExt cx="6893868" cy="381000"/>
          </a:xfrm>
        </p:grpSpPr>
        <p:pic>
          <p:nvPicPr>
            <p:cNvPr id="22323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7475" y="6011694"/>
              <a:ext cx="3486150" cy="381000"/>
            </a:xfrm>
            <a:prstGeom prst="rect">
              <a:avLst/>
            </a:prstGeom>
            <a:noFill/>
          </p:spPr>
        </p:pic>
        <p:pic>
          <p:nvPicPr>
            <p:cNvPr id="223238"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98068" y="6011694"/>
              <a:ext cx="3343275" cy="381000"/>
            </a:xfrm>
            <a:prstGeom prst="rect">
              <a:avLst/>
            </a:prstGeom>
            <a:noFill/>
          </p:spPr>
        </p:pic>
      </p:grpSp>
      <p:sp>
        <p:nvSpPr>
          <p:cNvPr id="19"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Ac</a:t>
            </a:r>
            <a:r>
              <a:rPr lang="hu-HU" dirty="0" err="1" smtClean="0"/>
              <a:t>crel</a:t>
            </a:r>
            <a:endParaRPr lang="hu-HU" baseline="-25000" dirty="0"/>
          </a:p>
        </p:txBody>
      </p:sp>
      <p:sp>
        <p:nvSpPr>
          <p:cNvPr id="3" name="Date Placeholder 2"/>
          <p:cNvSpPr>
            <a:spLocks noGrp="1"/>
          </p:cNvSpPr>
          <p:nvPr>
            <p:ph type="dt" sz="quarter" idx="10"/>
          </p:nvPr>
        </p:nvSpPr>
        <p:spPr/>
        <p:txBody>
          <a:bodyPr/>
          <a:lstStyle/>
          <a:p>
            <a:pPr>
              <a:defRPr/>
            </a:pPr>
            <a:endParaRPr lang="hu-HU" dirty="0"/>
          </a:p>
          <a:p>
            <a:pPr>
              <a:defRPr/>
            </a:pPr>
            <a:endParaRPr lang="hu-HU" dirty="0"/>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a:t>Page: </a:t>
            </a:r>
            <a:fld id="{5AC37A93-EAE0-48A6-AF2A-391DFA9BD0C8}" type="slidenum">
              <a:rPr/>
              <a:pPr>
                <a:defRPr/>
              </a:pPr>
              <a:t>44</a:t>
            </a:fld>
            <a:endParaRPr/>
          </a:p>
        </p:txBody>
      </p:sp>
      <p:sp>
        <p:nvSpPr>
          <p:cNvPr id="2458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4583" name="Rectangle 3"/>
          <p:cNvSpPr>
            <a:spLocks noChangeArrowheads="1"/>
          </p:cNvSpPr>
          <p:nvPr/>
        </p:nvSpPr>
        <p:spPr bwMode="auto">
          <a:xfrm>
            <a:off x="-539750" y="800100"/>
            <a:ext cx="9144000" cy="0"/>
          </a:xfrm>
          <a:prstGeom prst="rect">
            <a:avLst/>
          </a:prstGeom>
          <a:noFill/>
          <a:ln w="9525">
            <a:noFill/>
            <a:miter lim="800000"/>
            <a:headEnd/>
            <a:tailEnd/>
          </a:ln>
        </p:spPr>
        <p:txBody>
          <a:bodyPr wrap="none" anchor="ctr">
            <a:spAutoFit/>
          </a:bodyPr>
          <a:lstStyle/>
          <a:p>
            <a:endParaRPr lang="en-US"/>
          </a:p>
        </p:txBody>
      </p:sp>
      <p:sp>
        <p:nvSpPr>
          <p:cNvPr id="24584"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4586" name="Rectangle 6"/>
          <p:cNvSpPr>
            <a:spLocks noChangeArrowheads="1"/>
          </p:cNvSpPr>
          <p:nvPr/>
        </p:nvSpPr>
        <p:spPr bwMode="auto">
          <a:xfrm>
            <a:off x="-539750" y="866775"/>
            <a:ext cx="9144000" cy="0"/>
          </a:xfrm>
          <a:prstGeom prst="rect">
            <a:avLst/>
          </a:prstGeom>
          <a:noFill/>
          <a:ln w="9525">
            <a:noFill/>
            <a:miter lim="800000"/>
            <a:headEnd/>
            <a:tailEnd/>
          </a:ln>
        </p:spPr>
        <p:txBody>
          <a:bodyPr wrap="none" anchor="ctr">
            <a:spAutoFit/>
          </a:bodyPr>
          <a:lstStyle/>
          <a:p>
            <a:endParaRPr lang="en-US"/>
          </a:p>
        </p:txBody>
      </p:sp>
      <p:sp>
        <p:nvSpPr>
          <p:cNvPr id="23" name="Szövegdoboz 22"/>
          <p:cNvSpPr txBox="1"/>
          <p:nvPr/>
        </p:nvSpPr>
        <p:spPr>
          <a:xfrm>
            <a:off x="418289" y="1332284"/>
            <a:ext cx="8453337" cy="461665"/>
          </a:xfrm>
          <a:prstGeom prst="rect">
            <a:avLst/>
          </a:prstGeom>
          <a:noFill/>
        </p:spPr>
        <p:txBody>
          <a:bodyPr wrap="square" rtlCol="0">
            <a:spAutoFit/>
          </a:bodyPr>
          <a:lstStyle/>
          <a:p>
            <a:r>
              <a:rPr lang="en-US" sz="2400" b="1" i="1" dirty="0" err="1" smtClean="0">
                <a:solidFill>
                  <a:srgbClr val="002060"/>
                </a:solidFill>
                <a:latin typeface="Times New Roman" pitchFamily="18" charset="0"/>
              </a:rPr>
              <a:t>AccRel</a:t>
            </a:r>
            <a:r>
              <a:rPr lang="en-US" sz="2400" b="1" i="1" dirty="0" smtClean="0">
                <a:solidFill>
                  <a:srgbClr val="002060"/>
                </a:solidFill>
                <a:latin typeface="Times New Roman" pitchFamily="18" charset="0"/>
              </a:rPr>
              <a:t> = </a:t>
            </a:r>
            <a:r>
              <a:rPr lang="en-US" sz="2400" b="1" i="1" dirty="0" err="1" smtClean="0">
                <a:solidFill>
                  <a:srgbClr val="002060"/>
                </a:solidFill>
                <a:latin typeface="Times New Roman" pitchFamily="18" charset="0"/>
              </a:rPr>
              <a:t>SpecRel</a:t>
            </a:r>
            <a:r>
              <a:rPr lang="en-US" sz="2400" b="1" i="1" dirty="0" smtClean="0">
                <a:solidFill>
                  <a:srgbClr val="002060"/>
                </a:solidFill>
                <a:latin typeface="Times New Roman" pitchFamily="18" charset="0"/>
              </a:rPr>
              <a:t> + </a:t>
            </a:r>
            <a:r>
              <a:rPr lang="en-US" sz="2400" b="1" i="1" dirty="0" err="1" smtClean="0">
                <a:solidFill>
                  <a:srgbClr val="002060"/>
                </a:solidFill>
                <a:latin typeface="Times New Roman" pitchFamily="18" charset="0"/>
              </a:rPr>
              <a:t>AxCmv</a:t>
            </a:r>
            <a:r>
              <a:rPr lang="en-US" sz="2400" b="1" i="1" dirty="0" smtClean="0">
                <a:solidFill>
                  <a:srgbClr val="002060"/>
                </a:solidFill>
                <a:latin typeface="Times New Roman" pitchFamily="18" charset="0"/>
              </a:rPr>
              <a:t> + </a:t>
            </a:r>
            <a:r>
              <a:rPr lang="en-US" sz="2400" b="1" i="1" dirty="0" err="1" smtClean="0">
                <a:solidFill>
                  <a:srgbClr val="002060"/>
                </a:solidFill>
                <a:latin typeface="Times New Roman" pitchFamily="18" charset="0"/>
              </a:rPr>
              <a:t>AxEv</a:t>
            </a:r>
            <a:r>
              <a:rPr lang="en-US" sz="3000" b="1" i="1" baseline="30000" dirty="0" smtClean="0">
                <a:solidFill>
                  <a:srgbClr val="002060"/>
                </a:solidFill>
                <a:latin typeface="Times New Roman" pitchFamily="18" charset="0"/>
              </a:rPr>
              <a:t>-</a:t>
            </a:r>
            <a:r>
              <a:rPr lang="en-US" sz="2400" b="1" i="1" dirty="0" smtClean="0">
                <a:solidFill>
                  <a:srgbClr val="002060"/>
                </a:solidFill>
                <a:latin typeface="Times New Roman" pitchFamily="18" charset="0"/>
              </a:rPr>
              <a:t> + Ax</a:t>
            </a:r>
            <a:r>
              <a:rPr lang="hu-HU" sz="2400" b="1" i="1" dirty="0" smtClean="0">
                <a:solidFill>
                  <a:srgbClr val="002060"/>
                </a:solidFill>
                <a:latin typeface="Times New Roman" pitchFamily="18" charset="0"/>
              </a:rPr>
              <a:t>Self </a:t>
            </a:r>
            <a:r>
              <a:rPr lang="en-US" sz="3000" b="1" i="1" baseline="30000" dirty="0" smtClean="0">
                <a:solidFill>
                  <a:srgbClr val="002060"/>
                </a:solidFill>
                <a:latin typeface="Times New Roman" pitchFamily="18" charset="0"/>
              </a:rPr>
              <a:t>-</a:t>
            </a:r>
            <a:r>
              <a:rPr lang="en-US" sz="2400" b="1" i="1" dirty="0" smtClean="0">
                <a:solidFill>
                  <a:srgbClr val="002060"/>
                </a:solidFill>
                <a:latin typeface="Times New Roman" pitchFamily="18" charset="0"/>
              </a:rPr>
              <a:t> +</a:t>
            </a:r>
            <a:r>
              <a:rPr lang="hu-HU" sz="2400" b="1" i="1" dirty="0" smtClean="0">
                <a:solidFill>
                  <a:srgbClr val="002060"/>
                </a:solidFill>
                <a:latin typeface="Times New Roman" pitchFamily="18" charset="0"/>
              </a:rPr>
              <a:t> AxDif +</a:t>
            </a:r>
            <a:r>
              <a:rPr lang="en-US" sz="2400" b="1" i="1" dirty="0" smtClean="0">
                <a:solidFill>
                  <a:srgbClr val="002060"/>
                </a:solidFill>
                <a:latin typeface="Times New Roman" pitchFamily="18" charset="0"/>
              </a:rPr>
              <a:t> </a:t>
            </a:r>
            <a:r>
              <a:rPr lang="en-US" sz="2400" b="1" i="1" dirty="0" err="1" smtClean="0">
                <a:solidFill>
                  <a:srgbClr val="002060"/>
                </a:solidFill>
                <a:latin typeface="Times New Roman" pitchFamily="18" charset="0"/>
              </a:rPr>
              <a:t>AxCont</a:t>
            </a:r>
            <a:endParaRPr lang="hu-HU" sz="2400" b="1" i="1" dirty="0">
              <a:solidFill>
                <a:srgbClr val="002060"/>
              </a:solidFill>
              <a:latin typeface="Times New Roman" pitchFamily="18" charset="0"/>
            </a:endParaRPr>
          </a:p>
        </p:txBody>
      </p:sp>
      <p:grpSp>
        <p:nvGrpSpPr>
          <p:cNvPr id="26" name="Group 25"/>
          <p:cNvGrpSpPr/>
          <p:nvPr/>
        </p:nvGrpSpPr>
        <p:grpSpPr>
          <a:xfrm>
            <a:off x="2046456" y="2103741"/>
            <a:ext cx="4963945" cy="3265927"/>
            <a:chOff x="2046456" y="2103741"/>
            <a:chExt cx="4963945" cy="3265927"/>
          </a:xfrm>
        </p:grpSpPr>
        <p:grpSp>
          <p:nvGrpSpPr>
            <p:cNvPr id="6" name="Group 28"/>
            <p:cNvGrpSpPr>
              <a:grpSpLocks/>
            </p:cNvGrpSpPr>
            <p:nvPr/>
          </p:nvGrpSpPr>
          <p:grpSpPr bwMode="auto">
            <a:xfrm>
              <a:off x="2046456" y="2103741"/>
              <a:ext cx="4963945" cy="3265927"/>
              <a:chOff x="2037700" y="2357430"/>
              <a:chExt cx="4963192" cy="3265949"/>
            </a:xfrm>
          </p:grpSpPr>
          <p:sp>
            <p:nvSpPr>
              <p:cNvPr id="14" name="Vertical Scroll 13"/>
              <p:cNvSpPr/>
              <p:nvPr/>
            </p:nvSpPr>
            <p:spPr>
              <a:xfrm>
                <a:off x="2172288" y="2695333"/>
                <a:ext cx="1315020" cy="2928046"/>
              </a:xfrm>
              <a:prstGeom prst="verticalScroll">
                <a:avLst/>
              </a:prstGeom>
              <a:blipFill>
                <a:blip r:embed="rId3" cstate="print"/>
                <a:tile tx="0" ty="0" sx="100000" sy="100000" flip="none" algn="tl"/>
              </a:blipFill>
              <a:ln w="3175">
                <a:solidFill>
                  <a:schemeClr val="accent1">
                    <a:lumMod val="75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smtClean="0">
                    <a:solidFill>
                      <a:schemeClr val="tx1"/>
                    </a:solidFill>
                  </a:rPr>
                  <a:t>AxField</a:t>
                </a:r>
                <a:endParaRPr lang="hu-HU" dirty="0" smtClean="0">
                  <a:solidFill>
                    <a:schemeClr val="tx1"/>
                  </a:solidFill>
                </a:endParaRPr>
              </a:p>
              <a:p>
                <a:pPr algn="ctr" fontAlgn="auto">
                  <a:spcBef>
                    <a:spcPts val="0"/>
                  </a:spcBef>
                  <a:spcAft>
                    <a:spcPts val="0"/>
                  </a:spcAft>
                  <a:defRPr/>
                </a:pPr>
                <a:r>
                  <a:rPr lang="en-US" dirty="0" err="1" smtClean="0">
                    <a:solidFill>
                      <a:schemeClr val="tx1"/>
                    </a:solidFill>
                  </a:rPr>
                  <a:t>AxPh</a:t>
                </a:r>
                <a:endParaRPr lang="hu-HU" dirty="0" smtClean="0">
                  <a:solidFill>
                    <a:schemeClr val="tx1"/>
                  </a:solidFill>
                </a:endParaRPr>
              </a:p>
              <a:p>
                <a:pPr algn="ctr" fontAlgn="auto">
                  <a:spcBef>
                    <a:spcPts val="0"/>
                  </a:spcBef>
                  <a:spcAft>
                    <a:spcPts val="0"/>
                  </a:spcAft>
                  <a:defRPr/>
                </a:pPr>
                <a:r>
                  <a:rPr lang="en-US" dirty="0" err="1" smtClean="0">
                    <a:solidFill>
                      <a:schemeClr val="tx1"/>
                    </a:solidFill>
                  </a:rPr>
                  <a:t>AxEv</a:t>
                </a:r>
                <a:endParaRPr lang="en-US" dirty="0" smtClean="0">
                  <a:solidFill>
                    <a:schemeClr val="tx1"/>
                  </a:solidFill>
                </a:endParaRPr>
              </a:p>
              <a:p>
                <a:pPr algn="ctr" fontAlgn="auto">
                  <a:spcBef>
                    <a:spcPts val="0"/>
                  </a:spcBef>
                  <a:spcAft>
                    <a:spcPts val="0"/>
                  </a:spcAft>
                  <a:defRPr/>
                </a:pPr>
                <a:r>
                  <a:rPr lang="en-US" dirty="0" err="1" smtClean="0">
                    <a:solidFill>
                      <a:schemeClr val="tx1"/>
                    </a:solidFill>
                  </a:rPr>
                  <a:t>AxSelf</a:t>
                </a:r>
                <a:endParaRPr lang="en-US" dirty="0">
                  <a:solidFill>
                    <a:schemeClr val="tx1"/>
                  </a:solidFill>
                </a:endParaRPr>
              </a:p>
              <a:p>
                <a:pPr algn="ctr" fontAlgn="auto">
                  <a:spcBef>
                    <a:spcPts val="0"/>
                  </a:spcBef>
                  <a:spcAft>
                    <a:spcPts val="0"/>
                  </a:spcAft>
                  <a:defRPr/>
                </a:pPr>
                <a:r>
                  <a:rPr lang="en-US" dirty="0" err="1" smtClean="0">
                    <a:solidFill>
                      <a:schemeClr val="tx1"/>
                    </a:solidFill>
                  </a:rPr>
                  <a:t>AxSym</a:t>
                </a:r>
                <a:r>
                  <a:rPr lang="hu-HU" dirty="0" smtClean="0">
                    <a:solidFill>
                      <a:schemeClr val="tx1"/>
                    </a:solidFill>
                  </a:rPr>
                  <a:t>d</a:t>
                </a:r>
                <a:endParaRPr lang="en-US" dirty="0" smtClean="0">
                  <a:solidFill>
                    <a:schemeClr val="tx1"/>
                  </a:solidFill>
                </a:endParaRPr>
              </a:p>
              <a:p>
                <a:pPr algn="ctr" fontAlgn="auto">
                  <a:spcBef>
                    <a:spcPts val="0"/>
                  </a:spcBef>
                  <a:spcAft>
                    <a:spcPts val="0"/>
                  </a:spcAft>
                  <a:defRPr/>
                </a:pPr>
                <a:r>
                  <a:rPr lang="en-US" dirty="0" err="1" smtClean="0">
                    <a:solidFill>
                      <a:schemeClr val="tx1"/>
                    </a:solidFill>
                    <a:latin typeface="+mj-lt"/>
                  </a:rPr>
                  <a:t>AxCmv</a:t>
                </a:r>
                <a:endParaRPr lang="en-US" dirty="0" smtClean="0">
                  <a:solidFill>
                    <a:schemeClr val="tx1"/>
                  </a:solidFill>
                  <a:latin typeface="+mj-lt"/>
                </a:endParaRPr>
              </a:p>
              <a:p>
                <a:pPr algn="ctr" fontAlgn="auto">
                  <a:spcBef>
                    <a:spcPts val="0"/>
                  </a:spcBef>
                  <a:spcAft>
                    <a:spcPts val="0"/>
                  </a:spcAft>
                  <a:defRPr/>
                </a:pPr>
                <a:r>
                  <a:rPr lang="en-US" dirty="0" err="1" smtClean="0">
                    <a:solidFill>
                      <a:schemeClr val="tx1"/>
                    </a:solidFill>
                  </a:rPr>
                  <a:t>AxEv</a:t>
                </a:r>
                <a:r>
                  <a:rPr lang="en-US" sz="2800" baseline="30000" dirty="0" smtClean="0">
                    <a:solidFill>
                      <a:schemeClr val="tx1"/>
                    </a:solidFill>
                  </a:rPr>
                  <a:t>-</a:t>
                </a:r>
                <a:endParaRPr lang="hu-HU" sz="2800" baseline="30000" dirty="0" smtClean="0">
                  <a:solidFill>
                    <a:schemeClr val="tx1"/>
                  </a:solidFill>
                </a:endParaRPr>
              </a:p>
              <a:p>
                <a:pPr algn="ctr" fontAlgn="auto">
                  <a:spcBef>
                    <a:spcPts val="0"/>
                  </a:spcBef>
                  <a:spcAft>
                    <a:spcPts val="0"/>
                  </a:spcAft>
                  <a:defRPr/>
                </a:pPr>
                <a:r>
                  <a:rPr lang="hu-HU" dirty="0" smtClean="0">
                    <a:solidFill>
                      <a:schemeClr val="tx1"/>
                    </a:solidFill>
                  </a:rPr>
                  <a:t>AxSelf </a:t>
                </a:r>
                <a:r>
                  <a:rPr lang="en-US" sz="2800" baseline="30000" dirty="0" smtClean="0">
                    <a:solidFill>
                      <a:schemeClr val="tx1"/>
                    </a:solidFill>
                  </a:rPr>
                  <a:t>-</a:t>
                </a:r>
                <a:endParaRPr lang="hu-HU" sz="2800" baseline="30000" dirty="0" smtClean="0">
                  <a:solidFill>
                    <a:schemeClr val="tx1"/>
                  </a:solidFill>
                </a:endParaRPr>
              </a:p>
              <a:p>
                <a:pPr algn="ctr" fontAlgn="auto">
                  <a:spcBef>
                    <a:spcPts val="0"/>
                  </a:spcBef>
                  <a:spcAft>
                    <a:spcPts val="0"/>
                  </a:spcAft>
                  <a:defRPr/>
                </a:pPr>
                <a:r>
                  <a:rPr lang="hu-HU" dirty="0" smtClean="0">
                    <a:solidFill>
                      <a:schemeClr val="tx1"/>
                    </a:solidFill>
                  </a:rPr>
                  <a:t>AxDif</a:t>
                </a:r>
              </a:p>
              <a:p>
                <a:pPr algn="ctr" fontAlgn="auto">
                  <a:spcBef>
                    <a:spcPts val="0"/>
                  </a:spcBef>
                  <a:spcAft>
                    <a:spcPts val="0"/>
                  </a:spcAft>
                  <a:defRPr/>
                </a:pPr>
                <a:r>
                  <a:rPr lang="en-US" dirty="0" err="1" smtClean="0">
                    <a:solidFill>
                      <a:schemeClr val="tx1"/>
                    </a:solidFill>
                  </a:rPr>
                  <a:t>AxCont</a:t>
                </a:r>
                <a:endParaRPr lang="en-US" dirty="0">
                  <a:solidFill>
                    <a:schemeClr val="tx1"/>
                  </a:solidFill>
                </a:endParaRPr>
              </a:p>
            </p:txBody>
          </p:sp>
          <p:sp>
            <p:nvSpPr>
              <p:cNvPr id="15" name="Flowchart: Document 14"/>
              <p:cNvSpPr/>
              <p:nvPr/>
            </p:nvSpPr>
            <p:spPr>
              <a:xfrm>
                <a:off x="5643570" y="2786058"/>
                <a:ext cx="1357322" cy="2071702"/>
              </a:xfrm>
              <a:prstGeom prst="flowChartDocument">
                <a:avLst/>
              </a:prstGeom>
              <a:effectLst>
                <a:outerShdw blurRad="76200" dist="50800" dir="5400000" rotWithShape="0">
                  <a:srgbClr val="4E3B30">
                    <a:alpha val="60000"/>
                  </a:srgbClr>
                </a:outerShdw>
                <a:reflection blurRad="6350" stA="50000" endA="300" endPos="55000" dir="5400000" sy="-100000" algn="bl" rotWithShape="0"/>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dirty="0" smtClean="0"/>
                  <a:t>Thm101</a:t>
                </a:r>
                <a:endParaRPr lang="en-US" dirty="0"/>
              </a:p>
              <a:p>
                <a:pPr algn="ctr" fontAlgn="auto">
                  <a:spcBef>
                    <a:spcPts val="0"/>
                  </a:spcBef>
                  <a:spcAft>
                    <a:spcPts val="0"/>
                  </a:spcAft>
                  <a:defRPr/>
                </a:pPr>
                <a:r>
                  <a:rPr lang="en-US" dirty="0" smtClean="0"/>
                  <a:t>Thm102</a:t>
                </a:r>
                <a:endParaRPr lang="en-US" dirty="0"/>
              </a:p>
              <a:p>
                <a:pPr algn="ctr" fontAlgn="auto">
                  <a:spcBef>
                    <a:spcPts val="0"/>
                  </a:spcBef>
                  <a:spcAft>
                    <a:spcPts val="0"/>
                  </a:spcAft>
                  <a:defRPr/>
                </a:pPr>
                <a:r>
                  <a:rPr lang="en-US" dirty="0" smtClean="0"/>
                  <a:t>Thm103</a:t>
                </a:r>
                <a:endParaRPr lang="en-US" dirty="0"/>
              </a:p>
              <a:p>
                <a:pPr algn="ctr" fontAlgn="auto">
                  <a:spcBef>
                    <a:spcPts val="0"/>
                  </a:spcBef>
                  <a:spcAft>
                    <a:spcPts val="0"/>
                  </a:spcAft>
                  <a:defRPr/>
                </a:pPr>
                <a:r>
                  <a:rPr lang="en-US" dirty="0" smtClean="0"/>
                  <a:t>Thm104</a:t>
                </a:r>
                <a:endParaRPr lang="en-US" dirty="0"/>
              </a:p>
              <a:p>
                <a:pPr algn="ctr" fontAlgn="auto">
                  <a:spcBef>
                    <a:spcPts val="0"/>
                  </a:spcBef>
                  <a:spcAft>
                    <a:spcPts val="0"/>
                  </a:spcAft>
                  <a:defRPr/>
                </a:pPr>
                <a:endParaRPr lang="en-US" dirty="0"/>
              </a:p>
            </p:txBody>
          </p:sp>
          <p:sp>
            <p:nvSpPr>
              <p:cNvPr id="24590" name="TextBox 19"/>
              <p:cNvSpPr txBox="1">
                <a:spLocks noChangeArrowheads="1"/>
              </p:cNvSpPr>
              <p:nvPr/>
            </p:nvSpPr>
            <p:spPr bwMode="auto">
              <a:xfrm>
                <a:off x="2037700" y="2385145"/>
                <a:ext cx="1643074" cy="369333"/>
              </a:xfrm>
              <a:prstGeom prst="rect">
                <a:avLst/>
              </a:prstGeom>
              <a:noFill/>
              <a:ln w="9525">
                <a:noFill/>
                <a:miter lim="800000"/>
                <a:headEnd/>
                <a:tailEnd/>
              </a:ln>
            </p:spPr>
            <p:txBody>
              <a:bodyPr>
                <a:spAutoFit/>
              </a:bodyPr>
              <a:lstStyle/>
              <a:p>
                <a:pPr algn="ctr"/>
                <a:r>
                  <a:rPr lang="en-US" dirty="0" err="1" smtClean="0">
                    <a:latin typeface="Franklin Gothic Book" pitchFamily="34" charset="0"/>
                  </a:rPr>
                  <a:t>AccRel</a:t>
                </a:r>
                <a:endParaRPr lang="hu-HU" baseline="-25000" dirty="0">
                  <a:latin typeface="Franklin Gothic Book" pitchFamily="34" charset="0"/>
                </a:endParaRPr>
              </a:p>
            </p:txBody>
          </p:sp>
          <p:sp>
            <p:nvSpPr>
              <p:cNvPr id="24591" name="TextBox 20"/>
              <p:cNvSpPr txBox="1">
                <a:spLocks noChangeArrowheads="1"/>
              </p:cNvSpPr>
              <p:nvPr/>
            </p:nvSpPr>
            <p:spPr bwMode="auto">
              <a:xfrm>
                <a:off x="5715008" y="2357430"/>
                <a:ext cx="1214446" cy="369332"/>
              </a:xfrm>
              <a:prstGeom prst="rect">
                <a:avLst/>
              </a:prstGeom>
              <a:noFill/>
              <a:ln w="9525">
                <a:noFill/>
                <a:miter lim="800000"/>
                <a:headEnd/>
                <a:tailEnd/>
              </a:ln>
            </p:spPr>
            <p:txBody>
              <a:bodyPr>
                <a:spAutoFit/>
              </a:bodyPr>
              <a:lstStyle/>
              <a:p>
                <a:pPr algn="ctr"/>
                <a:r>
                  <a:rPr lang="en-US">
                    <a:latin typeface="Franklin Gothic Book" pitchFamily="34" charset="0"/>
                  </a:rPr>
                  <a:t>Theorems</a:t>
                </a:r>
                <a:endParaRPr lang="hu-HU">
                  <a:latin typeface="Franklin Gothic Book" pitchFamily="34" charset="0"/>
                </a:endParaRPr>
              </a:p>
            </p:txBody>
          </p:sp>
          <p:sp>
            <p:nvSpPr>
              <p:cNvPr id="24592" name="TextBox 21"/>
              <p:cNvSpPr txBox="1">
                <a:spLocks noChangeArrowheads="1"/>
              </p:cNvSpPr>
              <p:nvPr/>
            </p:nvSpPr>
            <p:spPr bwMode="auto">
              <a:xfrm>
                <a:off x="4143372" y="4214818"/>
                <a:ext cx="928694" cy="369332"/>
              </a:xfrm>
              <a:prstGeom prst="rect">
                <a:avLst/>
              </a:prstGeom>
              <a:noFill/>
              <a:ln w="9525">
                <a:noFill/>
                <a:miter lim="800000"/>
                <a:headEnd/>
                <a:tailEnd/>
              </a:ln>
            </p:spPr>
            <p:txBody>
              <a:bodyPr>
                <a:spAutoFit/>
              </a:bodyPr>
              <a:lstStyle/>
              <a:p>
                <a:pPr algn="ctr"/>
                <a:r>
                  <a:rPr lang="en-US">
                    <a:latin typeface="Franklin Gothic Book" pitchFamily="34" charset="0"/>
                  </a:rPr>
                  <a:t>Proofs</a:t>
                </a:r>
                <a:endParaRPr lang="hu-HU">
                  <a:latin typeface="Franklin Gothic Book" pitchFamily="34" charset="0"/>
                </a:endParaRPr>
              </a:p>
            </p:txBody>
          </p:sp>
          <p:grpSp>
            <p:nvGrpSpPr>
              <p:cNvPr id="7" name="Group 27"/>
              <p:cNvGrpSpPr>
                <a:grpSpLocks/>
              </p:cNvGrpSpPr>
              <p:nvPr/>
            </p:nvGrpSpPr>
            <p:grpSpPr bwMode="auto">
              <a:xfrm>
                <a:off x="3843720" y="3286124"/>
                <a:ext cx="1442660" cy="938218"/>
                <a:chOff x="3843720" y="3286124"/>
                <a:chExt cx="1442660" cy="938218"/>
              </a:xfrm>
            </p:grpSpPr>
            <p:cxnSp>
              <p:nvCxnSpPr>
                <p:cNvPr id="16" name="Straight Arrow Connector 15"/>
                <p:cNvCxnSpPr/>
                <p:nvPr/>
              </p:nvCxnSpPr>
              <p:spPr>
                <a:xfrm flipV="1">
                  <a:off x="3858119" y="3500437"/>
                  <a:ext cx="1428533" cy="7143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858119" y="3714752"/>
                  <a:ext cx="1428533" cy="500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858119" y="3929065"/>
                  <a:ext cx="1428533" cy="2857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858119" y="4214817"/>
                  <a:ext cx="1428533"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843834" y="3286124"/>
                  <a:ext cx="1419010" cy="9382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sp>
          <p:nvSpPr>
            <p:cNvPr id="25" name="TextBox 24"/>
            <p:cNvSpPr txBox="1"/>
            <p:nvPr/>
          </p:nvSpPr>
          <p:spPr>
            <a:xfrm>
              <a:off x="6024209" y="3799438"/>
              <a:ext cx="461665" cy="369332"/>
            </a:xfrm>
            <a:prstGeom prst="rect">
              <a:avLst/>
            </a:prstGeom>
            <a:noFill/>
          </p:spPr>
          <p:txBody>
            <a:bodyPr vert="vert" wrap="square" rtlCol="0">
              <a:spAutoFit/>
            </a:bodyPr>
            <a:lstStyle/>
            <a:p>
              <a:r>
                <a:rPr lang="hu-HU" dirty="0" smtClean="0">
                  <a:solidFill>
                    <a:schemeClr val="bg1"/>
                  </a:solidFill>
                </a:rPr>
                <a:t>…</a:t>
              </a:r>
              <a:endParaRPr lang="hu-HU" dirty="0">
                <a:solidFill>
                  <a:schemeClr val="bg1"/>
                </a:solidFill>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466725"/>
            <a:ext cx="8686800" cy="838200"/>
          </a:xfrm>
        </p:spPr>
        <p:txBody>
          <a:bodyPr/>
          <a:lstStyle/>
          <a:p>
            <a:pPr fontAlgn="auto">
              <a:spcAft>
                <a:spcPts val="0"/>
              </a:spcAft>
              <a:defRPr/>
            </a:pPr>
            <a:r>
              <a:rPr lang="en-US" dirty="0" smtClean="0"/>
              <a:t>Ac</a:t>
            </a:r>
            <a:r>
              <a:rPr lang="hu-HU" dirty="0" err="1" smtClean="0"/>
              <a:t>crel</a:t>
            </a:r>
            <a:endParaRPr lang="hu-HU" dirty="0"/>
          </a:p>
        </p:txBody>
      </p:sp>
      <p:sp>
        <p:nvSpPr>
          <p:cNvPr id="3" name="Content Placeholder 2"/>
          <p:cNvSpPr>
            <a:spLocks noGrp="1"/>
          </p:cNvSpPr>
          <p:nvPr>
            <p:ph idx="1"/>
          </p:nvPr>
        </p:nvSpPr>
        <p:spPr>
          <a:xfrm>
            <a:off x="314324" y="1281991"/>
            <a:ext cx="8685213" cy="560388"/>
          </a:xfrm>
        </p:spPr>
        <p:txBody>
          <a:bodyPr/>
          <a:lstStyle/>
          <a:p>
            <a:r>
              <a:rPr lang="en-US" dirty="0" smtClean="0"/>
              <a:t>Thm101</a:t>
            </a:r>
          </a:p>
          <a:p>
            <a:pPr>
              <a:buFont typeface="Wingdings 2" pitchFamily="18" charset="2"/>
              <a:buNone/>
            </a:pPr>
            <a:endParaRPr lang="hu-HU" dirty="0" smtClean="0"/>
          </a:p>
        </p:txBody>
      </p:sp>
      <p:sp>
        <p:nvSpPr>
          <p:cNvPr id="5" name="Footer Placeholder 4"/>
          <p:cNvSpPr>
            <a:spLocks noGrp="1"/>
          </p:cNvSpPr>
          <p:nvPr>
            <p:ph type="ftr" sz="quarter" idx="11"/>
          </p:nvPr>
        </p:nvSpPr>
        <p:spPr/>
        <p:txBody>
          <a:bodyPr/>
          <a:lstStyle/>
          <a:p>
            <a:pPr>
              <a:defRPr/>
            </a:pPr>
            <a:r>
              <a:rPr lang="en-US" dirty="0" smtClean="0"/>
              <a:t>Relativity Theory and Logic </a:t>
            </a:r>
            <a:endParaRPr lang="hu-HU" dirty="0"/>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45</a:t>
            </a:fld>
            <a:endParaRPr/>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pic>
        <p:nvPicPr>
          <p:cNvPr id="11161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71575" y="2210813"/>
            <a:ext cx="4924425" cy="409575"/>
          </a:xfrm>
          <a:prstGeom prst="rect">
            <a:avLst/>
          </a:prstGeom>
          <a:noFill/>
        </p:spPr>
      </p:pic>
      <p:sp>
        <p:nvSpPr>
          <p:cNvPr id="111621"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pic>
        <p:nvPicPr>
          <p:cNvPr id="111622"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61848" y="1832043"/>
            <a:ext cx="3371850" cy="409575"/>
          </a:xfrm>
          <a:prstGeom prst="rect">
            <a:avLst/>
          </a:prstGeom>
          <a:noFill/>
        </p:spPr>
      </p:pic>
      <p:sp>
        <p:nvSpPr>
          <p:cNvPr id="111624"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Téglalap 27"/>
          <p:cNvSpPr/>
          <p:nvPr/>
        </p:nvSpPr>
        <p:spPr>
          <a:xfrm>
            <a:off x="409980" y="6035659"/>
            <a:ext cx="7381875" cy="338554"/>
          </a:xfrm>
          <a:prstGeom prst="rect">
            <a:avLst/>
          </a:prstGeom>
        </p:spPr>
        <p:txBody>
          <a:bodyPr wrap="square">
            <a:spAutoFit/>
          </a:bodyPr>
          <a:lstStyle/>
          <a:p>
            <a:pPr marL="742950" lvl="1" indent="-285750">
              <a:spcBef>
                <a:spcPct val="20000"/>
              </a:spcBef>
              <a:buClr>
                <a:schemeClr val="accent1"/>
              </a:buClr>
              <a:buSzPct val="70000"/>
            </a:pPr>
            <a:r>
              <a:rPr lang="en-US" sz="1600" dirty="0" smtClean="0">
                <a:solidFill>
                  <a:schemeClr val="tx2"/>
                </a:solidFill>
                <a:latin typeface="+mn-lt"/>
                <a:cs typeface="+mn-cs"/>
              </a:rPr>
              <a:t>Appeared: Found. Phys</a:t>
            </a:r>
            <a:r>
              <a:rPr lang="hu-HU" sz="1600" dirty="0" smtClean="0">
                <a:solidFill>
                  <a:schemeClr val="tx2"/>
                </a:solidFill>
                <a:latin typeface="+mn-lt"/>
                <a:cs typeface="+mn-cs"/>
              </a:rPr>
              <a:t>.</a:t>
            </a:r>
            <a:r>
              <a:rPr lang="en-US" sz="1600" dirty="0" smtClean="0">
                <a:solidFill>
                  <a:schemeClr val="tx2"/>
                </a:solidFill>
                <a:latin typeface="+mn-lt"/>
                <a:cs typeface="+mn-cs"/>
              </a:rPr>
              <a:t> 2006, </a:t>
            </a:r>
            <a:r>
              <a:rPr lang="en-US" sz="1600" dirty="0" err="1" smtClean="0">
                <a:solidFill>
                  <a:schemeClr val="tx2"/>
                </a:solidFill>
                <a:latin typeface="+mn-lt"/>
                <a:cs typeface="+mn-cs"/>
              </a:rPr>
              <a:t>Madar</a:t>
            </a:r>
            <a:r>
              <a:rPr lang="hu-HU" sz="1600" dirty="0" smtClean="0">
                <a:solidFill>
                  <a:schemeClr val="tx2"/>
                </a:solidFill>
                <a:latin typeface="+mn-lt"/>
                <a:cs typeface="+mn-cs"/>
              </a:rPr>
              <a:t>ász, J. X., Németi, I., Székely, G.</a:t>
            </a:r>
          </a:p>
        </p:txBody>
      </p:sp>
      <p:sp>
        <p:nvSpPr>
          <p:cNvPr id="1116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72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72037" name="Rectangle 5"/>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72038" name="Rectangle 6"/>
          <p:cNvSpPr>
            <a:spLocks noChangeArrowheads="1"/>
          </p:cNvSpPr>
          <p:nvPr/>
        </p:nvSpPr>
        <p:spPr bwMode="auto">
          <a:xfrm>
            <a:off x="0" y="1504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72039" name="Rectangle 7"/>
          <p:cNvSpPr>
            <a:spLocks noChangeArrowheads="1"/>
          </p:cNvSpPr>
          <p:nvPr/>
        </p:nvSpPr>
        <p:spPr bwMode="auto">
          <a:xfrm>
            <a:off x="0" y="1847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72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72044" name="Rectangle 12"/>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72045" name="Rectangle 13"/>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72046" name="Rectangle 14"/>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0" name="Group 39"/>
          <p:cNvGrpSpPr/>
          <p:nvPr/>
        </p:nvGrpSpPr>
        <p:grpSpPr>
          <a:xfrm>
            <a:off x="6468896" y="2105836"/>
            <a:ext cx="1595335" cy="2554387"/>
            <a:chOff x="5405029" y="3612634"/>
            <a:chExt cx="960693" cy="1959048"/>
          </a:xfrm>
        </p:grpSpPr>
        <p:cxnSp>
          <p:nvCxnSpPr>
            <p:cNvPr id="11" name="Egyenes összekötő 10"/>
            <p:cNvCxnSpPr/>
            <p:nvPr/>
          </p:nvCxnSpPr>
          <p:spPr>
            <a:xfrm rot="16200000" flipH="1">
              <a:off x="4797959" y="4700575"/>
              <a:ext cx="1655265" cy="136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Szabadkézi sokszög 14"/>
            <p:cNvSpPr/>
            <p:nvPr/>
          </p:nvSpPr>
          <p:spPr>
            <a:xfrm>
              <a:off x="5469377" y="4107299"/>
              <a:ext cx="542317" cy="1364868"/>
            </a:xfrm>
            <a:custGeom>
              <a:avLst/>
              <a:gdLst>
                <a:gd name="connsiteX0" fmla="*/ 0 w 1419225"/>
                <a:gd name="connsiteY0" fmla="*/ 0 h 1495425"/>
                <a:gd name="connsiteX1" fmla="*/ 1381125 w 1419225"/>
                <a:gd name="connsiteY1" fmla="*/ 666750 h 1495425"/>
                <a:gd name="connsiteX2" fmla="*/ 228600 w 1419225"/>
                <a:gd name="connsiteY2" fmla="*/ 1495425 h 1495425"/>
              </a:gdLst>
              <a:ahLst/>
              <a:cxnLst>
                <a:cxn ang="0">
                  <a:pos x="connsiteX0" y="connsiteY0"/>
                </a:cxn>
                <a:cxn ang="0">
                  <a:pos x="connsiteX1" y="connsiteY1"/>
                </a:cxn>
                <a:cxn ang="0">
                  <a:pos x="connsiteX2" y="connsiteY2"/>
                </a:cxn>
              </a:cxnLst>
              <a:rect l="l" t="t" r="r" b="b"/>
              <a:pathLst>
                <a:path w="1419225" h="1495425">
                  <a:moveTo>
                    <a:pt x="0" y="0"/>
                  </a:moveTo>
                  <a:cubicBezTo>
                    <a:pt x="671512" y="208756"/>
                    <a:pt x="1343025" y="417512"/>
                    <a:pt x="1381125" y="666750"/>
                  </a:cubicBezTo>
                  <a:cubicBezTo>
                    <a:pt x="1419225" y="915988"/>
                    <a:pt x="823912" y="1205706"/>
                    <a:pt x="228600" y="1495425"/>
                  </a:cubicBez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6" name="Szövegdoboz 15"/>
            <p:cNvSpPr txBox="1"/>
            <p:nvPr/>
          </p:nvSpPr>
          <p:spPr>
            <a:xfrm>
              <a:off x="5589339" y="3612634"/>
              <a:ext cx="389763" cy="283254"/>
            </a:xfrm>
            <a:prstGeom prst="rect">
              <a:avLst/>
            </a:prstGeom>
            <a:noFill/>
          </p:spPr>
          <p:txBody>
            <a:bodyPr wrap="square" rtlCol="0">
              <a:spAutoFit/>
            </a:bodyPr>
            <a:lstStyle/>
            <a:p>
              <a:r>
                <a:rPr lang="hu-HU" dirty="0" smtClean="0">
                  <a:solidFill>
                    <a:srgbClr val="FF0000"/>
                  </a:solidFill>
                </a:rPr>
                <a:t>IOb</a:t>
              </a:r>
              <a:endParaRPr lang="hu-HU" dirty="0">
                <a:solidFill>
                  <a:srgbClr val="FF0000"/>
                </a:solidFill>
              </a:endParaRPr>
            </a:p>
          </p:txBody>
        </p:sp>
        <p:sp>
          <p:nvSpPr>
            <p:cNvPr id="17" name="Szövegdoboz 16"/>
            <p:cNvSpPr txBox="1"/>
            <p:nvPr/>
          </p:nvSpPr>
          <p:spPr>
            <a:xfrm>
              <a:off x="6020673" y="4557554"/>
              <a:ext cx="345049" cy="283254"/>
            </a:xfrm>
            <a:prstGeom prst="rect">
              <a:avLst/>
            </a:prstGeom>
            <a:noFill/>
          </p:spPr>
          <p:txBody>
            <a:bodyPr wrap="square" rtlCol="0">
              <a:spAutoFit/>
            </a:bodyPr>
            <a:lstStyle/>
            <a:p>
              <a:r>
                <a:rPr lang="hu-HU" dirty="0" smtClean="0">
                  <a:solidFill>
                    <a:srgbClr val="0070C0"/>
                  </a:solidFill>
                </a:rPr>
                <a:t>Ob</a:t>
              </a:r>
              <a:endParaRPr lang="hu-HU" dirty="0">
                <a:solidFill>
                  <a:srgbClr val="0070C0"/>
                </a:solidFill>
              </a:endParaRPr>
            </a:p>
          </p:txBody>
        </p:sp>
        <p:sp>
          <p:nvSpPr>
            <p:cNvPr id="36" name="TextBox 35"/>
            <p:cNvSpPr txBox="1"/>
            <p:nvPr/>
          </p:nvSpPr>
          <p:spPr>
            <a:xfrm>
              <a:off x="5405029" y="4185161"/>
              <a:ext cx="234317" cy="283254"/>
            </a:xfrm>
            <a:prstGeom prst="rect">
              <a:avLst/>
            </a:prstGeom>
            <a:noFill/>
          </p:spPr>
          <p:txBody>
            <a:bodyPr wrap="square" rtlCol="0">
              <a:spAutoFit/>
            </a:bodyPr>
            <a:lstStyle/>
            <a:p>
              <a:r>
                <a:rPr lang="hu-HU" dirty="0" smtClean="0">
                  <a:solidFill>
                    <a:srgbClr val="FF0000"/>
                  </a:solidFill>
                </a:rPr>
                <a:t>t</a:t>
              </a:r>
              <a:r>
                <a:rPr lang="hu-HU" baseline="-25000" dirty="0" smtClean="0">
                  <a:solidFill>
                    <a:srgbClr val="FF0000"/>
                  </a:solidFill>
                </a:rPr>
                <a:t>1</a:t>
              </a:r>
              <a:endParaRPr lang="hu-HU" baseline="-25000" dirty="0">
                <a:solidFill>
                  <a:srgbClr val="FF0000"/>
                </a:solidFill>
              </a:endParaRPr>
            </a:p>
          </p:txBody>
        </p:sp>
        <p:sp>
          <p:nvSpPr>
            <p:cNvPr id="37" name="Rectangle 36"/>
            <p:cNvSpPr/>
            <p:nvPr/>
          </p:nvSpPr>
          <p:spPr>
            <a:xfrm>
              <a:off x="5679450" y="4003091"/>
              <a:ext cx="385042" cy="369332"/>
            </a:xfrm>
            <a:prstGeom prst="rect">
              <a:avLst/>
            </a:prstGeom>
          </p:spPr>
          <p:txBody>
            <a:bodyPr wrap="none">
              <a:spAutoFit/>
            </a:bodyPr>
            <a:lstStyle/>
            <a:p>
              <a:r>
                <a:rPr lang="hu-HU" dirty="0" smtClean="0">
                  <a:solidFill>
                    <a:srgbClr val="0070C0"/>
                  </a:solidFill>
                </a:rPr>
                <a:t>t</a:t>
              </a:r>
              <a:r>
                <a:rPr lang="hu-HU" baseline="-25000" dirty="0" smtClean="0">
                  <a:solidFill>
                    <a:srgbClr val="0070C0"/>
                  </a:solidFill>
                </a:rPr>
                <a:t>1</a:t>
              </a:r>
              <a:r>
                <a:rPr lang="hu-HU" dirty="0" smtClean="0">
                  <a:solidFill>
                    <a:srgbClr val="0070C0"/>
                  </a:solidFill>
                </a:rPr>
                <a:t>’</a:t>
              </a:r>
              <a:endParaRPr lang="hu-HU" baseline="-25000" dirty="0">
                <a:solidFill>
                  <a:srgbClr val="0070C0"/>
                </a:solidFill>
              </a:endParaRPr>
            </a:p>
          </p:txBody>
        </p:sp>
        <p:sp>
          <p:nvSpPr>
            <p:cNvPr id="38" name="Rectangle 37"/>
            <p:cNvSpPr/>
            <p:nvPr/>
          </p:nvSpPr>
          <p:spPr>
            <a:xfrm>
              <a:off x="5450282" y="5197326"/>
              <a:ext cx="248786" cy="374356"/>
            </a:xfrm>
            <a:prstGeom prst="rect">
              <a:avLst/>
            </a:prstGeom>
          </p:spPr>
          <p:txBody>
            <a:bodyPr wrap="square">
              <a:spAutoFit/>
            </a:bodyPr>
            <a:lstStyle/>
            <a:p>
              <a:r>
                <a:rPr lang="hu-HU" dirty="0" smtClean="0">
                  <a:solidFill>
                    <a:srgbClr val="FF0000"/>
                  </a:solidFill>
                </a:rPr>
                <a:t>t</a:t>
              </a:r>
              <a:endParaRPr lang="hu-HU" baseline="-25000" dirty="0">
                <a:solidFill>
                  <a:srgbClr val="FF0000"/>
                </a:solidFill>
              </a:endParaRPr>
            </a:p>
          </p:txBody>
        </p:sp>
        <p:sp>
          <p:nvSpPr>
            <p:cNvPr id="39" name="Rectangle 38"/>
            <p:cNvSpPr/>
            <p:nvPr/>
          </p:nvSpPr>
          <p:spPr>
            <a:xfrm>
              <a:off x="5685936" y="5283901"/>
              <a:ext cx="374396" cy="283254"/>
            </a:xfrm>
            <a:prstGeom prst="rect">
              <a:avLst/>
            </a:prstGeom>
          </p:spPr>
          <p:txBody>
            <a:bodyPr wrap="square">
              <a:spAutoFit/>
            </a:bodyPr>
            <a:lstStyle/>
            <a:p>
              <a:r>
                <a:rPr lang="hu-HU" dirty="0" smtClean="0">
                  <a:solidFill>
                    <a:srgbClr val="0070C0"/>
                  </a:solidFill>
                </a:rPr>
                <a:t>t’</a:t>
              </a:r>
              <a:endParaRPr lang="hu-HU" baseline="-25000" dirty="0">
                <a:solidFill>
                  <a:srgbClr val="0070C0"/>
                </a:solidFill>
              </a:endParaRPr>
            </a:p>
          </p:txBody>
        </p:sp>
      </p:grpSp>
      <p:sp>
        <p:nvSpPr>
          <p:cNvPr id="2191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9139" name="Rectangle 3"/>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91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9142" name="Rectangle 6"/>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91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9145" name="Rectangle 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914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9148"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915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915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915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915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9158"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9160"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9161" name="Rectangle 25"/>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9163"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72" name="Group 71"/>
          <p:cNvGrpSpPr/>
          <p:nvPr/>
        </p:nvGrpSpPr>
        <p:grpSpPr>
          <a:xfrm>
            <a:off x="274193" y="4902741"/>
            <a:ext cx="8791983" cy="975198"/>
            <a:chOff x="352017" y="4873557"/>
            <a:chExt cx="8791983" cy="975198"/>
          </a:xfrm>
        </p:grpSpPr>
        <p:pic>
          <p:nvPicPr>
            <p:cNvPr id="219143"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9107" y="5505855"/>
              <a:ext cx="2228850" cy="342900"/>
            </a:xfrm>
            <a:prstGeom prst="rect">
              <a:avLst/>
            </a:prstGeom>
            <a:noFill/>
          </p:spPr>
        </p:pic>
        <p:pic>
          <p:nvPicPr>
            <p:cNvPr id="219146"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9106" y="4873557"/>
              <a:ext cx="3514725" cy="342900"/>
            </a:xfrm>
            <a:prstGeom prst="rect">
              <a:avLst/>
            </a:prstGeom>
            <a:noFill/>
          </p:spPr>
        </p:pic>
        <p:grpSp>
          <p:nvGrpSpPr>
            <p:cNvPr id="71" name="Group 70"/>
            <p:cNvGrpSpPr/>
            <p:nvPr/>
          </p:nvGrpSpPr>
          <p:grpSpPr>
            <a:xfrm>
              <a:off x="352017" y="5184842"/>
              <a:ext cx="8791983" cy="352629"/>
              <a:chOff x="155640" y="4241259"/>
              <a:chExt cx="8791983" cy="352629"/>
            </a:xfrm>
          </p:grpSpPr>
          <p:grpSp>
            <p:nvGrpSpPr>
              <p:cNvPr id="67" name="Group 66"/>
              <p:cNvGrpSpPr/>
              <p:nvPr/>
            </p:nvGrpSpPr>
            <p:grpSpPr>
              <a:xfrm>
                <a:off x="155640" y="4241259"/>
                <a:ext cx="8716994" cy="352629"/>
                <a:chOff x="233464" y="4241259"/>
                <a:chExt cx="8716994" cy="352629"/>
              </a:xfrm>
            </p:grpSpPr>
            <p:grpSp>
              <p:nvGrpSpPr>
                <p:cNvPr id="60" name="Group 59"/>
                <p:cNvGrpSpPr/>
                <p:nvPr/>
              </p:nvGrpSpPr>
              <p:grpSpPr>
                <a:xfrm>
                  <a:off x="330738" y="4241259"/>
                  <a:ext cx="8619720" cy="352425"/>
                  <a:chOff x="369650" y="4241259"/>
                  <a:chExt cx="8619720" cy="352425"/>
                </a:xfrm>
              </p:grpSpPr>
              <p:pic>
                <p:nvPicPr>
                  <p:cNvPr id="219155"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9650" y="4241259"/>
                    <a:ext cx="4048125" cy="352425"/>
                  </a:xfrm>
                  <a:prstGeom prst="rect">
                    <a:avLst/>
                  </a:prstGeom>
                  <a:noFill/>
                </p:spPr>
              </p:pic>
              <p:pic>
                <p:nvPicPr>
                  <p:cNvPr id="219157"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464995" y="4241259"/>
                    <a:ext cx="4524375" cy="352425"/>
                  </a:xfrm>
                  <a:prstGeom prst="rect">
                    <a:avLst/>
                  </a:prstGeom>
                  <a:noFill/>
                </p:spPr>
              </p:pic>
            </p:grpSp>
            <p:pic>
              <p:nvPicPr>
                <p:cNvPr id="219159" name="Picture 2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33464" y="4250988"/>
                  <a:ext cx="85725" cy="342900"/>
                </a:xfrm>
                <a:prstGeom prst="rect">
                  <a:avLst/>
                </a:prstGeom>
                <a:noFill/>
              </p:spPr>
            </p:pic>
          </p:grpSp>
          <p:pic>
            <p:nvPicPr>
              <p:cNvPr id="219162" name="Picture 2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861898" y="4241259"/>
                <a:ext cx="85725" cy="342900"/>
              </a:xfrm>
              <a:prstGeom prst="rect">
                <a:avLst/>
              </a:prstGeom>
              <a:noFill/>
            </p:spPr>
          </p:pic>
        </p:grpSp>
      </p:grpSp>
      <p:sp>
        <p:nvSpPr>
          <p:cNvPr id="219164" name="Rectangle 28"/>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Date Placeholder 10"/>
          <p:cNvSpPr txBox="1">
            <a:spLocks noGrp="1"/>
          </p:cNvSpPr>
          <p:nvPr>
            <p:ph type="dt"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1622"/>
                                        </p:tgtEl>
                                        <p:attrNameLst>
                                          <p:attrName>style.visibility</p:attrName>
                                        </p:attrNameLst>
                                      </p:cBhvr>
                                      <p:to>
                                        <p:strVal val="visible"/>
                                      </p:to>
                                    </p:set>
                                    <p:anim calcmode="lin" valueType="num">
                                      <p:cBhvr additive="base">
                                        <p:cTn id="12" dur="500" fill="hold"/>
                                        <p:tgtEl>
                                          <p:spTgt spid="111622"/>
                                        </p:tgtEl>
                                        <p:attrNameLst>
                                          <p:attrName>ppt_x</p:attrName>
                                        </p:attrNameLst>
                                      </p:cBhvr>
                                      <p:tavLst>
                                        <p:tav tm="0">
                                          <p:val>
                                            <p:strVal val="#ppt_x"/>
                                          </p:val>
                                        </p:tav>
                                        <p:tav tm="100000">
                                          <p:val>
                                            <p:strVal val="#ppt_x"/>
                                          </p:val>
                                        </p:tav>
                                      </p:tavLst>
                                    </p:anim>
                                    <p:anim calcmode="lin" valueType="num">
                                      <p:cBhvr additive="base">
                                        <p:cTn id="13" dur="500" fill="hold"/>
                                        <p:tgtEl>
                                          <p:spTgt spid="11162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1619"/>
                                        </p:tgtEl>
                                        <p:attrNameLst>
                                          <p:attrName>style.visibility</p:attrName>
                                        </p:attrNameLst>
                                      </p:cBhvr>
                                      <p:to>
                                        <p:strVal val="visible"/>
                                      </p:to>
                                    </p:set>
                                    <p:anim calcmode="lin" valueType="num">
                                      <p:cBhvr additive="base">
                                        <p:cTn id="17" dur="500" fill="hold"/>
                                        <p:tgtEl>
                                          <p:spTgt spid="111619"/>
                                        </p:tgtEl>
                                        <p:attrNameLst>
                                          <p:attrName>ppt_x</p:attrName>
                                        </p:attrNameLst>
                                      </p:cBhvr>
                                      <p:tavLst>
                                        <p:tav tm="0">
                                          <p:val>
                                            <p:strVal val="#ppt_x"/>
                                          </p:val>
                                        </p:tav>
                                        <p:tav tm="100000">
                                          <p:val>
                                            <p:strVal val="#ppt_x"/>
                                          </p:val>
                                        </p:tav>
                                      </p:tavLst>
                                    </p:anim>
                                    <p:anim calcmode="lin" valueType="num">
                                      <p:cBhvr additive="base">
                                        <p:cTn id="18" dur="500" fill="hold"/>
                                        <p:tgtEl>
                                          <p:spTgt spid="1116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1000" fill="hold"/>
                                        <p:tgtEl>
                                          <p:spTgt spid="40"/>
                                        </p:tgtEl>
                                        <p:attrNameLst>
                                          <p:attrName>ppt_w</p:attrName>
                                        </p:attrNameLst>
                                      </p:cBhvr>
                                      <p:tavLst>
                                        <p:tav tm="0">
                                          <p:val>
                                            <p:strVal val="#ppt_w*0.70"/>
                                          </p:val>
                                        </p:tav>
                                        <p:tav tm="100000">
                                          <p:val>
                                            <p:strVal val="#ppt_w"/>
                                          </p:val>
                                        </p:tav>
                                      </p:tavLst>
                                    </p:anim>
                                    <p:anim calcmode="lin" valueType="num">
                                      <p:cBhvr>
                                        <p:cTn id="24" dur="1000" fill="hold"/>
                                        <p:tgtEl>
                                          <p:spTgt spid="40"/>
                                        </p:tgtEl>
                                        <p:attrNameLst>
                                          <p:attrName>ppt_h</p:attrName>
                                        </p:attrNameLst>
                                      </p:cBhvr>
                                      <p:tavLst>
                                        <p:tav tm="0">
                                          <p:val>
                                            <p:strVal val="#ppt_h"/>
                                          </p:val>
                                        </p:tav>
                                        <p:tav tm="100000">
                                          <p:val>
                                            <p:strVal val="#ppt_h"/>
                                          </p:val>
                                        </p:tav>
                                      </p:tavLst>
                                    </p:anim>
                                    <p:animEffect transition="in" filter="fade">
                                      <p:cBhvr>
                                        <p:cTn id="25" dur="1000"/>
                                        <p:tgtEl>
                                          <p:spTgt spid="40"/>
                                        </p:tgtEl>
                                      </p:cBhvr>
                                    </p:animEffect>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additive="base">
                                        <p:cTn id="29" dur="500" fill="hold"/>
                                        <p:tgtEl>
                                          <p:spTgt spid="72"/>
                                        </p:tgtEl>
                                        <p:attrNameLst>
                                          <p:attrName>ppt_x</p:attrName>
                                        </p:attrNameLst>
                                      </p:cBhvr>
                                      <p:tavLst>
                                        <p:tav tm="0">
                                          <p:val>
                                            <p:strVal val="#ppt_x"/>
                                          </p:val>
                                        </p:tav>
                                        <p:tav tm="100000">
                                          <p:val>
                                            <p:strVal val="#ppt_x"/>
                                          </p:val>
                                        </p:tav>
                                      </p:tavLst>
                                    </p:anim>
                                    <p:anim calcmode="lin" valueType="num">
                                      <p:cBhvr additive="base">
                                        <p:cTn id="30" dur="500" fill="hold"/>
                                        <p:tgtEl>
                                          <p:spTgt spid="72"/>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Ac</a:t>
            </a:r>
            <a:r>
              <a:rPr lang="hu-HU" dirty="0" smtClean="0"/>
              <a:t>crel</a:t>
            </a:r>
            <a:endParaRPr lang="hu-HU" dirty="0"/>
          </a:p>
        </p:txBody>
      </p:sp>
      <p:sp>
        <p:nvSpPr>
          <p:cNvPr id="6" name="Footer Placeholder 5"/>
          <p:cNvSpPr>
            <a:spLocks noGrp="1"/>
          </p:cNvSpPr>
          <p:nvPr>
            <p:ph type="ftr" sz="quarter" idx="11"/>
          </p:nvPr>
        </p:nvSpPr>
        <p:spPr/>
        <p:txBody>
          <a:bodyPr/>
          <a:lstStyle/>
          <a:p>
            <a:pPr>
              <a:defRPr/>
            </a:pPr>
            <a:r>
              <a:rPr lang="en-US" dirty="0" smtClean="0"/>
              <a:t>Relativity Theory and Logic </a:t>
            </a:r>
            <a:endParaRPr lang="hu-HU" dirty="0"/>
          </a:p>
        </p:txBody>
      </p:sp>
      <p:sp>
        <p:nvSpPr>
          <p:cNvPr id="7" name="Slide Number Placeholder 6"/>
          <p:cNvSpPr>
            <a:spLocks noGrp="1"/>
          </p:cNvSpPr>
          <p:nvPr>
            <p:ph type="sldNum" sz="quarter" idx="12"/>
          </p:nvPr>
        </p:nvSpPr>
        <p:spPr/>
        <p:txBody>
          <a:bodyPr/>
          <a:lstStyle/>
          <a:p>
            <a:pPr>
              <a:defRPr/>
            </a:pPr>
            <a:r>
              <a:rPr/>
              <a:t>Page: </a:t>
            </a:r>
            <a:fld id="{8DC9A363-2802-44B1-A71A-6CC289646882}" type="slidenum">
              <a:rPr/>
              <a:pPr>
                <a:defRPr/>
              </a:pPr>
              <a:t>46</a:t>
            </a:fld>
            <a:endParaRPr/>
          </a:p>
        </p:txBody>
      </p:sp>
      <p:sp>
        <p:nvSpPr>
          <p:cNvPr id="8" name="Text Placeholder 3"/>
          <p:cNvSpPr txBox="1">
            <a:spLocks/>
          </p:cNvSpPr>
          <p:nvPr/>
        </p:nvSpPr>
        <p:spPr bwMode="auto">
          <a:xfrm>
            <a:off x="114300" y="5291139"/>
            <a:ext cx="6343650" cy="658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accent1"/>
              </a:buClr>
              <a:buSzPct val="70000"/>
              <a:buFont typeface="Wingdings 2" pitchFamily="18" charset="2"/>
              <a:buChar char=""/>
            </a:pPr>
            <a:r>
              <a:rPr lang="en-US" sz="2400" dirty="0" smtClean="0"/>
              <a:t>Acceleration causes slow time.</a:t>
            </a:r>
            <a:endParaRPr kumimoji="0" lang="hu-HU" sz="240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9" name="Rectangle 8"/>
          <p:cNvSpPr/>
          <p:nvPr/>
        </p:nvSpPr>
        <p:spPr>
          <a:xfrm>
            <a:off x="493705" y="1405806"/>
            <a:ext cx="1463542" cy="523220"/>
          </a:xfrm>
          <a:prstGeom prst="rect">
            <a:avLst/>
          </a:prstGeom>
        </p:spPr>
        <p:txBody>
          <a:bodyPr wrap="none">
            <a:spAutoFit/>
          </a:bodyPr>
          <a:lstStyle/>
          <a:p>
            <a:r>
              <a:rPr lang="en-US" sz="2800" b="1" dirty="0" smtClean="0">
                <a:solidFill>
                  <a:schemeClr val="tx2"/>
                </a:solidFill>
                <a:latin typeface="Franklin Gothic Book" pitchFamily="34" charset="0"/>
              </a:rPr>
              <a:t>Thm102</a:t>
            </a:r>
            <a:endParaRPr lang="hu-HU" sz="2800" b="1" dirty="0"/>
          </a:p>
        </p:txBody>
      </p:sp>
      <p:pic>
        <p:nvPicPr>
          <p:cNvPr id="11" name="Picture 10" descr="kisshuttle1.png"/>
          <p:cNvPicPr>
            <a:picLocks noChangeAspect="1"/>
          </p:cNvPicPr>
          <p:nvPr/>
        </p:nvPicPr>
        <p:blipFill>
          <a:blip r:embed="rId3" cstate="print"/>
          <a:stretch>
            <a:fillRect/>
          </a:stretch>
        </p:blipFill>
        <p:spPr>
          <a:xfrm>
            <a:off x="1792998" y="1844976"/>
            <a:ext cx="6189424" cy="2718273"/>
          </a:xfrm>
          <a:prstGeom prst="rect">
            <a:avLst/>
          </a:prstGeom>
          <a:noFill/>
          <a:ln>
            <a:noFill/>
          </a:ln>
        </p:spPr>
      </p:pic>
      <p:pic>
        <p:nvPicPr>
          <p:cNvPr id="172034" name="Picture 2" descr="C:\Documents and Settings\Németi Péter\Asztal\2008-Brüsszel\órák\Új\rk\Ora-lassu.gif"/>
          <p:cNvPicPr>
            <a:picLocks noChangeAspect="1" noChangeArrowheads="1" noCrop="1"/>
          </p:cNvPicPr>
          <p:nvPr/>
        </p:nvPicPr>
        <p:blipFill>
          <a:blip r:embed="rId4" cstate="print"/>
          <a:srcRect/>
          <a:stretch>
            <a:fillRect/>
          </a:stretch>
        </p:blipFill>
        <p:spPr bwMode="auto">
          <a:xfrm>
            <a:off x="3041650" y="3436938"/>
            <a:ext cx="981710" cy="981710"/>
          </a:xfrm>
          <a:prstGeom prst="rect">
            <a:avLst/>
          </a:prstGeom>
          <a:noFill/>
        </p:spPr>
      </p:pic>
      <p:pic>
        <p:nvPicPr>
          <p:cNvPr id="172035" name="Picture 3" descr="C:\Documents and Settings\Németi Péter\Asztal\2008-Brüsszel\órák\Új\rk\Ora-normal.gif"/>
          <p:cNvPicPr>
            <a:picLocks noChangeAspect="1" noChangeArrowheads="1" noCrop="1"/>
          </p:cNvPicPr>
          <p:nvPr/>
        </p:nvPicPr>
        <p:blipFill>
          <a:blip r:embed="rId5" cstate="print"/>
          <a:stretch>
            <a:fillRect/>
          </a:stretch>
        </p:blipFill>
        <p:spPr bwMode="auto">
          <a:xfrm>
            <a:off x="6282373" y="3436938"/>
            <a:ext cx="982027" cy="982027"/>
          </a:xfrm>
          <a:prstGeom prst="rect">
            <a:avLst/>
          </a:prstGeom>
          <a:noFill/>
        </p:spPr>
      </p:pic>
      <p:grpSp>
        <p:nvGrpSpPr>
          <p:cNvPr id="2" name="Group 11"/>
          <p:cNvGrpSpPr/>
          <p:nvPr/>
        </p:nvGrpSpPr>
        <p:grpSpPr>
          <a:xfrm>
            <a:off x="7170652" y="1912877"/>
            <a:ext cx="848718" cy="369332"/>
            <a:chOff x="6434952" y="1460947"/>
            <a:chExt cx="848718" cy="369332"/>
          </a:xfrm>
        </p:grpSpPr>
        <p:cxnSp>
          <p:nvCxnSpPr>
            <p:cNvPr id="13" name="Egyenes összekötő nyíllal 97"/>
            <p:cNvCxnSpPr/>
            <p:nvPr/>
          </p:nvCxnSpPr>
          <p:spPr>
            <a:xfrm>
              <a:off x="6434952" y="1818102"/>
              <a:ext cx="848718" cy="191"/>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74374" y="1460947"/>
              <a:ext cx="736099" cy="369332"/>
            </a:xfrm>
            <a:prstGeom prst="rect">
              <a:avLst/>
            </a:prstGeom>
            <a:noFill/>
          </p:spPr>
          <p:txBody>
            <a:bodyPr wrap="none" rtlCol="0">
              <a:spAutoFit/>
            </a:bodyPr>
            <a:lstStyle/>
            <a:p>
              <a:r>
                <a:rPr lang="hu-HU" dirty="0" smtClean="0"/>
                <a:t>a</a:t>
              </a:r>
              <a:r>
                <a:rPr lang="hu-HU" baseline="-25000" dirty="0" smtClean="0"/>
                <a:t>k</a:t>
              </a:r>
              <a:r>
                <a:rPr lang="hu-HU" dirty="0" smtClean="0"/>
                <a:t>(m)</a:t>
              </a:r>
              <a:endParaRPr lang="hu-HU" dirty="0"/>
            </a:p>
          </p:txBody>
        </p:sp>
      </p:grpSp>
      <p:sp>
        <p:nvSpPr>
          <p:cNvPr id="15"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72034"/>
                                        </p:tgtEl>
                                        <p:attrNameLst>
                                          <p:attrName>style.visibility</p:attrName>
                                        </p:attrNameLst>
                                      </p:cBhvr>
                                      <p:to>
                                        <p:strVal val="visible"/>
                                      </p:to>
                                    </p:set>
                                    <p:animEffect transition="in" filter="fade">
                                      <p:cBhvr>
                                        <p:cTn id="12" dur="2000"/>
                                        <p:tgtEl>
                                          <p:spTgt spid="172034"/>
                                        </p:tgtEl>
                                      </p:cBhvr>
                                    </p:animEffect>
                                  </p:childTnLst>
                                </p:cTn>
                              </p:par>
                              <p:par>
                                <p:cTn id="13" presetID="10" presetClass="entr" presetSubtype="0" fill="hold" nodeType="withEffect">
                                  <p:stCondLst>
                                    <p:cond delay="0"/>
                                  </p:stCondLst>
                                  <p:childTnLst>
                                    <p:set>
                                      <p:cBhvr>
                                        <p:cTn id="14" dur="1" fill="hold">
                                          <p:stCondLst>
                                            <p:cond delay="0"/>
                                          </p:stCondLst>
                                        </p:cTn>
                                        <p:tgtEl>
                                          <p:spTgt spid="172035"/>
                                        </p:tgtEl>
                                        <p:attrNameLst>
                                          <p:attrName>style.visibility</p:attrName>
                                        </p:attrNameLst>
                                      </p:cBhvr>
                                      <p:to>
                                        <p:strVal val="visible"/>
                                      </p:to>
                                    </p:set>
                                    <p:animEffect transition="in" filter="fade">
                                      <p:cBhvr>
                                        <p:cTn id="15" dur="2000"/>
                                        <p:tgtEl>
                                          <p:spTgt spid="172035"/>
                                        </p:tgtEl>
                                      </p:cBhvr>
                                    </p:animEffect>
                                  </p:childTnLst>
                                </p:cTn>
                              </p:par>
                            </p:childTnLst>
                          </p:cTn>
                        </p:par>
                        <p:par>
                          <p:cTn id="16" fill="hold">
                            <p:stCondLst>
                              <p:cond delay="4000"/>
                            </p:stCondLst>
                            <p:childTnLst>
                              <p:par>
                                <p:cTn id="17" presetID="3"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466725"/>
            <a:ext cx="8686800" cy="838200"/>
          </a:xfrm>
        </p:spPr>
        <p:txBody>
          <a:bodyPr/>
          <a:lstStyle/>
          <a:p>
            <a:pPr fontAlgn="auto">
              <a:spcAft>
                <a:spcPts val="0"/>
              </a:spcAft>
              <a:defRPr/>
            </a:pPr>
            <a:r>
              <a:rPr lang="en-US" dirty="0" smtClean="0"/>
              <a:t>Ac</a:t>
            </a:r>
            <a:r>
              <a:rPr lang="hu-HU" dirty="0" err="1" smtClean="0"/>
              <a:t>crel</a:t>
            </a:r>
            <a:endParaRPr lang="hu-HU" dirty="0"/>
          </a:p>
        </p:txBody>
      </p:sp>
      <p:sp>
        <p:nvSpPr>
          <p:cNvPr id="5" name="Footer Placeholder 4"/>
          <p:cNvSpPr>
            <a:spLocks noGrp="1"/>
          </p:cNvSpPr>
          <p:nvPr>
            <p:ph type="ftr" sz="quarter" idx="11"/>
          </p:nvPr>
        </p:nvSpPr>
        <p:spPr/>
        <p:txBody>
          <a:bodyPr/>
          <a:lstStyle/>
          <a:p>
            <a:pPr>
              <a:defRPr/>
            </a:pPr>
            <a:r>
              <a:rPr lang="en-US" dirty="0" smtClean="0"/>
              <a:t>Relativity Theory and Logic </a:t>
            </a:r>
            <a:endParaRPr lang="hu-HU" dirty="0"/>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47</a:t>
            </a:fld>
            <a:endParaRPr/>
          </a:p>
        </p:txBody>
      </p:sp>
      <p:sp>
        <p:nvSpPr>
          <p:cNvPr id="9" name="Content Placeholder 2"/>
          <p:cNvSpPr txBox="1">
            <a:spLocks/>
          </p:cNvSpPr>
          <p:nvPr/>
        </p:nvSpPr>
        <p:spPr bwMode="auto">
          <a:xfrm>
            <a:off x="256162" y="1295840"/>
            <a:ext cx="8696325" cy="677862"/>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3200" dirty="0" smtClean="0">
                <a:solidFill>
                  <a:schemeClr val="tx2"/>
                </a:solidFill>
                <a:latin typeface="Franklin Gothic Book" pitchFamily="34" charset="0"/>
              </a:rPr>
              <a:t>Thm102</a:t>
            </a:r>
            <a:endParaRPr lang="en-US" sz="3200" dirty="0">
              <a:solidFill>
                <a:schemeClr val="tx2"/>
              </a:solidFill>
              <a:latin typeface="Franklin Gothic Book" pitchFamily="34" charset="0"/>
            </a:endParaRPr>
          </a:p>
          <a:p>
            <a:pPr marL="742950" lvl="1" indent="-285750">
              <a:spcBef>
                <a:spcPct val="20000"/>
              </a:spcBef>
              <a:buClr>
                <a:schemeClr val="accent1"/>
              </a:buClr>
              <a:buSzPct val="70000"/>
            </a:pPr>
            <a:endParaRPr lang="en-US" sz="2000" dirty="0">
              <a:solidFill>
                <a:schemeClr val="tx2"/>
              </a:solidFill>
              <a:latin typeface="Franklin Gothic Book" pitchFamily="34" charset="0"/>
            </a:endParaRPr>
          </a:p>
          <a:p>
            <a:pPr marL="342900" indent="-342900">
              <a:spcBef>
                <a:spcPct val="20000"/>
              </a:spcBef>
              <a:buClr>
                <a:schemeClr val="accent1"/>
              </a:buClr>
              <a:buSzPct val="70000"/>
              <a:buFont typeface="Wingdings 2" pitchFamily="18" charset="2"/>
              <a:buNone/>
            </a:pPr>
            <a:endParaRPr lang="hu-HU" sz="3200" dirty="0">
              <a:solidFill>
                <a:schemeClr val="tx2"/>
              </a:solidFill>
              <a:latin typeface="Franklin Gothic Book" pitchFamily="34" charset="0"/>
            </a:endParaRPr>
          </a:p>
        </p:txBody>
      </p:sp>
      <p:grpSp>
        <p:nvGrpSpPr>
          <p:cNvPr id="32" name="Group 31"/>
          <p:cNvGrpSpPr/>
          <p:nvPr/>
        </p:nvGrpSpPr>
        <p:grpSpPr>
          <a:xfrm>
            <a:off x="6748359" y="3920801"/>
            <a:ext cx="1447799" cy="1466850"/>
            <a:chOff x="6767815" y="4757379"/>
            <a:chExt cx="1447799" cy="1466850"/>
          </a:xfrm>
        </p:grpSpPr>
        <p:sp>
          <p:nvSpPr>
            <p:cNvPr id="18" name="Szabadkézi sokszög 17"/>
            <p:cNvSpPr/>
            <p:nvPr/>
          </p:nvSpPr>
          <p:spPr>
            <a:xfrm flipH="1">
              <a:off x="7863189" y="4757380"/>
              <a:ext cx="352425" cy="1371600"/>
            </a:xfrm>
            <a:custGeom>
              <a:avLst/>
              <a:gdLst>
                <a:gd name="connsiteX0" fmla="*/ 0 w 1419225"/>
                <a:gd name="connsiteY0" fmla="*/ 0 h 1495425"/>
                <a:gd name="connsiteX1" fmla="*/ 1381125 w 1419225"/>
                <a:gd name="connsiteY1" fmla="*/ 666750 h 1495425"/>
                <a:gd name="connsiteX2" fmla="*/ 228600 w 1419225"/>
                <a:gd name="connsiteY2" fmla="*/ 1495425 h 1495425"/>
              </a:gdLst>
              <a:ahLst/>
              <a:cxnLst>
                <a:cxn ang="0">
                  <a:pos x="connsiteX0" y="connsiteY0"/>
                </a:cxn>
                <a:cxn ang="0">
                  <a:pos x="connsiteX1" y="connsiteY1"/>
                </a:cxn>
                <a:cxn ang="0">
                  <a:pos x="connsiteX2" y="connsiteY2"/>
                </a:cxn>
              </a:cxnLst>
              <a:rect l="l" t="t" r="r" b="b"/>
              <a:pathLst>
                <a:path w="1419225" h="1495425">
                  <a:moveTo>
                    <a:pt x="0" y="0"/>
                  </a:moveTo>
                  <a:cubicBezTo>
                    <a:pt x="671512" y="208756"/>
                    <a:pt x="1343025" y="417512"/>
                    <a:pt x="1381125" y="666750"/>
                  </a:cubicBezTo>
                  <a:cubicBezTo>
                    <a:pt x="1419225" y="915988"/>
                    <a:pt x="823912" y="1205706"/>
                    <a:pt x="228600" y="1495425"/>
                  </a:cubicBez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9" name="Szabadkézi sokszög 18"/>
            <p:cNvSpPr/>
            <p:nvPr/>
          </p:nvSpPr>
          <p:spPr>
            <a:xfrm flipH="1">
              <a:off x="6767815" y="4757379"/>
              <a:ext cx="1133476" cy="1466850"/>
            </a:xfrm>
            <a:custGeom>
              <a:avLst/>
              <a:gdLst>
                <a:gd name="connsiteX0" fmla="*/ 0 w 1419225"/>
                <a:gd name="connsiteY0" fmla="*/ 0 h 1495425"/>
                <a:gd name="connsiteX1" fmla="*/ 1381125 w 1419225"/>
                <a:gd name="connsiteY1" fmla="*/ 666750 h 1495425"/>
                <a:gd name="connsiteX2" fmla="*/ 228600 w 1419225"/>
                <a:gd name="connsiteY2" fmla="*/ 1495425 h 1495425"/>
              </a:gdLst>
              <a:ahLst/>
              <a:cxnLst>
                <a:cxn ang="0">
                  <a:pos x="connsiteX0" y="connsiteY0"/>
                </a:cxn>
                <a:cxn ang="0">
                  <a:pos x="connsiteX1" y="connsiteY1"/>
                </a:cxn>
                <a:cxn ang="0">
                  <a:pos x="connsiteX2" y="connsiteY2"/>
                </a:cxn>
              </a:cxnLst>
              <a:rect l="l" t="t" r="r" b="b"/>
              <a:pathLst>
                <a:path w="1419225" h="1495425">
                  <a:moveTo>
                    <a:pt x="0" y="0"/>
                  </a:moveTo>
                  <a:cubicBezTo>
                    <a:pt x="671512" y="208756"/>
                    <a:pt x="1343025" y="417512"/>
                    <a:pt x="1381125" y="666750"/>
                  </a:cubicBezTo>
                  <a:cubicBezTo>
                    <a:pt x="1419225" y="915988"/>
                    <a:pt x="823912" y="1205706"/>
                    <a:pt x="228600" y="1495425"/>
                  </a:cubicBez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26" name="Egyenes összekötő 25"/>
            <p:cNvCxnSpPr/>
            <p:nvPr/>
          </p:nvCxnSpPr>
          <p:spPr>
            <a:xfrm rot="10800000">
              <a:off x="7586967" y="4890730"/>
              <a:ext cx="352425" cy="238125"/>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7" name="Ötszög 26"/>
            <p:cNvSpPr/>
            <p:nvPr/>
          </p:nvSpPr>
          <p:spPr>
            <a:xfrm flipV="1">
              <a:off x="6834491" y="5300303"/>
              <a:ext cx="1047749" cy="247650"/>
            </a:xfrm>
            <a:prstGeom prst="homePlate">
              <a:avLst/>
            </a:prstGeom>
            <a:solidFill>
              <a:schemeClr val="bg1">
                <a:lumMod val="75000"/>
                <a:alpha val="49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4" name="Egyenes összekötő 23"/>
            <p:cNvCxnSpPr>
              <a:stCxn id="19" idx="1"/>
            </p:cNvCxnSpPr>
            <p:nvPr/>
          </p:nvCxnSpPr>
          <p:spPr>
            <a:xfrm rot="10800000" flipH="1">
              <a:off x="6798243" y="5128855"/>
              <a:ext cx="1141147" cy="282535"/>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21" name="Egyenes összekötő 20"/>
            <p:cNvCxnSpPr>
              <a:stCxn id="19" idx="1"/>
              <a:endCxn id="18" idx="2"/>
            </p:cNvCxnSpPr>
            <p:nvPr/>
          </p:nvCxnSpPr>
          <p:spPr>
            <a:xfrm rot="10800000" flipH="1" flipV="1">
              <a:off x="6798244" y="5411388"/>
              <a:ext cx="1360604" cy="717591"/>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1"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4"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pic>
        <p:nvPicPr>
          <p:cNvPr id="111625"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1987" y="1924400"/>
            <a:ext cx="5524500" cy="409575"/>
          </a:xfrm>
          <a:prstGeom prst="rect">
            <a:avLst/>
          </a:prstGeom>
          <a:noFill/>
        </p:spPr>
      </p:pic>
      <p:sp>
        <p:nvSpPr>
          <p:cNvPr id="30" name="Téglalap 29"/>
          <p:cNvSpPr/>
          <p:nvPr/>
        </p:nvSpPr>
        <p:spPr>
          <a:xfrm>
            <a:off x="322838" y="2305400"/>
            <a:ext cx="7715249" cy="1311128"/>
          </a:xfrm>
          <a:prstGeom prst="rect">
            <a:avLst/>
          </a:prstGeom>
        </p:spPr>
        <p:txBody>
          <a:bodyPr wrap="square">
            <a:spAutoFit/>
          </a:bodyPr>
          <a:lstStyle/>
          <a:p>
            <a:pPr marL="742950" lvl="1" indent="-285750">
              <a:spcBef>
                <a:spcPct val="20000"/>
              </a:spcBef>
              <a:buClr>
                <a:schemeClr val="accent1"/>
              </a:buClr>
              <a:buSzPct val="70000"/>
              <a:buFont typeface="Wingdings 2" pitchFamily="18" charset="2"/>
              <a:buChar char=""/>
            </a:pPr>
            <a:r>
              <a:rPr lang="en-US" sz="2000" dirty="0" smtClean="0">
                <a:solidFill>
                  <a:schemeClr val="tx2"/>
                </a:solidFill>
                <a:latin typeface="Franklin Gothic Book" pitchFamily="34" charset="0"/>
              </a:rPr>
              <a:t>I.e., clocks at the bottom of spaceship run slower than the ones at the nose of the spaceship, both according  to nose and bottom  (watching  each other by radar).</a:t>
            </a:r>
          </a:p>
          <a:p>
            <a:pPr marL="742950" lvl="1" indent="-285750">
              <a:spcBef>
                <a:spcPct val="20000"/>
              </a:spcBef>
              <a:buClr>
                <a:schemeClr val="accent1"/>
              </a:buClr>
              <a:buSzPct val="70000"/>
            </a:pPr>
            <a:r>
              <a:rPr lang="en-US" sz="1600" dirty="0" smtClean="0">
                <a:solidFill>
                  <a:schemeClr val="tx2"/>
                </a:solidFill>
                <a:latin typeface="+mn-lt"/>
                <a:cs typeface="+mn-cs"/>
              </a:rPr>
              <a:t>Appeared: Logic for </a:t>
            </a:r>
            <a:r>
              <a:rPr lang="en-US" sz="1600" dirty="0" err="1" smtClean="0">
                <a:solidFill>
                  <a:schemeClr val="tx2"/>
                </a:solidFill>
                <a:latin typeface="+mn-lt"/>
                <a:cs typeface="+mn-cs"/>
              </a:rPr>
              <a:t>XXIth</a:t>
            </a:r>
            <a:r>
              <a:rPr lang="en-US" sz="1600" dirty="0" smtClean="0">
                <a:solidFill>
                  <a:schemeClr val="tx2"/>
                </a:solidFill>
                <a:latin typeface="+mn-lt"/>
                <a:cs typeface="+mn-cs"/>
              </a:rPr>
              <a:t> Century</a:t>
            </a:r>
            <a:r>
              <a:rPr lang="hu-HU" sz="1600" dirty="0" smtClean="0">
                <a:solidFill>
                  <a:schemeClr val="tx2"/>
                </a:solidFill>
                <a:latin typeface="+mn-lt"/>
                <a:cs typeface="+mn-cs"/>
              </a:rPr>
              <a:t>.</a:t>
            </a:r>
            <a:r>
              <a:rPr lang="en-US" sz="1600" dirty="0" smtClean="0">
                <a:solidFill>
                  <a:schemeClr val="tx2"/>
                </a:solidFill>
                <a:latin typeface="+mn-lt"/>
                <a:cs typeface="+mn-cs"/>
              </a:rPr>
              <a:t> 2007, </a:t>
            </a:r>
            <a:r>
              <a:rPr lang="en-US" sz="1600" dirty="0" err="1" smtClean="0">
                <a:solidFill>
                  <a:schemeClr val="tx2"/>
                </a:solidFill>
                <a:latin typeface="+mn-lt"/>
                <a:cs typeface="+mn-cs"/>
              </a:rPr>
              <a:t>Madar</a:t>
            </a:r>
            <a:r>
              <a:rPr lang="hu-HU" sz="1600" dirty="0" smtClean="0">
                <a:solidFill>
                  <a:schemeClr val="tx2"/>
                </a:solidFill>
                <a:latin typeface="+mn-lt"/>
                <a:cs typeface="+mn-cs"/>
              </a:rPr>
              <a:t>ász, J. X., Németi, I., Székely, G.</a:t>
            </a:r>
            <a:endParaRPr lang="en-US" sz="1600" dirty="0" smtClean="0">
              <a:solidFill>
                <a:schemeClr val="tx2"/>
              </a:solidFill>
              <a:latin typeface="+mn-lt"/>
              <a:cs typeface="+mn-cs"/>
            </a:endParaRPr>
          </a:p>
        </p:txBody>
      </p:sp>
      <p:sp>
        <p:nvSpPr>
          <p:cNvPr id="22" name="Date Placeholder 10"/>
          <p:cNvSpPr txBox="1">
            <a:spLocks noGrp="1"/>
          </p:cNvSpPr>
          <p:nvPr>
            <p:ph type="dt"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11625"/>
                                        </p:tgtEl>
                                        <p:attrNameLst>
                                          <p:attrName>style.visibility</p:attrName>
                                        </p:attrNameLst>
                                      </p:cBhvr>
                                      <p:to>
                                        <p:strVal val="visible"/>
                                      </p:to>
                                    </p:set>
                                    <p:anim calcmode="lin" valueType="num">
                                      <p:cBhvr additive="base">
                                        <p:cTn id="12" dur="500" fill="hold"/>
                                        <p:tgtEl>
                                          <p:spTgt spid="111625"/>
                                        </p:tgtEl>
                                        <p:attrNameLst>
                                          <p:attrName>ppt_x</p:attrName>
                                        </p:attrNameLst>
                                      </p:cBhvr>
                                      <p:tavLst>
                                        <p:tav tm="0">
                                          <p:val>
                                            <p:strVal val="#ppt_x"/>
                                          </p:val>
                                        </p:tav>
                                        <p:tav tm="100000">
                                          <p:val>
                                            <p:strVal val="#ppt_x"/>
                                          </p:val>
                                        </p:tav>
                                      </p:tavLst>
                                    </p:anim>
                                    <p:anim calcmode="lin" valueType="num">
                                      <p:cBhvr additive="base">
                                        <p:cTn id="13" dur="500" fill="hold"/>
                                        <p:tgtEl>
                                          <p:spTgt spid="11162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3" presetClass="entr" presetSubtype="1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linds(horizontal)">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466725"/>
            <a:ext cx="8686800" cy="838200"/>
          </a:xfrm>
        </p:spPr>
        <p:txBody>
          <a:bodyPr/>
          <a:lstStyle/>
          <a:p>
            <a:pPr fontAlgn="auto">
              <a:spcAft>
                <a:spcPts val="0"/>
              </a:spcAft>
              <a:defRPr/>
            </a:pPr>
            <a:r>
              <a:rPr lang="hu-HU" dirty="0" smtClean="0">
                <a:effectLst/>
              </a:rPr>
              <a:t>Accelerating spacefleet</a:t>
            </a:r>
            <a:endParaRPr lang="hu-HU" dirty="0"/>
          </a:p>
        </p:txBody>
      </p:sp>
      <p:sp>
        <p:nvSpPr>
          <p:cNvPr id="5" name="Footer Placeholder 4"/>
          <p:cNvSpPr>
            <a:spLocks noGrp="1"/>
          </p:cNvSpPr>
          <p:nvPr>
            <p:ph type="ftr" sz="quarter" idx="11"/>
          </p:nvPr>
        </p:nvSpPr>
        <p:spPr/>
        <p:txBody>
          <a:bodyPr/>
          <a:lstStyle/>
          <a:p>
            <a:pPr>
              <a:defRPr/>
            </a:pPr>
            <a:r>
              <a:rPr lang="en-US" dirty="0" smtClean="0"/>
              <a:t>Relativity Theory and Logic </a:t>
            </a:r>
            <a:endParaRPr lang="hu-HU" dirty="0"/>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48</a:t>
            </a:fld>
            <a:endParaRPr/>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1"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4"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pic>
        <p:nvPicPr>
          <p:cNvPr id="15" name="Picture 14" descr="urflotta1.gif"/>
          <p:cNvPicPr>
            <a:picLocks noChangeAspect="1"/>
          </p:cNvPicPr>
          <p:nvPr/>
        </p:nvPicPr>
        <p:blipFill>
          <a:blip r:embed="rId3" cstate="print"/>
          <a:stretch>
            <a:fillRect/>
          </a:stretch>
        </p:blipFill>
        <p:spPr>
          <a:xfrm>
            <a:off x="2471340" y="1081470"/>
            <a:ext cx="4203967" cy="5398586"/>
          </a:xfrm>
          <a:prstGeom prst="rect">
            <a:avLst/>
          </a:prstGeom>
        </p:spPr>
      </p:pic>
      <p:sp>
        <p:nvSpPr>
          <p:cNvPr id="16" name="Date Placeholder 10"/>
          <p:cNvSpPr txBox="1">
            <a:spLocks noGrp="1"/>
          </p:cNvSpPr>
          <p:nvPr>
            <p:ph type="dt"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466725"/>
            <a:ext cx="8686800" cy="838200"/>
          </a:xfrm>
        </p:spPr>
        <p:txBody>
          <a:bodyPr/>
          <a:lstStyle/>
          <a:p>
            <a:pPr fontAlgn="auto">
              <a:spcAft>
                <a:spcPts val="0"/>
              </a:spcAft>
              <a:defRPr/>
            </a:pPr>
            <a:r>
              <a:rPr lang="hu-HU" dirty="0" smtClean="0">
                <a:effectLst/>
              </a:rPr>
              <a:t>Accelerating spacefleet</a:t>
            </a:r>
            <a:endParaRPr lang="hu-HU" dirty="0"/>
          </a:p>
        </p:txBody>
      </p:sp>
      <p:sp>
        <p:nvSpPr>
          <p:cNvPr id="5" name="Footer Placeholder 4"/>
          <p:cNvSpPr>
            <a:spLocks noGrp="1"/>
          </p:cNvSpPr>
          <p:nvPr>
            <p:ph type="ftr" sz="quarter" idx="11"/>
          </p:nvPr>
        </p:nvSpPr>
        <p:spPr/>
        <p:txBody>
          <a:bodyPr/>
          <a:lstStyle/>
          <a:p>
            <a:pPr>
              <a:defRPr/>
            </a:pPr>
            <a:r>
              <a:rPr lang="en-US" dirty="0" smtClean="0"/>
              <a:t>Relativity Theory and Logic </a:t>
            </a:r>
            <a:endParaRPr lang="hu-HU" dirty="0"/>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49</a:t>
            </a:fld>
            <a:endParaRPr/>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1"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4"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pic>
        <p:nvPicPr>
          <p:cNvPr id="16" name="Picture 15" descr="urflotta2.gif"/>
          <p:cNvPicPr>
            <a:picLocks noChangeAspect="1"/>
          </p:cNvPicPr>
          <p:nvPr/>
        </p:nvPicPr>
        <p:blipFill>
          <a:blip r:embed="rId3" cstate="print"/>
          <a:stretch>
            <a:fillRect/>
          </a:stretch>
        </p:blipFill>
        <p:spPr>
          <a:xfrm>
            <a:off x="2446054" y="1077700"/>
            <a:ext cx="4251892" cy="5400000"/>
          </a:xfrm>
          <a:prstGeom prst="rect">
            <a:avLst/>
          </a:prstGeom>
        </p:spPr>
      </p:pic>
      <p:sp>
        <p:nvSpPr>
          <p:cNvPr id="15" name="Date Placeholder 10"/>
          <p:cNvSpPr txBox="1">
            <a:spLocks noGrp="1"/>
          </p:cNvSpPr>
          <p:nvPr>
            <p:ph type="dt"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hu-HU" dirty="0" smtClean="0"/>
              <a:t>Aims of our school</a:t>
            </a:r>
            <a:endParaRPr lang="hu-HU" dirty="0"/>
          </a:p>
        </p:txBody>
      </p:sp>
      <p:sp>
        <p:nvSpPr>
          <p:cNvPr id="17411" name="TextBox 5"/>
          <p:cNvSpPr txBox="1">
            <a:spLocks noChangeArrowheads="1"/>
          </p:cNvSpPr>
          <p:nvPr/>
        </p:nvSpPr>
        <p:spPr bwMode="auto">
          <a:xfrm>
            <a:off x="357188" y="1500188"/>
            <a:ext cx="8429625" cy="584200"/>
          </a:xfrm>
          <a:prstGeom prst="rect">
            <a:avLst/>
          </a:prstGeom>
          <a:noFill/>
          <a:ln w="9525">
            <a:noFill/>
            <a:miter lim="800000"/>
            <a:headEnd/>
            <a:tailEnd/>
          </a:ln>
        </p:spPr>
        <p:txBody>
          <a:bodyPr>
            <a:spAutoFit/>
          </a:bodyPr>
          <a:lstStyle/>
          <a:p>
            <a:pPr marL="342900" indent="-342900">
              <a:spcBef>
                <a:spcPct val="20000"/>
              </a:spcBef>
              <a:buClr>
                <a:schemeClr val="accent1"/>
              </a:buClr>
              <a:buSzPct val="70000"/>
              <a:buFont typeface="Wingdings 2" pitchFamily="18" charset="2"/>
              <a:buChar char=""/>
            </a:pPr>
            <a:r>
              <a:rPr lang="hu-HU" sz="3200" dirty="0">
                <a:solidFill>
                  <a:schemeClr val="tx2"/>
                </a:solidFill>
                <a:latin typeface="Franklin Gothic Book" pitchFamily="34" charset="0"/>
              </a:rPr>
              <a:t>R.T.</a:t>
            </a:r>
            <a:r>
              <a:rPr lang="en-US" sz="3200" dirty="0">
                <a:solidFill>
                  <a:schemeClr val="tx2"/>
                </a:solidFill>
                <a:latin typeface="Franklin Gothic Book" pitchFamily="34" charset="0"/>
              </a:rPr>
              <a:t>’s as theories of First Order Logic</a:t>
            </a:r>
            <a:endParaRPr lang="hu-HU" sz="3200" dirty="0">
              <a:solidFill>
                <a:schemeClr val="tx2"/>
              </a:solidFill>
              <a:latin typeface="Franklin Gothic Book" pitchFamily="34" charset="0"/>
            </a:endParaRPr>
          </a:p>
        </p:txBody>
      </p:sp>
      <p:sp>
        <p:nvSpPr>
          <p:cNvPr id="7" name="Bevel 6"/>
          <p:cNvSpPr/>
          <p:nvPr/>
        </p:nvSpPr>
        <p:spPr>
          <a:xfrm>
            <a:off x="1000100" y="2500306"/>
            <a:ext cx="2286016" cy="857256"/>
          </a:xfrm>
          <a:prstGeom prst="bevel">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3600" dirty="0">
                <a:ln w="18415" cmpd="sng">
                  <a:solidFill>
                    <a:srgbClr val="FFFFFF"/>
                  </a:solidFill>
                  <a:prstDash val="solid"/>
                </a:ln>
                <a:solidFill>
                  <a:srgbClr val="FFFFFF"/>
                </a:solidFill>
                <a:effectLst>
                  <a:innerShdw blurRad="63500" dist="50800" dir="13500000">
                    <a:prstClr val="black">
                      <a:alpha val="50000"/>
                    </a:prstClr>
                  </a:innerShdw>
                </a:effectLst>
              </a:rPr>
              <a:t>S. R.</a:t>
            </a:r>
            <a:endParaRPr lang="hu-HU" sz="3600" dirty="0">
              <a:ln w="18415" cmpd="sng">
                <a:solidFill>
                  <a:srgbClr val="FFFFFF"/>
                </a:solidFill>
                <a:prstDash val="solid"/>
              </a:ln>
              <a:solidFill>
                <a:srgbClr val="FFFFFF"/>
              </a:solidFill>
              <a:effectLst>
                <a:innerShdw blurRad="63500" dist="50800" dir="13500000">
                  <a:prstClr val="black">
                    <a:alpha val="50000"/>
                  </a:prstClr>
                </a:innerShdw>
              </a:effectLst>
            </a:endParaRPr>
          </a:p>
        </p:txBody>
      </p:sp>
      <p:sp>
        <p:nvSpPr>
          <p:cNvPr id="8" name="Bevel 7"/>
          <p:cNvSpPr/>
          <p:nvPr/>
        </p:nvSpPr>
        <p:spPr>
          <a:xfrm>
            <a:off x="1000100" y="4071942"/>
            <a:ext cx="2286016" cy="857256"/>
          </a:xfrm>
          <a:prstGeom prst="bevel">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3600" dirty="0">
                <a:ln w="18415" cmpd="sng">
                  <a:solidFill>
                    <a:srgbClr val="FFFFFF"/>
                  </a:solidFill>
                  <a:prstDash val="solid"/>
                </a:ln>
                <a:solidFill>
                  <a:srgbClr val="FFFFFF"/>
                </a:solidFill>
                <a:effectLst>
                  <a:innerShdw blurRad="63500" dist="50800" dir="13500000">
                    <a:prstClr val="black">
                      <a:alpha val="50000"/>
                    </a:prstClr>
                  </a:innerShdw>
                </a:effectLst>
              </a:rPr>
              <a:t>G. R.</a:t>
            </a:r>
            <a:endParaRPr lang="hu-HU" sz="3600" dirty="0">
              <a:ln w="18415" cmpd="sng">
                <a:solidFill>
                  <a:srgbClr val="FFFFFF"/>
                </a:solidFill>
                <a:prstDash val="solid"/>
              </a:ln>
              <a:solidFill>
                <a:srgbClr val="FFFFFF"/>
              </a:solidFill>
              <a:effectLst>
                <a:innerShdw blurRad="63500" dist="50800" dir="13500000">
                  <a:prstClr val="black">
                    <a:alpha val="50000"/>
                  </a:prstClr>
                </a:innerShdw>
              </a:effectLst>
            </a:endParaRPr>
          </a:p>
        </p:txBody>
      </p:sp>
      <p:sp>
        <p:nvSpPr>
          <p:cNvPr id="13" name="Notched Right Arrow 12"/>
          <p:cNvSpPr/>
          <p:nvPr/>
        </p:nvSpPr>
        <p:spPr>
          <a:xfrm>
            <a:off x="3929063" y="2571750"/>
            <a:ext cx="1428750" cy="642938"/>
          </a:xfrm>
          <a:prstGeom prst="notched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hu-HU"/>
          </a:p>
        </p:txBody>
      </p:sp>
      <p:sp>
        <p:nvSpPr>
          <p:cNvPr id="17415"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17416" name="Rectangle 6"/>
          <p:cNvSpPr>
            <a:spLocks noChangeArrowheads="1"/>
          </p:cNvSpPr>
          <p:nvPr/>
        </p:nvSpPr>
        <p:spPr bwMode="auto">
          <a:xfrm>
            <a:off x="0" y="1009650"/>
            <a:ext cx="9144000" cy="0"/>
          </a:xfrm>
          <a:prstGeom prst="rect">
            <a:avLst/>
          </a:prstGeom>
          <a:noFill/>
          <a:ln w="9525">
            <a:noFill/>
            <a:miter lim="800000"/>
            <a:headEnd/>
            <a:tailEnd/>
          </a:ln>
        </p:spPr>
        <p:txBody>
          <a:bodyPr wrap="none" anchor="ctr">
            <a:spAutoFit/>
          </a:bodyPr>
          <a:lstStyle/>
          <a:p>
            <a:endParaRPr lang="en-US"/>
          </a:p>
        </p:txBody>
      </p:sp>
      <p:sp>
        <p:nvSpPr>
          <p:cNvPr id="21" name="Notched Right Arrow 20"/>
          <p:cNvSpPr/>
          <p:nvPr/>
        </p:nvSpPr>
        <p:spPr>
          <a:xfrm>
            <a:off x="3929063" y="4143375"/>
            <a:ext cx="1428750" cy="642938"/>
          </a:xfrm>
          <a:prstGeom prst="notched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hu-HU"/>
          </a:p>
        </p:txBody>
      </p:sp>
      <p:sp>
        <p:nvSpPr>
          <p:cNvPr id="1741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17419" name="Date Placeholder 10"/>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a:defRPr/>
            </a:pPr>
            <a:r>
              <a:rPr lang="hu-HU" dirty="0" err="1"/>
              <a:t>Logic</a:t>
            </a:r>
            <a:r>
              <a:rPr lang="hu-HU" dirty="0"/>
              <a:t> </a:t>
            </a:r>
            <a:r>
              <a:rPr lang="hu-HU" dirty="0" err="1"/>
              <a:t>Colloquium</a:t>
            </a:r>
            <a:r>
              <a:rPr lang="hu-HU" dirty="0"/>
              <a:t>, </a:t>
            </a:r>
            <a:r>
              <a:rPr lang="hu-HU" dirty="0" err="1"/>
              <a:t>Sofia</a:t>
            </a:r>
            <a:r>
              <a:rPr lang="hu-HU" dirty="0"/>
              <a:t>, </a:t>
            </a:r>
            <a:r>
              <a:rPr lang="hu-HU" dirty="0" err="1"/>
              <a:t>July</a:t>
            </a:r>
            <a:r>
              <a:rPr lang="hu-HU" dirty="0"/>
              <a:t> 31 – August 6 2009</a:t>
            </a:r>
          </a:p>
          <a:p>
            <a:pPr>
              <a:defRPr/>
            </a:pPr>
            <a:endParaRPr lang="hu-HU" dirty="0"/>
          </a:p>
        </p:txBody>
      </p:sp>
      <p:sp>
        <p:nvSpPr>
          <p:cNvPr id="17420" name="Footer Placeholder 27"/>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smtClean="0">
                <a:solidFill>
                  <a:srgbClr val="D38E27"/>
                </a:solidFill>
              </a:rPr>
              <a:t>Relativity Theory and Logic </a:t>
            </a:r>
            <a:endParaRPr lang="hu-HU">
              <a:solidFill>
                <a:srgbClr val="D38E27"/>
              </a:solidFill>
            </a:endParaRPr>
          </a:p>
        </p:txBody>
      </p:sp>
      <p:sp>
        <p:nvSpPr>
          <p:cNvPr id="17421"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a:solidFill>
                  <a:srgbClr val="D38E27"/>
                </a:solidFill>
              </a:rPr>
              <a:t>Page: </a:t>
            </a:r>
            <a:fld id="{560558A9-610D-4F82-ABF7-806BDB036ADA}" type="slidenum">
              <a:rPr>
                <a:solidFill>
                  <a:srgbClr val="D38E27"/>
                </a:solidFill>
              </a:rPr>
              <a:pPr fontAlgn="base">
                <a:spcBef>
                  <a:spcPct val="0"/>
                </a:spcBef>
                <a:spcAft>
                  <a:spcPct val="0"/>
                </a:spcAft>
              </a:pPr>
              <a:t>5</a:t>
            </a:fld>
            <a:endParaRPr>
              <a:solidFill>
                <a:srgbClr val="D38E27"/>
              </a:solidFill>
            </a:endParaRPr>
          </a:p>
        </p:txBody>
      </p:sp>
      <p:sp>
        <p:nvSpPr>
          <p:cNvPr id="1742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17423" name="Rectangle 3"/>
          <p:cNvSpPr>
            <a:spLocks noChangeArrowheads="1"/>
          </p:cNvSpPr>
          <p:nvPr/>
        </p:nvSpPr>
        <p:spPr bwMode="auto">
          <a:xfrm>
            <a:off x="-539750" y="1076325"/>
            <a:ext cx="9144000" cy="0"/>
          </a:xfrm>
          <a:prstGeom prst="rect">
            <a:avLst/>
          </a:prstGeom>
          <a:noFill/>
          <a:ln w="9525">
            <a:noFill/>
            <a:miter lim="800000"/>
            <a:headEnd/>
            <a:tailEnd/>
          </a:ln>
        </p:spPr>
        <p:txBody>
          <a:bodyPr wrap="none" anchor="ctr">
            <a:spAutoFit/>
          </a:bodyPr>
          <a:lstStyle/>
          <a:p>
            <a:endParaRPr lang="en-US"/>
          </a:p>
        </p:txBody>
      </p:sp>
      <p:sp>
        <p:nvSpPr>
          <p:cNvPr id="17424"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17425" name="Rectangle 6"/>
          <p:cNvSpPr>
            <a:spLocks noChangeArrowheads="1"/>
          </p:cNvSpPr>
          <p:nvPr/>
        </p:nvSpPr>
        <p:spPr bwMode="auto">
          <a:xfrm>
            <a:off x="-539750" y="933450"/>
            <a:ext cx="9144000" cy="0"/>
          </a:xfrm>
          <a:prstGeom prst="rect">
            <a:avLst/>
          </a:prstGeom>
          <a:noFill/>
          <a:ln w="9525">
            <a:noFill/>
            <a:miter lim="800000"/>
            <a:headEnd/>
            <a:tailEnd/>
          </a:ln>
        </p:spPr>
        <p:txBody>
          <a:bodyPr wrap="none" anchor="ctr">
            <a:spAutoFit/>
          </a:bodyPr>
          <a:lstStyle/>
          <a:p>
            <a:endParaRPr lang="en-US"/>
          </a:p>
        </p:txBody>
      </p:sp>
      <p:sp>
        <p:nvSpPr>
          <p:cNvPr id="1742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17428" name="Rectangle 9"/>
          <p:cNvSpPr>
            <a:spLocks noChangeArrowheads="1"/>
          </p:cNvSpPr>
          <p:nvPr/>
        </p:nvSpPr>
        <p:spPr bwMode="auto">
          <a:xfrm>
            <a:off x="-539750" y="1009650"/>
            <a:ext cx="9144000" cy="0"/>
          </a:xfrm>
          <a:prstGeom prst="rect">
            <a:avLst/>
          </a:prstGeom>
          <a:noFill/>
          <a:ln w="9525">
            <a:noFill/>
            <a:miter lim="800000"/>
            <a:headEnd/>
            <a:tailEnd/>
          </a:ln>
        </p:spPr>
        <p:txBody>
          <a:bodyPr wrap="none" anchor="ctr">
            <a:spAutoFit/>
          </a:bodyPr>
          <a:lstStyle/>
          <a:p>
            <a:endParaRPr lang="en-US"/>
          </a:p>
        </p:txBody>
      </p:sp>
      <p:sp>
        <p:nvSpPr>
          <p:cNvPr id="1742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1743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501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50181"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5018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pic>
        <p:nvPicPr>
          <p:cNvPr id="50182"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67375" y="2590800"/>
            <a:ext cx="3048000" cy="619125"/>
          </a:xfrm>
          <a:prstGeom prst="rect">
            <a:avLst/>
          </a:prstGeom>
          <a:noFill/>
        </p:spPr>
      </p:pic>
      <p:sp>
        <p:nvSpPr>
          <p:cNvPr id="50184" name="Rectangle 8"/>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501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pic>
        <p:nvPicPr>
          <p:cNvPr id="50185"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29275" y="4191000"/>
            <a:ext cx="2886075" cy="619125"/>
          </a:xfrm>
          <a:prstGeom prst="rect">
            <a:avLst/>
          </a:prstGeom>
          <a:noFill/>
        </p:spPr>
      </p:pic>
      <p:sp>
        <p:nvSpPr>
          <p:cNvPr id="50187"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50182"/>
                                        </p:tgtEl>
                                        <p:attrNameLst>
                                          <p:attrName>style.visibility</p:attrName>
                                        </p:attrNameLst>
                                      </p:cBhvr>
                                      <p:to>
                                        <p:strVal val="visible"/>
                                      </p:to>
                                    </p:set>
                                    <p:anim calcmode="lin" valueType="num">
                                      <p:cBhvr additive="base">
                                        <p:cTn id="16" dur="500" fill="hold"/>
                                        <p:tgtEl>
                                          <p:spTgt spid="50182"/>
                                        </p:tgtEl>
                                        <p:attrNameLst>
                                          <p:attrName>ppt_x</p:attrName>
                                        </p:attrNameLst>
                                      </p:cBhvr>
                                      <p:tavLst>
                                        <p:tav tm="0">
                                          <p:val>
                                            <p:strVal val="#ppt_x"/>
                                          </p:val>
                                        </p:tav>
                                        <p:tav tm="100000">
                                          <p:val>
                                            <p:strVal val="#ppt_x"/>
                                          </p:val>
                                        </p:tav>
                                      </p:tavLst>
                                    </p:anim>
                                    <p:anim calcmode="lin" valueType="num">
                                      <p:cBhvr additive="base">
                                        <p:cTn id="17" dur="500" fill="hold"/>
                                        <p:tgtEl>
                                          <p:spTgt spid="5018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100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0-#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50185"/>
                                        </p:tgtEl>
                                        <p:attrNameLst>
                                          <p:attrName>style.visibility</p:attrName>
                                        </p:attrNameLst>
                                      </p:cBhvr>
                                      <p:to>
                                        <p:strVal val="visible"/>
                                      </p:to>
                                    </p:set>
                                    <p:anim calcmode="lin" valueType="num">
                                      <p:cBhvr additive="base">
                                        <p:cTn id="31" dur="500" fill="hold"/>
                                        <p:tgtEl>
                                          <p:spTgt spid="50185"/>
                                        </p:tgtEl>
                                        <p:attrNameLst>
                                          <p:attrName>ppt_x</p:attrName>
                                        </p:attrNameLst>
                                      </p:cBhvr>
                                      <p:tavLst>
                                        <p:tav tm="0">
                                          <p:val>
                                            <p:strVal val="#ppt_x"/>
                                          </p:val>
                                        </p:tav>
                                        <p:tav tm="100000">
                                          <p:val>
                                            <p:strVal val="#ppt_x"/>
                                          </p:val>
                                        </p:tav>
                                      </p:tavLst>
                                    </p:anim>
                                    <p:anim calcmode="lin" valueType="num">
                                      <p:cBhvr additive="base">
                                        <p:cTn id="32" dur="500" fill="hold"/>
                                        <p:tgtEl>
                                          <p:spTgt spid="501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466725"/>
            <a:ext cx="8686800" cy="838200"/>
          </a:xfrm>
        </p:spPr>
        <p:txBody>
          <a:bodyPr/>
          <a:lstStyle/>
          <a:p>
            <a:pPr fontAlgn="auto">
              <a:spcAft>
                <a:spcPts val="0"/>
              </a:spcAft>
              <a:defRPr/>
            </a:pPr>
            <a:r>
              <a:rPr lang="hu-HU" dirty="0" smtClean="0">
                <a:effectLst/>
              </a:rPr>
              <a:t>Accelerating spacefleet</a:t>
            </a:r>
            <a:endParaRPr lang="hu-HU" dirty="0"/>
          </a:p>
        </p:txBody>
      </p:sp>
      <p:sp>
        <p:nvSpPr>
          <p:cNvPr id="5" name="Footer Placeholder 4"/>
          <p:cNvSpPr>
            <a:spLocks noGrp="1"/>
          </p:cNvSpPr>
          <p:nvPr>
            <p:ph type="ftr" sz="quarter" idx="11"/>
          </p:nvPr>
        </p:nvSpPr>
        <p:spPr/>
        <p:txBody>
          <a:bodyPr/>
          <a:lstStyle/>
          <a:p>
            <a:pPr>
              <a:defRPr/>
            </a:pPr>
            <a:r>
              <a:rPr lang="en-US" dirty="0" smtClean="0"/>
              <a:t>Relativity Theory and Logic </a:t>
            </a:r>
            <a:endParaRPr lang="hu-HU" dirty="0"/>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50</a:t>
            </a:fld>
            <a:endParaRPr/>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1"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4"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pic>
        <p:nvPicPr>
          <p:cNvPr id="18" name="Picture 17" descr="urflotta3.gif"/>
          <p:cNvPicPr>
            <a:picLocks noChangeAspect="1"/>
          </p:cNvPicPr>
          <p:nvPr/>
        </p:nvPicPr>
        <p:blipFill>
          <a:blip r:embed="rId3" cstate="print"/>
          <a:stretch>
            <a:fillRect/>
          </a:stretch>
        </p:blipFill>
        <p:spPr>
          <a:xfrm>
            <a:off x="2596957" y="1081134"/>
            <a:ext cx="3950086" cy="5400000"/>
          </a:xfrm>
          <a:prstGeom prst="rect">
            <a:avLst/>
          </a:prstGeom>
        </p:spPr>
      </p:pic>
      <p:sp>
        <p:nvSpPr>
          <p:cNvPr id="15" name="Date Placeholder 10"/>
          <p:cNvSpPr txBox="1">
            <a:spLocks noGrp="1"/>
          </p:cNvSpPr>
          <p:nvPr>
            <p:ph type="dt"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t>
            </a:r>
            <a:r>
              <a:rPr lang="hu-HU" dirty="0" smtClean="0"/>
              <a:t> the effects real?</a:t>
            </a:r>
            <a:endParaRPr lang="hu-HU" dirty="0"/>
          </a:p>
        </p:txBody>
      </p:sp>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lang="hu-HU" smtClean="0"/>
              <a:t>Page: </a:t>
            </a:r>
            <a:fld id="{277E8C10-15AE-4CA2-BB30-4F2793F59FF9}" type="slidenum">
              <a:rPr lang="hu-HU" smtClean="0"/>
              <a:pPr>
                <a:defRPr/>
              </a:pPr>
              <a:t>51</a:t>
            </a:fld>
            <a:endParaRPr lang="hu-HU"/>
          </a:p>
        </p:txBody>
      </p:sp>
      <p:grpSp>
        <p:nvGrpSpPr>
          <p:cNvPr id="10" name="Group 9"/>
          <p:cNvGrpSpPr/>
          <p:nvPr/>
        </p:nvGrpSpPr>
        <p:grpSpPr>
          <a:xfrm>
            <a:off x="312673" y="1832617"/>
            <a:ext cx="8518664" cy="1174769"/>
            <a:chOff x="470323" y="1517317"/>
            <a:chExt cx="8518664" cy="1174769"/>
          </a:xfrm>
        </p:grpSpPr>
        <p:pic>
          <p:nvPicPr>
            <p:cNvPr id="7" name="Picture 6" descr="kisshuttle1.png"/>
            <p:cNvPicPr>
              <a:picLocks noChangeAspect="1"/>
            </p:cNvPicPr>
            <p:nvPr/>
          </p:nvPicPr>
          <p:blipFill>
            <a:blip r:embed="rId3" cstate="print"/>
            <a:stretch>
              <a:fillRect/>
            </a:stretch>
          </p:blipFill>
          <p:spPr>
            <a:xfrm>
              <a:off x="470323" y="1517317"/>
              <a:ext cx="2674912" cy="1174769"/>
            </a:xfrm>
            <a:prstGeom prst="rect">
              <a:avLst/>
            </a:prstGeom>
          </p:spPr>
        </p:pic>
        <p:pic>
          <p:nvPicPr>
            <p:cNvPr id="8" name="Picture 7" descr="kisshuttle1.png"/>
            <p:cNvPicPr>
              <a:picLocks noChangeAspect="1"/>
            </p:cNvPicPr>
            <p:nvPr/>
          </p:nvPicPr>
          <p:blipFill>
            <a:blip r:embed="rId3" cstate="print"/>
            <a:stretch>
              <a:fillRect/>
            </a:stretch>
          </p:blipFill>
          <p:spPr>
            <a:xfrm>
              <a:off x="3392199" y="1517317"/>
              <a:ext cx="2674912" cy="1174769"/>
            </a:xfrm>
            <a:prstGeom prst="rect">
              <a:avLst/>
            </a:prstGeom>
          </p:spPr>
        </p:pic>
        <p:pic>
          <p:nvPicPr>
            <p:cNvPr id="9" name="Picture 8" descr="kisshuttle1.png"/>
            <p:cNvPicPr>
              <a:picLocks noChangeAspect="1"/>
            </p:cNvPicPr>
            <p:nvPr/>
          </p:nvPicPr>
          <p:blipFill>
            <a:blip r:embed="rId3" cstate="print"/>
            <a:stretch>
              <a:fillRect/>
            </a:stretch>
          </p:blipFill>
          <p:spPr>
            <a:xfrm>
              <a:off x="6314075" y="1517317"/>
              <a:ext cx="2674912" cy="1174769"/>
            </a:xfrm>
            <a:prstGeom prst="rect">
              <a:avLst/>
            </a:prstGeom>
          </p:spPr>
        </p:pic>
      </p:grpSp>
      <p:grpSp>
        <p:nvGrpSpPr>
          <p:cNvPr id="11" name="Group 10"/>
          <p:cNvGrpSpPr/>
          <p:nvPr/>
        </p:nvGrpSpPr>
        <p:grpSpPr>
          <a:xfrm>
            <a:off x="2292569" y="4255246"/>
            <a:ext cx="4558872" cy="1174769"/>
            <a:chOff x="470323" y="1517317"/>
            <a:chExt cx="8518664" cy="1174769"/>
          </a:xfrm>
        </p:grpSpPr>
        <p:pic>
          <p:nvPicPr>
            <p:cNvPr id="12" name="Picture 11" descr="kisshuttle1.png"/>
            <p:cNvPicPr>
              <a:picLocks noChangeAspect="1"/>
            </p:cNvPicPr>
            <p:nvPr/>
          </p:nvPicPr>
          <p:blipFill>
            <a:blip r:embed="rId4" cstate="print"/>
            <a:stretch>
              <a:fillRect/>
            </a:stretch>
          </p:blipFill>
          <p:spPr>
            <a:xfrm>
              <a:off x="470323" y="1517317"/>
              <a:ext cx="2674912" cy="1174769"/>
            </a:xfrm>
            <a:prstGeom prst="rect">
              <a:avLst/>
            </a:prstGeom>
          </p:spPr>
        </p:pic>
        <p:pic>
          <p:nvPicPr>
            <p:cNvPr id="13" name="Picture 12" descr="kisshuttle1.png"/>
            <p:cNvPicPr>
              <a:picLocks noChangeAspect="1"/>
            </p:cNvPicPr>
            <p:nvPr/>
          </p:nvPicPr>
          <p:blipFill>
            <a:blip r:embed="rId4" cstate="print"/>
            <a:stretch>
              <a:fillRect/>
            </a:stretch>
          </p:blipFill>
          <p:spPr>
            <a:xfrm>
              <a:off x="3392199" y="1517317"/>
              <a:ext cx="2674912" cy="1174769"/>
            </a:xfrm>
            <a:prstGeom prst="rect">
              <a:avLst/>
            </a:prstGeom>
          </p:spPr>
        </p:pic>
        <p:pic>
          <p:nvPicPr>
            <p:cNvPr id="14" name="Picture 13" descr="kisshuttle1.png"/>
            <p:cNvPicPr>
              <a:picLocks noChangeAspect="1"/>
            </p:cNvPicPr>
            <p:nvPr/>
          </p:nvPicPr>
          <p:blipFill>
            <a:blip r:embed="rId4" cstate="print"/>
            <a:stretch>
              <a:fillRect/>
            </a:stretch>
          </p:blipFill>
          <p:spPr>
            <a:xfrm>
              <a:off x="6314075" y="1517317"/>
              <a:ext cx="2674912" cy="1174769"/>
            </a:xfrm>
            <a:prstGeom prst="rect">
              <a:avLst/>
            </a:prstGeom>
          </p:spPr>
        </p:pic>
      </p:grpSp>
      <p:grpSp>
        <p:nvGrpSpPr>
          <p:cNvPr id="41" name="Group 40"/>
          <p:cNvGrpSpPr/>
          <p:nvPr/>
        </p:nvGrpSpPr>
        <p:grpSpPr>
          <a:xfrm>
            <a:off x="801419" y="1839345"/>
            <a:ext cx="7541172" cy="1671144"/>
            <a:chOff x="872359" y="2900855"/>
            <a:chExt cx="7541172" cy="1671144"/>
          </a:xfrm>
        </p:grpSpPr>
        <p:grpSp>
          <p:nvGrpSpPr>
            <p:cNvPr id="22" name="Group 21"/>
            <p:cNvGrpSpPr/>
            <p:nvPr/>
          </p:nvGrpSpPr>
          <p:grpSpPr>
            <a:xfrm>
              <a:off x="872359" y="2900855"/>
              <a:ext cx="1629103" cy="1671144"/>
              <a:chOff x="861849" y="2900855"/>
              <a:chExt cx="1629103" cy="1671144"/>
            </a:xfrm>
          </p:grpSpPr>
          <p:grpSp>
            <p:nvGrpSpPr>
              <p:cNvPr id="17" name="Group 16"/>
              <p:cNvGrpSpPr/>
              <p:nvPr/>
            </p:nvGrpSpPr>
            <p:grpSpPr>
              <a:xfrm>
                <a:off x="861849" y="2900855"/>
                <a:ext cx="1629103" cy="1671144"/>
                <a:chOff x="861849" y="2900855"/>
                <a:chExt cx="1629103" cy="1671144"/>
              </a:xfrm>
            </p:grpSpPr>
            <p:sp>
              <p:nvSpPr>
                <p:cNvPr id="15" name="Oval 14"/>
                <p:cNvSpPr/>
                <p:nvPr/>
              </p:nvSpPr>
              <p:spPr>
                <a:xfrm>
                  <a:off x="861849" y="2900855"/>
                  <a:ext cx="1629103" cy="1671144"/>
                </a:xfrm>
                <a:prstGeom prst="ellipse">
                  <a:avLst/>
                </a:prstGeom>
                <a:gradFill flip="none" rotWithShape="1">
                  <a:gsLst>
                    <a:gs pos="16000">
                      <a:srgbClr val="00B0F0"/>
                    </a:gs>
                    <a:gs pos="97000">
                      <a:srgbClr val="F0EBD5"/>
                    </a:gs>
                    <a:gs pos="100000">
                      <a:srgbClr val="D1C39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Oval 15"/>
                <p:cNvSpPr/>
                <p:nvPr/>
              </p:nvSpPr>
              <p:spPr>
                <a:xfrm>
                  <a:off x="1537111" y="3586655"/>
                  <a:ext cx="278579" cy="299545"/>
                </a:xfrm>
                <a:prstGeom prst="ellipse">
                  <a:avLst/>
                </a:prstGeom>
                <a:gradFill flip="none" rotWithShape="1">
                  <a:gsLst>
                    <a:gs pos="16000">
                      <a:srgbClr val="0070C0"/>
                    </a:gs>
                    <a:gs pos="97000">
                      <a:srgbClr val="F0EBD5"/>
                    </a:gs>
                    <a:gs pos="100000">
                      <a:srgbClr val="D1C39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a:t>
                  </a:r>
                  <a:endParaRPr lang="hu-HU" dirty="0"/>
                </a:p>
              </p:txBody>
            </p:sp>
          </p:grpSp>
          <p:sp>
            <p:nvSpPr>
              <p:cNvPr id="18" name="TextBox 17"/>
              <p:cNvSpPr txBox="1"/>
              <p:nvPr/>
            </p:nvSpPr>
            <p:spPr>
              <a:xfrm>
                <a:off x="2144105" y="3541992"/>
                <a:ext cx="283779" cy="369332"/>
              </a:xfrm>
              <a:prstGeom prst="rect">
                <a:avLst/>
              </a:prstGeom>
              <a:noFill/>
            </p:spPr>
            <p:txBody>
              <a:bodyPr wrap="square" rtlCol="0">
                <a:spAutoFit/>
              </a:bodyPr>
              <a:lstStyle/>
              <a:p>
                <a:r>
                  <a:rPr lang="hu-HU" dirty="0" smtClean="0"/>
                  <a:t>-</a:t>
                </a:r>
                <a:endParaRPr lang="hu-HU" dirty="0"/>
              </a:p>
            </p:txBody>
          </p:sp>
          <p:sp>
            <p:nvSpPr>
              <p:cNvPr id="19" name="TextBox 18"/>
              <p:cNvSpPr txBox="1"/>
              <p:nvPr/>
            </p:nvSpPr>
            <p:spPr>
              <a:xfrm>
                <a:off x="1413635" y="4093778"/>
                <a:ext cx="283779" cy="369332"/>
              </a:xfrm>
              <a:prstGeom prst="rect">
                <a:avLst/>
              </a:prstGeom>
              <a:noFill/>
            </p:spPr>
            <p:txBody>
              <a:bodyPr wrap="square" rtlCol="0">
                <a:spAutoFit/>
              </a:bodyPr>
              <a:lstStyle/>
              <a:p>
                <a:r>
                  <a:rPr lang="hu-HU" dirty="0" smtClean="0"/>
                  <a:t>-</a:t>
                </a:r>
                <a:endParaRPr lang="hu-HU" dirty="0"/>
              </a:p>
            </p:txBody>
          </p:sp>
          <p:sp>
            <p:nvSpPr>
              <p:cNvPr id="20" name="TextBox 19"/>
              <p:cNvSpPr txBox="1"/>
              <p:nvPr/>
            </p:nvSpPr>
            <p:spPr>
              <a:xfrm>
                <a:off x="1770997" y="2958667"/>
                <a:ext cx="283779" cy="369332"/>
              </a:xfrm>
              <a:prstGeom prst="rect">
                <a:avLst/>
              </a:prstGeom>
              <a:noFill/>
            </p:spPr>
            <p:txBody>
              <a:bodyPr wrap="square" rtlCol="0">
                <a:spAutoFit/>
              </a:bodyPr>
              <a:lstStyle/>
              <a:p>
                <a:r>
                  <a:rPr lang="hu-HU" dirty="0" smtClean="0"/>
                  <a:t>-</a:t>
                </a:r>
                <a:endParaRPr lang="hu-HU" dirty="0"/>
              </a:p>
            </p:txBody>
          </p:sp>
          <p:sp>
            <p:nvSpPr>
              <p:cNvPr id="21" name="TextBox 20"/>
              <p:cNvSpPr txBox="1"/>
              <p:nvPr/>
            </p:nvSpPr>
            <p:spPr>
              <a:xfrm>
                <a:off x="1045780" y="3252950"/>
                <a:ext cx="283779" cy="369332"/>
              </a:xfrm>
              <a:prstGeom prst="rect">
                <a:avLst/>
              </a:prstGeom>
              <a:noFill/>
            </p:spPr>
            <p:txBody>
              <a:bodyPr wrap="square" rtlCol="0">
                <a:spAutoFit/>
              </a:bodyPr>
              <a:lstStyle/>
              <a:p>
                <a:r>
                  <a:rPr lang="hu-HU" dirty="0" smtClean="0"/>
                  <a:t>-</a:t>
                </a:r>
                <a:endParaRPr lang="hu-HU" dirty="0"/>
              </a:p>
            </p:txBody>
          </p:sp>
        </p:grpSp>
        <p:grpSp>
          <p:nvGrpSpPr>
            <p:cNvPr id="23" name="Group 22"/>
            <p:cNvGrpSpPr/>
            <p:nvPr/>
          </p:nvGrpSpPr>
          <p:grpSpPr>
            <a:xfrm>
              <a:off x="3828393" y="2900855"/>
              <a:ext cx="1629103" cy="1671144"/>
              <a:chOff x="861849" y="2900855"/>
              <a:chExt cx="1629103" cy="1671144"/>
            </a:xfrm>
          </p:grpSpPr>
          <p:grpSp>
            <p:nvGrpSpPr>
              <p:cNvPr id="24" name="Group 16"/>
              <p:cNvGrpSpPr/>
              <p:nvPr/>
            </p:nvGrpSpPr>
            <p:grpSpPr>
              <a:xfrm>
                <a:off x="861849" y="2900855"/>
                <a:ext cx="1629103" cy="1671144"/>
                <a:chOff x="861849" y="2900855"/>
                <a:chExt cx="1629103" cy="1671144"/>
              </a:xfrm>
            </p:grpSpPr>
            <p:sp>
              <p:nvSpPr>
                <p:cNvPr id="29" name="Oval 28"/>
                <p:cNvSpPr/>
                <p:nvPr/>
              </p:nvSpPr>
              <p:spPr>
                <a:xfrm>
                  <a:off x="861849" y="2900855"/>
                  <a:ext cx="1629103" cy="1671144"/>
                </a:xfrm>
                <a:prstGeom prst="ellipse">
                  <a:avLst/>
                </a:prstGeom>
                <a:gradFill flip="none" rotWithShape="1">
                  <a:gsLst>
                    <a:gs pos="16000">
                      <a:srgbClr val="00B0F0"/>
                    </a:gs>
                    <a:gs pos="97000">
                      <a:srgbClr val="F0EBD5"/>
                    </a:gs>
                    <a:gs pos="100000">
                      <a:srgbClr val="D1C39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Oval 29"/>
                <p:cNvSpPr/>
                <p:nvPr/>
              </p:nvSpPr>
              <p:spPr>
                <a:xfrm>
                  <a:off x="1537111" y="3586655"/>
                  <a:ext cx="278579" cy="299545"/>
                </a:xfrm>
                <a:prstGeom prst="ellipse">
                  <a:avLst/>
                </a:prstGeom>
                <a:gradFill flip="none" rotWithShape="1">
                  <a:gsLst>
                    <a:gs pos="16000">
                      <a:srgbClr val="0070C0"/>
                    </a:gs>
                    <a:gs pos="97000">
                      <a:srgbClr val="F0EBD5"/>
                    </a:gs>
                    <a:gs pos="100000">
                      <a:srgbClr val="D1C39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a:t>
                  </a:r>
                  <a:endParaRPr lang="hu-HU" dirty="0"/>
                </a:p>
              </p:txBody>
            </p:sp>
          </p:grpSp>
          <p:sp>
            <p:nvSpPr>
              <p:cNvPr id="25" name="TextBox 24"/>
              <p:cNvSpPr txBox="1"/>
              <p:nvPr/>
            </p:nvSpPr>
            <p:spPr>
              <a:xfrm>
                <a:off x="2144105" y="3541992"/>
                <a:ext cx="283779" cy="369332"/>
              </a:xfrm>
              <a:prstGeom prst="rect">
                <a:avLst/>
              </a:prstGeom>
              <a:noFill/>
            </p:spPr>
            <p:txBody>
              <a:bodyPr wrap="square" rtlCol="0">
                <a:spAutoFit/>
              </a:bodyPr>
              <a:lstStyle/>
              <a:p>
                <a:r>
                  <a:rPr lang="hu-HU" dirty="0" smtClean="0"/>
                  <a:t>-</a:t>
                </a:r>
                <a:endParaRPr lang="hu-HU" dirty="0"/>
              </a:p>
            </p:txBody>
          </p:sp>
          <p:sp>
            <p:nvSpPr>
              <p:cNvPr id="26" name="TextBox 25"/>
              <p:cNvSpPr txBox="1"/>
              <p:nvPr/>
            </p:nvSpPr>
            <p:spPr>
              <a:xfrm>
                <a:off x="1413635" y="4093778"/>
                <a:ext cx="283779" cy="369332"/>
              </a:xfrm>
              <a:prstGeom prst="rect">
                <a:avLst/>
              </a:prstGeom>
              <a:noFill/>
            </p:spPr>
            <p:txBody>
              <a:bodyPr wrap="square" rtlCol="0">
                <a:spAutoFit/>
              </a:bodyPr>
              <a:lstStyle/>
              <a:p>
                <a:r>
                  <a:rPr lang="hu-HU" dirty="0" smtClean="0"/>
                  <a:t>-</a:t>
                </a:r>
                <a:endParaRPr lang="hu-HU" dirty="0"/>
              </a:p>
            </p:txBody>
          </p:sp>
          <p:sp>
            <p:nvSpPr>
              <p:cNvPr id="27" name="TextBox 26"/>
              <p:cNvSpPr txBox="1"/>
              <p:nvPr/>
            </p:nvSpPr>
            <p:spPr>
              <a:xfrm>
                <a:off x="1770997" y="2958667"/>
                <a:ext cx="283779" cy="369332"/>
              </a:xfrm>
              <a:prstGeom prst="rect">
                <a:avLst/>
              </a:prstGeom>
              <a:noFill/>
            </p:spPr>
            <p:txBody>
              <a:bodyPr wrap="square" rtlCol="0">
                <a:spAutoFit/>
              </a:bodyPr>
              <a:lstStyle/>
              <a:p>
                <a:r>
                  <a:rPr lang="hu-HU" dirty="0" smtClean="0"/>
                  <a:t>-</a:t>
                </a:r>
                <a:endParaRPr lang="hu-HU" dirty="0"/>
              </a:p>
            </p:txBody>
          </p:sp>
          <p:sp>
            <p:nvSpPr>
              <p:cNvPr id="28" name="TextBox 27"/>
              <p:cNvSpPr txBox="1"/>
              <p:nvPr/>
            </p:nvSpPr>
            <p:spPr>
              <a:xfrm>
                <a:off x="1045780" y="3252950"/>
                <a:ext cx="283779" cy="369332"/>
              </a:xfrm>
              <a:prstGeom prst="rect">
                <a:avLst/>
              </a:prstGeom>
              <a:noFill/>
            </p:spPr>
            <p:txBody>
              <a:bodyPr wrap="square" rtlCol="0">
                <a:spAutoFit/>
              </a:bodyPr>
              <a:lstStyle/>
              <a:p>
                <a:r>
                  <a:rPr lang="hu-HU" dirty="0" smtClean="0"/>
                  <a:t>-</a:t>
                </a:r>
                <a:endParaRPr lang="hu-HU" dirty="0"/>
              </a:p>
            </p:txBody>
          </p:sp>
        </p:grpSp>
        <p:grpSp>
          <p:nvGrpSpPr>
            <p:cNvPr id="31" name="Group 30"/>
            <p:cNvGrpSpPr/>
            <p:nvPr/>
          </p:nvGrpSpPr>
          <p:grpSpPr>
            <a:xfrm>
              <a:off x="6784428" y="2900855"/>
              <a:ext cx="1629103" cy="1671144"/>
              <a:chOff x="861849" y="2900855"/>
              <a:chExt cx="1629103" cy="1671144"/>
            </a:xfrm>
          </p:grpSpPr>
          <p:grpSp>
            <p:nvGrpSpPr>
              <p:cNvPr id="32" name="Group 16"/>
              <p:cNvGrpSpPr/>
              <p:nvPr/>
            </p:nvGrpSpPr>
            <p:grpSpPr>
              <a:xfrm>
                <a:off x="861849" y="2900855"/>
                <a:ext cx="1629103" cy="1671144"/>
                <a:chOff x="861849" y="2900855"/>
                <a:chExt cx="1629103" cy="1671144"/>
              </a:xfrm>
            </p:grpSpPr>
            <p:sp>
              <p:nvSpPr>
                <p:cNvPr id="37" name="Oval 36"/>
                <p:cNvSpPr/>
                <p:nvPr/>
              </p:nvSpPr>
              <p:spPr>
                <a:xfrm>
                  <a:off x="861849" y="2900855"/>
                  <a:ext cx="1629103" cy="1671144"/>
                </a:xfrm>
                <a:prstGeom prst="ellipse">
                  <a:avLst/>
                </a:prstGeom>
                <a:gradFill flip="none" rotWithShape="1">
                  <a:gsLst>
                    <a:gs pos="16000">
                      <a:srgbClr val="00B0F0"/>
                    </a:gs>
                    <a:gs pos="97000">
                      <a:srgbClr val="F0EBD5"/>
                    </a:gs>
                    <a:gs pos="100000">
                      <a:srgbClr val="D1C39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Oval 37"/>
                <p:cNvSpPr/>
                <p:nvPr/>
              </p:nvSpPr>
              <p:spPr>
                <a:xfrm>
                  <a:off x="1537111" y="3586655"/>
                  <a:ext cx="278579" cy="299545"/>
                </a:xfrm>
                <a:prstGeom prst="ellipse">
                  <a:avLst/>
                </a:prstGeom>
                <a:gradFill flip="none" rotWithShape="1">
                  <a:gsLst>
                    <a:gs pos="16000">
                      <a:srgbClr val="0070C0"/>
                    </a:gs>
                    <a:gs pos="97000">
                      <a:srgbClr val="F0EBD5"/>
                    </a:gs>
                    <a:gs pos="100000">
                      <a:srgbClr val="D1C39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a:t>
                  </a:r>
                  <a:endParaRPr lang="hu-HU" dirty="0"/>
                </a:p>
              </p:txBody>
            </p:sp>
          </p:grpSp>
          <p:sp>
            <p:nvSpPr>
              <p:cNvPr id="33" name="TextBox 32"/>
              <p:cNvSpPr txBox="1"/>
              <p:nvPr/>
            </p:nvSpPr>
            <p:spPr>
              <a:xfrm>
                <a:off x="2144105" y="3541992"/>
                <a:ext cx="283779" cy="369332"/>
              </a:xfrm>
              <a:prstGeom prst="rect">
                <a:avLst/>
              </a:prstGeom>
              <a:noFill/>
            </p:spPr>
            <p:txBody>
              <a:bodyPr wrap="square" rtlCol="0">
                <a:spAutoFit/>
              </a:bodyPr>
              <a:lstStyle/>
              <a:p>
                <a:r>
                  <a:rPr lang="hu-HU" dirty="0" smtClean="0"/>
                  <a:t>-</a:t>
                </a:r>
                <a:endParaRPr lang="hu-HU" dirty="0"/>
              </a:p>
            </p:txBody>
          </p:sp>
          <p:sp>
            <p:nvSpPr>
              <p:cNvPr id="34" name="TextBox 33"/>
              <p:cNvSpPr txBox="1"/>
              <p:nvPr/>
            </p:nvSpPr>
            <p:spPr>
              <a:xfrm>
                <a:off x="1413635" y="4093778"/>
                <a:ext cx="283779" cy="369332"/>
              </a:xfrm>
              <a:prstGeom prst="rect">
                <a:avLst/>
              </a:prstGeom>
              <a:noFill/>
            </p:spPr>
            <p:txBody>
              <a:bodyPr wrap="square" rtlCol="0">
                <a:spAutoFit/>
              </a:bodyPr>
              <a:lstStyle/>
              <a:p>
                <a:r>
                  <a:rPr lang="hu-HU" dirty="0" smtClean="0"/>
                  <a:t>-</a:t>
                </a:r>
                <a:endParaRPr lang="hu-HU" dirty="0"/>
              </a:p>
            </p:txBody>
          </p:sp>
          <p:sp>
            <p:nvSpPr>
              <p:cNvPr id="35" name="TextBox 34"/>
              <p:cNvSpPr txBox="1"/>
              <p:nvPr/>
            </p:nvSpPr>
            <p:spPr>
              <a:xfrm>
                <a:off x="1770997" y="2958667"/>
                <a:ext cx="283779" cy="369332"/>
              </a:xfrm>
              <a:prstGeom prst="rect">
                <a:avLst/>
              </a:prstGeom>
              <a:noFill/>
            </p:spPr>
            <p:txBody>
              <a:bodyPr wrap="square" rtlCol="0">
                <a:spAutoFit/>
              </a:bodyPr>
              <a:lstStyle/>
              <a:p>
                <a:r>
                  <a:rPr lang="hu-HU" dirty="0" smtClean="0"/>
                  <a:t>-</a:t>
                </a:r>
                <a:endParaRPr lang="hu-HU" dirty="0"/>
              </a:p>
            </p:txBody>
          </p:sp>
          <p:sp>
            <p:nvSpPr>
              <p:cNvPr id="36" name="TextBox 35"/>
              <p:cNvSpPr txBox="1"/>
              <p:nvPr/>
            </p:nvSpPr>
            <p:spPr>
              <a:xfrm>
                <a:off x="1045780" y="3252950"/>
                <a:ext cx="283779" cy="369332"/>
              </a:xfrm>
              <a:prstGeom prst="rect">
                <a:avLst/>
              </a:prstGeom>
              <a:noFill/>
            </p:spPr>
            <p:txBody>
              <a:bodyPr wrap="square" rtlCol="0">
                <a:spAutoFit/>
              </a:bodyPr>
              <a:lstStyle/>
              <a:p>
                <a:r>
                  <a:rPr lang="hu-HU" dirty="0" smtClean="0"/>
                  <a:t>-</a:t>
                </a:r>
                <a:endParaRPr lang="hu-HU" dirty="0"/>
              </a:p>
            </p:txBody>
          </p:sp>
        </p:grpSp>
        <p:pic>
          <p:nvPicPr>
            <p:cNvPr id="164866" name="Picture 2"/>
            <p:cNvPicPr>
              <a:picLocks noChangeAspect="1" noChangeArrowheads="1"/>
            </p:cNvPicPr>
            <p:nvPr/>
          </p:nvPicPr>
          <p:blipFill>
            <a:blip r:embed="rId5" cstate="print"/>
            <a:srcRect/>
            <a:stretch>
              <a:fillRect/>
            </a:stretch>
          </p:blipFill>
          <p:spPr bwMode="auto">
            <a:xfrm>
              <a:off x="2554616" y="3534103"/>
              <a:ext cx="1250129" cy="612775"/>
            </a:xfrm>
            <a:prstGeom prst="rect">
              <a:avLst/>
            </a:prstGeom>
            <a:noFill/>
            <a:ln w="9525">
              <a:noFill/>
              <a:miter lim="800000"/>
              <a:headEnd/>
              <a:tailEnd/>
            </a:ln>
            <a:effectLst/>
          </p:spPr>
        </p:pic>
        <p:pic>
          <p:nvPicPr>
            <p:cNvPr id="40" name="Picture 2"/>
            <p:cNvPicPr>
              <a:picLocks noChangeAspect="1" noChangeArrowheads="1"/>
            </p:cNvPicPr>
            <p:nvPr/>
          </p:nvPicPr>
          <p:blipFill>
            <a:blip r:embed="rId5" cstate="print"/>
            <a:srcRect/>
            <a:stretch>
              <a:fillRect/>
            </a:stretch>
          </p:blipFill>
          <p:spPr bwMode="auto">
            <a:xfrm>
              <a:off x="5513186" y="3534103"/>
              <a:ext cx="1250129" cy="612775"/>
            </a:xfrm>
            <a:prstGeom prst="rect">
              <a:avLst/>
            </a:prstGeom>
            <a:noFill/>
            <a:ln w="9525">
              <a:noFill/>
              <a:miter lim="800000"/>
              <a:headEnd/>
              <a:tailEnd/>
            </a:ln>
            <a:effectLst/>
          </p:spPr>
        </p:pic>
      </p:grpSp>
      <p:grpSp>
        <p:nvGrpSpPr>
          <p:cNvPr id="77" name="Group 76"/>
          <p:cNvGrpSpPr/>
          <p:nvPr/>
        </p:nvGrpSpPr>
        <p:grpSpPr>
          <a:xfrm>
            <a:off x="2572412" y="4240901"/>
            <a:ext cx="3999186" cy="1671144"/>
            <a:chOff x="4787463" y="4766421"/>
            <a:chExt cx="3999186" cy="1671144"/>
          </a:xfrm>
        </p:grpSpPr>
        <p:pic>
          <p:nvPicPr>
            <p:cNvPr id="46" name="Picture 2"/>
            <p:cNvPicPr>
              <a:picLocks noChangeAspect="1" noChangeArrowheads="1"/>
            </p:cNvPicPr>
            <p:nvPr/>
          </p:nvPicPr>
          <p:blipFill>
            <a:blip r:embed="rId5" cstate="print"/>
            <a:srcRect/>
            <a:stretch>
              <a:fillRect/>
            </a:stretch>
          </p:blipFill>
          <p:spPr bwMode="auto">
            <a:xfrm>
              <a:off x="5679587" y="5399669"/>
              <a:ext cx="662960" cy="612775"/>
            </a:xfrm>
            <a:prstGeom prst="rect">
              <a:avLst/>
            </a:prstGeom>
            <a:noFill/>
            <a:ln w="9525">
              <a:noFill/>
              <a:miter lim="800000"/>
              <a:headEnd/>
              <a:tailEnd/>
            </a:ln>
            <a:effectLst/>
          </p:spPr>
        </p:pic>
        <p:pic>
          <p:nvPicPr>
            <p:cNvPr id="47" name="Picture 2"/>
            <p:cNvPicPr>
              <a:picLocks noChangeAspect="1" noChangeArrowheads="1"/>
            </p:cNvPicPr>
            <p:nvPr/>
          </p:nvPicPr>
          <p:blipFill>
            <a:blip r:embed="rId5" cstate="print"/>
            <a:srcRect/>
            <a:stretch>
              <a:fillRect/>
            </a:stretch>
          </p:blipFill>
          <p:spPr bwMode="auto">
            <a:xfrm>
              <a:off x="7248557" y="5399669"/>
              <a:ext cx="662960" cy="612775"/>
            </a:xfrm>
            <a:prstGeom prst="rect">
              <a:avLst/>
            </a:prstGeom>
            <a:noFill/>
            <a:ln w="9525">
              <a:noFill/>
              <a:miter lim="800000"/>
              <a:headEnd/>
              <a:tailEnd/>
            </a:ln>
            <a:effectLst/>
          </p:spPr>
        </p:pic>
        <p:grpSp>
          <p:nvGrpSpPr>
            <p:cNvPr id="74" name="Group 73"/>
            <p:cNvGrpSpPr/>
            <p:nvPr/>
          </p:nvGrpSpPr>
          <p:grpSpPr>
            <a:xfrm>
              <a:off x="4787463" y="4766421"/>
              <a:ext cx="863935" cy="1671144"/>
              <a:chOff x="4787463" y="4766421"/>
              <a:chExt cx="863935" cy="1671144"/>
            </a:xfrm>
          </p:grpSpPr>
          <p:grpSp>
            <p:nvGrpSpPr>
              <p:cNvPr id="43" name="Group 21"/>
              <p:cNvGrpSpPr/>
              <p:nvPr/>
            </p:nvGrpSpPr>
            <p:grpSpPr>
              <a:xfrm>
                <a:off x="4787463" y="4766421"/>
                <a:ext cx="863935" cy="1671144"/>
                <a:chOff x="861849" y="2900855"/>
                <a:chExt cx="1629103" cy="1671144"/>
              </a:xfrm>
            </p:grpSpPr>
            <p:sp>
              <p:nvSpPr>
                <p:cNvPr id="67" name="Oval 14"/>
                <p:cNvSpPr/>
                <p:nvPr/>
              </p:nvSpPr>
              <p:spPr>
                <a:xfrm>
                  <a:off x="861849" y="2900855"/>
                  <a:ext cx="1629103" cy="1671144"/>
                </a:xfrm>
                <a:prstGeom prst="ellipse">
                  <a:avLst/>
                </a:prstGeom>
                <a:gradFill flip="none" rotWithShape="1">
                  <a:gsLst>
                    <a:gs pos="16000">
                      <a:srgbClr val="00B0F0"/>
                    </a:gs>
                    <a:gs pos="97000">
                      <a:srgbClr val="F0EBD5"/>
                    </a:gs>
                    <a:gs pos="100000">
                      <a:srgbClr val="D1C39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TextBox 62"/>
                <p:cNvSpPr txBox="1"/>
                <p:nvPr/>
              </p:nvSpPr>
              <p:spPr>
                <a:xfrm>
                  <a:off x="2144105" y="3541992"/>
                  <a:ext cx="283779" cy="369332"/>
                </a:xfrm>
                <a:prstGeom prst="rect">
                  <a:avLst/>
                </a:prstGeom>
                <a:noFill/>
              </p:spPr>
              <p:txBody>
                <a:bodyPr wrap="square" rtlCol="0">
                  <a:spAutoFit/>
                </a:bodyPr>
                <a:lstStyle/>
                <a:p>
                  <a:r>
                    <a:rPr lang="hu-HU" dirty="0" smtClean="0"/>
                    <a:t>-</a:t>
                  </a:r>
                  <a:endParaRPr lang="hu-HU" dirty="0"/>
                </a:p>
              </p:txBody>
            </p:sp>
            <p:sp>
              <p:nvSpPr>
                <p:cNvPr id="64" name="TextBox 63"/>
                <p:cNvSpPr txBox="1"/>
                <p:nvPr/>
              </p:nvSpPr>
              <p:spPr>
                <a:xfrm>
                  <a:off x="1413635" y="4093778"/>
                  <a:ext cx="283779" cy="369332"/>
                </a:xfrm>
                <a:prstGeom prst="rect">
                  <a:avLst/>
                </a:prstGeom>
                <a:noFill/>
              </p:spPr>
              <p:txBody>
                <a:bodyPr wrap="square" rtlCol="0">
                  <a:spAutoFit/>
                </a:bodyPr>
                <a:lstStyle/>
                <a:p>
                  <a:r>
                    <a:rPr lang="hu-HU" dirty="0" smtClean="0"/>
                    <a:t>-</a:t>
                  </a:r>
                  <a:endParaRPr lang="hu-HU" dirty="0"/>
                </a:p>
              </p:txBody>
            </p:sp>
            <p:sp>
              <p:nvSpPr>
                <p:cNvPr id="65" name="TextBox 64"/>
                <p:cNvSpPr txBox="1"/>
                <p:nvPr/>
              </p:nvSpPr>
              <p:spPr>
                <a:xfrm>
                  <a:off x="1770997" y="2958667"/>
                  <a:ext cx="283779" cy="369332"/>
                </a:xfrm>
                <a:prstGeom prst="rect">
                  <a:avLst/>
                </a:prstGeom>
                <a:noFill/>
              </p:spPr>
              <p:txBody>
                <a:bodyPr wrap="square" rtlCol="0">
                  <a:spAutoFit/>
                </a:bodyPr>
                <a:lstStyle/>
                <a:p>
                  <a:r>
                    <a:rPr lang="hu-HU" dirty="0" smtClean="0"/>
                    <a:t>-</a:t>
                  </a:r>
                  <a:endParaRPr lang="hu-HU" dirty="0"/>
                </a:p>
              </p:txBody>
            </p:sp>
            <p:sp>
              <p:nvSpPr>
                <p:cNvPr id="66" name="TextBox 65"/>
                <p:cNvSpPr txBox="1"/>
                <p:nvPr/>
              </p:nvSpPr>
              <p:spPr>
                <a:xfrm>
                  <a:off x="1045780" y="3252950"/>
                  <a:ext cx="283779" cy="369332"/>
                </a:xfrm>
                <a:prstGeom prst="rect">
                  <a:avLst/>
                </a:prstGeom>
                <a:noFill/>
              </p:spPr>
              <p:txBody>
                <a:bodyPr wrap="square" rtlCol="0">
                  <a:spAutoFit/>
                </a:bodyPr>
                <a:lstStyle/>
                <a:p>
                  <a:r>
                    <a:rPr lang="hu-HU" dirty="0" smtClean="0"/>
                    <a:t>-</a:t>
                  </a:r>
                  <a:endParaRPr lang="hu-HU" dirty="0"/>
                </a:p>
              </p:txBody>
            </p:sp>
          </p:grpSp>
          <p:sp>
            <p:nvSpPr>
              <p:cNvPr id="71" name="Oval 70"/>
              <p:cNvSpPr/>
              <p:nvPr/>
            </p:nvSpPr>
            <p:spPr>
              <a:xfrm>
                <a:off x="5080141" y="5452221"/>
                <a:ext cx="278579" cy="299545"/>
              </a:xfrm>
              <a:prstGeom prst="ellipse">
                <a:avLst/>
              </a:prstGeom>
              <a:gradFill flip="none" rotWithShape="1">
                <a:gsLst>
                  <a:gs pos="16000">
                    <a:srgbClr val="0070C0"/>
                  </a:gs>
                  <a:gs pos="97000">
                    <a:srgbClr val="F0EBD5"/>
                  </a:gs>
                  <a:gs pos="100000">
                    <a:srgbClr val="D1C39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a:t>
                </a:r>
                <a:endParaRPr lang="hu-HU" dirty="0"/>
              </a:p>
            </p:txBody>
          </p:sp>
        </p:grpSp>
        <p:grpSp>
          <p:nvGrpSpPr>
            <p:cNvPr id="75" name="Group 74"/>
            <p:cNvGrpSpPr/>
            <p:nvPr/>
          </p:nvGrpSpPr>
          <p:grpSpPr>
            <a:xfrm>
              <a:off x="6355088" y="4766421"/>
              <a:ext cx="863935" cy="1671144"/>
              <a:chOff x="6355088" y="4766421"/>
              <a:chExt cx="863935" cy="1671144"/>
            </a:xfrm>
          </p:grpSpPr>
          <p:grpSp>
            <p:nvGrpSpPr>
              <p:cNvPr id="44" name="Group 22"/>
              <p:cNvGrpSpPr/>
              <p:nvPr/>
            </p:nvGrpSpPr>
            <p:grpSpPr>
              <a:xfrm>
                <a:off x="6355088" y="4766421"/>
                <a:ext cx="863935" cy="1671144"/>
                <a:chOff x="861849" y="2900855"/>
                <a:chExt cx="1629103" cy="1671144"/>
              </a:xfrm>
            </p:grpSpPr>
            <p:sp>
              <p:nvSpPr>
                <p:cNvPr id="60" name="Oval 59"/>
                <p:cNvSpPr/>
                <p:nvPr/>
              </p:nvSpPr>
              <p:spPr>
                <a:xfrm>
                  <a:off x="861849" y="2900855"/>
                  <a:ext cx="1629103" cy="1671144"/>
                </a:xfrm>
                <a:prstGeom prst="ellipse">
                  <a:avLst/>
                </a:prstGeom>
                <a:gradFill flip="none" rotWithShape="1">
                  <a:gsLst>
                    <a:gs pos="16000">
                      <a:srgbClr val="00B0F0"/>
                    </a:gs>
                    <a:gs pos="97000">
                      <a:srgbClr val="F0EBD5"/>
                    </a:gs>
                    <a:gs pos="100000">
                      <a:srgbClr val="D1C39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extBox 55"/>
                <p:cNvSpPr txBox="1"/>
                <p:nvPr/>
              </p:nvSpPr>
              <p:spPr>
                <a:xfrm>
                  <a:off x="2144105" y="3541992"/>
                  <a:ext cx="283779" cy="369332"/>
                </a:xfrm>
                <a:prstGeom prst="rect">
                  <a:avLst/>
                </a:prstGeom>
                <a:noFill/>
              </p:spPr>
              <p:txBody>
                <a:bodyPr wrap="square" rtlCol="0">
                  <a:spAutoFit/>
                </a:bodyPr>
                <a:lstStyle/>
                <a:p>
                  <a:r>
                    <a:rPr lang="hu-HU" dirty="0" smtClean="0"/>
                    <a:t>-</a:t>
                  </a:r>
                  <a:endParaRPr lang="hu-HU" dirty="0"/>
                </a:p>
              </p:txBody>
            </p:sp>
            <p:sp>
              <p:nvSpPr>
                <p:cNvPr id="57" name="TextBox 56"/>
                <p:cNvSpPr txBox="1"/>
                <p:nvPr/>
              </p:nvSpPr>
              <p:spPr>
                <a:xfrm>
                  <a:off x="1413635" y="4093778"/>
                  <a:ext cx="283779" cy="369332"/>
                </a:xfrm>
                <a:prstGeom prst="rect">
                  <a:avLst/>
                </a:prstGeom>
                <a:noFill/>
              </p:spPr>
              <p:txBody>
                <a:bodyPr wrap="square" rtlCol="0">
                  <a:spAutoFit/>
                </a:bodyPr>
                <a:lstStyle/>
                <a:p>
                  <a:r>
                    <a:rPr lang="hu-HU" dirty="0" smtClean="0"/>
                    <a:t>-</a:t>
                  </a:r>
                  <a:endParaRPr lang="hu-HU" dirty="0"/>
                </a:p>
              </p:txBody>
            </p:sp>
            <p:sp>
              <p:nvSpPr>
                <p:cNvPr id="58" name="TextBox 57"/>
                <p:cNvSpPr txBox="1"/>
                <p:nvPr/>
              </p:nvSpPr>
              <p:spPr>
                <a:xfrm>
                  <a:off x="1770997" y="2958667"/>
                  <a:ext cx="283779" cy="369332"/>
                </a:xfrm>
                <a:prstGeom prst="rect">
                  <a:avLst/>
                </a:prstGeom>
                <a:noFill/>
              </p:spPr>
              <p:txBody>
                <a:bodyPr wrap="square" rtlCol="0">
                  <a:spAutoFit/>
                </a:bodyPr>
                <a:lstStyle/>
                <a:p>
                  <a:r>
                    <a:rPr lang="hu-HU" dirty="0" smtClean="0"/>
                    <a:t>-</a:t>
                  </a:r>
                  <a:endParaRPr lang="hu-HU" dirty="0"/>
                </a:p>
              </p:txBody>
            </p:sp>
            <p:sp>
              <p:nvSpPr>
                <p:cNvPr id="59" name="TextBox 58"/>
                <p:cNvSpPr txBox="1"/>
                <p:nvPr/>
              </p:nvSpPr>
              <p:spPr>
                <a:xfrm>
                  <a:off x="1045780" y="3252950"/>
                  <a:ext cx="283779" cy="369332"/>
                </a:xfrm>
                <a:prstGeom prst="rect">
                  <a:avLst/>
                </a:prstGeom>
                <a:noFill/>
              </p:spPr>
              <p:txBody>
                <a:bodyPr wrap="square" rtlCol="0">
                  <a:spAutoFit/>
                </a:bodyPr>
                <a:lstStyle/>
                <a:p>
                  <a:r>
                    <a:rPr lang="hu-HU" dirty="0" smtClean="0"/>
                    <a:t>-</a:t>
                  </a:r>
                  <a:endParaRPr lang="hu-HU" dirty="0"/>
                </a:p>
              </p:txBody>
            </p:sp>
          </p:grpSp>
          <p:sp>
            <p:nvSpPr>
              <p:cNvPr id="72" name="Oval 71"/>
              <p:cNvSpPr/>
              <p:nvPr/>
            </p:nvSpPr>
            <p:spPr>
              <a:xfrm>
                <a:off x="6647766" y="5452221"/>
                <a:ext cx="278579" cy="299545"/>
              </a:xfrm>
              <a:prstGeom prst="ellipse">
                <a:avLst/>
              </a:prstGeom>
              <a:gradFill flip="none" rotWithShape="1">
                <a:gsLst>
                  <a:gs pos="16000">
                    <a:srgbClr val="0070C0"/>
                  </a:gs>
                  <a:gs pos="97000">
                    <a:srgbClr val="F0EBD5"/>
                  </a:gs>
                  <a:gs pos="100000">
                    <a:srgbClr val="D1C39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a:t>
                </a:r>
                <a:endParaRPr lang="hu-HU" dirty="0"/>
              </a:p>
            </p:txBody>
          </p:sp>
        </p:grpSp>
        <p:grpSp>
          <p:nvGrpSpPr>
            <p:cNvPr id="76" name="Group 75"/>
            <p:cNvGrpSpPr/>
            <p:nvPr/>
          </p:nvGrpSpPr>
          <p:grpSpPr>
            <a:xfrm>
              <a:off x="7922714" y="4766421"/>
              <a:ext cx="863935" cy="1671144"/>
              <a:chOff x="7922714" y="4766421"/>
              <a:chExt cx="863935" cy="1671144"/>
            </a:xfrm>
          </p:grpSpPr>
          <p:grpSp>
            <p:nvGrpSpPr>
              <p:cNvPr id="45" name="Group 30"/>
              <p:cNvGrpSpPr/>
              <p:nvPr/>
            </p:nvGrpSpPr>
            <p:grpSpPr>
              <a:xfrm>
                <a:off x="7922714" y="4766421"/>
                <a:ext cx="863935" cy="1671144"/>
                <a:chOff x="861849" y="2900855"/>
                <a:chExt cx="1629103" cy="1671144"/>
              </a:xfrm>
            </p:grpSpPr>
            <p:sp>
              <p:nvSpPr>
                <p:cNvPr id="53" name="Oval 52"/>
                <p:cNvSpPr/>
                <p:nvPr/>
              </p:nvSpPr>
              <p:spPr>
                <a:xfrm>
                  <a:off x="861849" y="2900855"/>
                  <a:ext cx="1629103" cy="1671144"/>
                </a:xfrm>
                <a:prstGeom prst="ellipse">
                  <a:avLst/>
                </a:prstGeom>
                <a:gradFill flip="none" rotWithShape="1">
                  <a:gsLst>
                    <a:gs pos="16000">
                      <a:srgbClr val="00B0F0"/>
                    </a:gs>
                    <a:gs pos="97000">
                      <a:srgbClr val="F0EBD5"/>
                    </a:gs>
                    <a:gs pos="100000">
                      <a:srgbClr val="D1C39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TextBox 48"/>
                <p:cNvSpPr txBox="1"/>
                <p:nvPr/>
              </p:nvSpPr>
              <p:spPr>
                <a:xfrm>
                  <a:off x="2144105" y="3541992"/>
                  <a:ext cx="283779" cy="369332"/>
                </a:xfrm>
                <a:prstGeom prst="rect">
                  <a:avLst/>
                </a:prstGeom>
                <a:noFill/>
              </p:spPr>
              <p:txBody>
                <a:bodyPr wrap="square" rtlCol="0">
                  <a:spAutoFit/>
                </a:bodyPr>
                <a:lstStyle/>
                <a:p>
                  <a:r>
                    <a:rPr lang="hu-HU" dirty="0" smtClean="0"/>
                    <a:t>-</a:t>
                  </a:r>
                  <a:endParaRPr lang="hu-HU" dirty="0"/>
                </a:p>
              </p:txBody>
            </p:sp>
            <p:sp>
              <p:nvSpPr>
                <p:cNvPr id="50" name="TextBox 49"/>
                <p:cNvSpPr txBox="1"/>
                <p:nvPr/>
              </p:nvSpPr>
              <p:spPr>
                <a:xfrm>
                  <a:off x="1413635" y="4093778"/>
                  <a:ext cx="283779" cy="369332"/>
                </a:xfrm>
                <a:prstGeom prst="rect">
                  <a:avLst/>
                </a:prstGeom>
                <a:noFill/>
              </p:spPr>
              <p:txBody>
                <a:bodyPr wrap="square" rtlCol="0">
                  <a:spAutoFit/>
                </a:bodyPr>
                <a:lstStyle/>
                <a:p>
                  <a:r>
                    <a:rPr lang="hu-HU" dirty="0" smtClean="0"/>
                    <a:t>-</a:t>
                  </a:r>
                  <a:endParaRPr lang="hu-HU" dirty="0"/>
                </a:p>
              </p:txBody>
            </p:sp>
            <p:sp>
              <p:nvSpPr>
                <p:cNvPr id="51" name="TextBox 50"/>
                <p:cNvSpPr txBox="1"/>
                <p:nvPr/>
              </p:nvSpPr>
              <p:spPr>
                <a:xfrm>
                  <a:off x="1770997" y="2958667"/>
                  <a:ext cx="283779" cy="369332"/>
                </a:xfrm>
                <a:prstGeom prst="rect">
                  <a:avLst/>
                </a:prstGeom>
                <a:noFill/>
              </p:spPr>
              <p:txBody>
                <a:bodyPr wrap="square" rtlCol="0">
                  <a:spAutoFit/>
                </a:bodyPr>
                <a:lstStyle/>
                <a:p>
                  <a:r>
                    <a:rPr lang="hu-HU" dirty="0" smtClean="0"/>
                    <a:t>-</a:t>
                  </a:r>
                  <a:endParaRPr lang="hu-HU" dirty="0"/>
                </a:p>
              </p:txBody>
            </p:sp>
            <p:sp>
              <p:nvSpPr>
                <p:cNvPr id="52" name="TextBox 51"/>
                <p:cNvSpPr txBox="1"/>
                <p:nvPr/>
              </p:nvSpPr>
              <p:spPr>
                <a:xfrm>
                  <a:off x="1045780" y="3252950"/>
                  <a:ext cx="283779" cy="369332"/>
                </a:xfrm>
                <a:prstGeom prst="rect">
                  <a:avLst/>
                </a:prstGeom>
                <a:noFill/>
              </p:spPr>
              <p:txBody>
                <a:bodyPr wrap="square" rtlCol="0">
                  <a:spAutoFit/>
                </a:bodyPr>
                <a:lstStyle/>
                <a:p>
                  <a:r>
                    <a:rPr lang="hu-HU" dirty="0" smtClean="0"/>
                    <a:t>-</a:t>
                  </a:r>
                  <a:endParaRPr lang="hu-HU" dirty="0"/>
                </a:p>
              </p:txBody>
            </p:sp>
          </p:grpSp>
          <p:sp>
            <p:nvSpPr>
              <p:cNvPr id="73" name="Oval 72"/>
              <p:cNvSpPr/>
              <p:nvPr/>
            </p:nvSpPr>
            <p:spPr>
              <a:xfrm>
                <a:off x="8215392" y="5452221"/>
                <a:ext cx="278579" cy="299545"/>
              </a:xfrm>
              <a:prstGeom prst="ellipse">
                <a:avLst/>
              </a:prstGeom>
              <a:gradFill flip="none" rotWithShape="1">
                <a:gsLst>
                  <a:gs pos="16000">
                    <a:srgbClr val="0070C0"/>
                  </a:gs>
                  <a:gs pos="97000">
                    <a:srgbClr val="F0EBD5"/>
                  </a:gs>
                  <a:gs pos="100000">
                    <a:srgbClr val="D1C39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a:t>
                </a:r>
                <a:endParaRPr lang="hu-HU" dirty="0"/>
              </a:p>
            </p:txBody>
          </p:sp>
        </p:grpSp>
      </p:grpSp>
      <p:sp>
        <p:nvSpPr>
          <p:cNvPr id="68"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cTn>
                              </p:par>
                            </p:childTnLst>
                          </p:cTn>
                        </p:par>
                        <p:par>
                          <p:cTn id="8" fill="hold">
                            <p:stCondLst>
                              <p:cond delay="3000"/>
                            </p:stCondLst>
                            <p:childTnLst>
                              <p:par>
                                <p:cTn id="9" presetID="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2000"/>
                                        <p:tgtEl>
                                          <p:spTgt spid="41"/>
                                        </p:tgtEl>
                                      </p:cBhvr>
                                    </p:animEffect>
                                  </p:childTnLst>
                                </p:cTn>
                              </p:par>
                            </p:childTnLst>
                          </p:cTn>
                        </p:par>
                        <p:par>
                          <p:cTn id="18" fill="hold">
                            <p:stCondLst>
                              <p:cond delay="2000"/>
                            </p:stCondLst>
                            <p:childTnLst>
                              <p:par>
                                <p:cTn id="19" presetID="10" presetClass="exit" presetSubtype="0" fill="hold" nodeType="afterEffect">
                                  <p:stCondLst>
                                    <p:cond delay="0"/>
                                  </p:stCondLst>
                                  <p:childTnLst>
                                    <p:animEffect transition="out" filter="fade">
                                      <p:cBhvr>
                                        <p:cTn id="20" dur="2000"/>
                                        <p:tgtEl>
                                          <p:spTgt spid="10"/>
                                        </p:tgtEl>
                                      </p:cBhvr>
                                    </p:animEffect>
                                    <p:set>
                                      <p:cBhvr>
                                        <p:cTn id="21" dur="1" fill="hold">
                                          <p:stCondLst>
                                            <p:cond delay="1999"/>
                                          </p:stCondLst>
                                        </p:cTn>
                                        <p:tgtEl>
                                          <p:spTgt spid="10"/>
                                        </p:tgtEl>
                                        <p:attrNameLst>
                                          <p:attrName>style.visibility</p:attrName>
                                        </p:attrNameLst>
                                      </p:cBhvr>
                                      <p:to>
                                        <p:strVal val="hidden"/>
                                      </p:to>
                                    </p:set>
                                  </p:childTnLst>
                                </p:cTn>
                              </p:par>
                            </p:childTnLst>
                          </p:cTn>
                        </p:par>
                        <p:par>
                          <p:cTn id="22" fill="hold">
                            <p:stCondLst>
                              <p:cond delay="4000"/>
                            </p:stCondLst>
                            <p:childTnLst>
                              <p:par>
                                <p:cTn id="23" presetID="2" presetClass="entr" presetSubtype="8" fill="hold" nodeType="after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additive="base">
                                        <p:cTn id="25" dur="500" fill="hold"/>
                                        <p:tgtEl>
                                          <p:spTgt spid="77"/>
                                        </p:tgtEl>
                                        <p:attrNameLst>
                                          <p:attrName>ppt_x</p:attrName>
                                        </p:attrNameLst>
                                      </p:cBhvr>
                                      <p:tavLst>
                                        <p:tav tm="0">
                                          <p:val>
                                            <p:strVal val="0-#ppt_w/2"/>
                                          </p:val>
                                        </p:tav>
                                        <p:tav tm="100000">
                                          <p:val>
                                            <p:strVal val="#ppt_x"/>
                                          </p:val>
                                        </p:tav>
                                      </p:tavLst>
                                    </p:anim>
                                    <p:anim calcmode="lin" valueType="num">
                                      <p:cBhvr additive="base">
                                        <p:cTn id="26" dur="500" fill="hold"/>
                                        <p:tgtEl>
                                          <p:spTgt spid="77"/>
                                        </p:tgtEl>
                                        <p:attrNameLst>
                                          <p:attrName>ppt_y</p:attrName>
                                        </p:attrNameLst>
                                      </p:cBhvr>
                                      <p:tavLst>
                                        <p:tav tm="0">
                                          <p:val>
                                            <p:strVal val="#ppt_y"/>
                                          </p:val>
                                        </p:tav>
                                        <p:tav tm="100000">
                                          <p:val>
                                            <p:strVal val="#ppt_y"/>
                                          </p:val>
                                        </p:tav>
                                      </p:tavLst>
                                    </p:anim>
                                  </p:childTnLst>
                                </p:cTn>
                              </p:par>
                            </p:childTnLst>
                          </p:cTn>
                        </p:par>
                        <p:par>
                          <p:cTn id="27" fill="hold">
                            <p:stCondLst>
                              <p:cond delay="4500"/>
                            </p:stCondLst>
                            <p:childTnLst>
                              <p:par>
                                <p:cTn id="28" presetID="10" presetClass="exit" presetSubtype="0" fill="hold" nodeType="afterEffect">
                                  <p:stCondLst>
                                    <p:cond delay="0"/>
                                  </p:stCondLst>
                                  <p:childTnLst>
                                    <p:animEffect transition="out" filter="fade">
                                      <p:cBhvr>
                                        <p:cTn id="29" dur="2000"/>
                                        <p:tgtEl>
                                          <p:spTgt spid="11"/>
                                        </p:tgtEl>
                                      </p:cBhvr>
                                    </p:animEffect>
                                    <p:set>
                                      <p:cBhvr>
                                        <p:cTn id="30"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6" name="Group 65"/>
          <p:cNvGrpSpPr/>
          <p:nvPr/>
        </p:nvGrpSpPr>
        <p:grpSpPr>
          <a:xfrm>
            <a:off x="5031993" y="3370458"/>
            <a:ext cx="2452686" cy="2945113"/>
            <a:chOff x="5031993" y="3370458"/>
            <a:chExt cx="2452686" cy="2945113"/>
          </a:xfrm>
        </p:grpSpPr>
        <p:grpSp>
          <p:nvGrpSpPr>
            <p:cNvPr id="60" name="Group 59"/>
            <p:cNvGrpSpPr/>
            <p:nvPr/>
          </p:nvGrpSpPr>
          <p:grpSpPr>
            <a:xfrm>
              <a:off x="5031993" y="3370458"/>
              <a:ext cx="2452686" cy="2945113"/>
              <a:chOff x="5031993" y="3370458"/>
              <a:chExt cx="2452686" cy="2945113"/>
            </a:xfrm>
          </p:grpSpPr>
          <p:grpSp>
            <p:nvGrpSpPr>
              <p:cNvPr id="53" name="Group 52"/>
              <p:cNvGrpSpPr/>
              <p:nvPr/>
            </p:nvGrpSpPr>
            <p:grpSpPr>
              <a:xfrm>
                <a:off x="5031993" y="3434255"/>
                <a:ext cx="2452686" cy="2881316"/>
                <a:chOff x="1495262" y="3429000"/>
                <a:chExt cx="2452686" cy="2881316"/>
              </a:xfrm>
            </p:grpSpPr>
            <p:cxnSp>
              <p:nvCxnSpPr>
                <p:cNvPr id="54" name="Straight Arrow Connector 53"/>
                <p:cNvCxnSpPr/>
                <p:nvPr/>
              </p:nvCxnSpPr>
              <p:spPr>
                <a:xfrm rot="16200000" flipV="1">
                  <a:off x="516731" y="4869657"/>
                  <a:ext cx="2881316" cy="2"/>
                </a:xfrm>
                <a:prstGeom prst="straightConnector1">
                  <a:avLst/>
                </a:prstGeom>
                <a:ln>
                  <a:solidFill>
                    <a:srgbClr val="FF00FF"/>
                  </a:solidFill>
                  <a:headEnd type="none"/>
                  <a:tailEnd type="none"/>
                </a:ln>
              </p:spPr>
              <p:style>
                <a:lnRef idx="2">
                  <a:schemeClr val="dk1"/>
                </a:lnRef>
                <a:fillRef idx="0">
                  <a:schemeClr val="dk1"/>
                </a:fillRef>
                <a:effectRef idx="1">
                  <a:schemeClr val="dk1"/>
                </a:effectRef>
                <a:fontRef idx="minor">
                  <a:schemeClr val="tx1"/>
                </a:fontRef>
              </p:style>
            </p:cxnSp>
            <p:cxnSp>
              <p:nvCxnSpPr>
                <p:cNvPr id="55" name="Straight Arrow Connector 54"/>
                <p:cNvCxnSpPr/>
                <p:nvPr/>
              </p:nvCxnSpPr>
              <p:spPr>
                <a:xfrm flipV="1">
                  <a:off x="1495262" y="5870193"/>
                  <a:ext cx="2452686" cy="3"/>
                </a:xfrm>
                <a:prstGeom prst="straightConnector1">
                  <a:avLst/>
                </a:prstGeom>
                <a:ln>
                  <a:headEnd type="none"/>
                  <a:tailEnd type="arrow"/>
                </a:ln>
              </p:spPr>
              <p:style>
                <a:lnRef idx="2">
                  <a:schemeClr val="dk1"/>
                </a:lnRef>
                <a:fillRef idx="0">
                  <a:schemeClr val="dk1"/>
                </a:fillRef>
                <a:effectRef idx="1">
                  <a:schemeClr val="dk1"/>
                </a:effectRef>
                <a:fontRef idx="minor">
                  <a:schemeClr val="tx1"/>
                </a:fontRef>
              </p:style>
            </p:cxnSp>
          </p:grpSp>
          <p:sp>
            <p:nvSpPr>
              <p:cNvPr id="57" name="Rectangle 56"/>
              <p:cNvSpPr/>
              <p:nvPr/>
            </p:nvSpPr>
            <p:spPr>
              <a:xfrm>
                <a:off x="5109230" y="3370458"/>
                <a:ext cx="298480" cy="338554"/>
              </a:xfrm>
              <a:prstGeom prst="rect">
                <a:avLst/>
              </a:prstGeom>
            </p:spPr>
            <p:txBody>
              <a:bodyPr wrap="none">
                <a:spAutoFit/>
              </a:bodyPr>
              <a:lstStyle/>
              <a:p>
                <a:r>
                  <a:rPr lang="hu-HU" sz="1600" dirty="0" smtClean="0">
                    <a:solidFill>
                      <a:srgbClr val="FF00FF"/>
                    </a:solidFill>
                  </a:rPr>
                  <a:t>h</a:t>
                </a:r>
                <a:endParaRPr lang="hu-HU" sz="1600" dirty="0"/>
              </a:p>
            </p:txBody>
          </p:sp>
        </p:grpSp>
        <p:grpSp>
          <p:nvGrpSpPr>
            <p:cNvPr id="76" name="Group 75"/>
            <p:cNvGrpSpPr/>
            <p:nvPr/>
          </p:nvGrpSpPr>
          <p:grpSpPr>
            <a:xfrm>
              <a:off x="5286375" y="5634037"/>
              <a:ext cx="238125" cy="307777"/>
              <a:chOff x="2357438" y="5419724"/>
              <a:chExt cx="238125" cy="307777"/>
            </a:xfrm>
          </p:grpSpPr>
          <p:sp>
            <p:nvSpPr>
              <p:cNvPr id="77" name="Oval 76"/>
              <p:cNvSpPr/>
              <p:nvPr/>
            </p:nvSpPr>
            <p:spPr>
              <a:xfrm>
                <a:off x="2547938" y="5634037"/>
                <a:ext cx="47625" cy="5715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TextBox 77"/>
              <p:cNvSpPr txBox="1"/>
              <p:nvPr/>
            </p:nvSpPr>
            <p:spPr>
              <a:xfrm>
                <a:off x="2357438" y="5419724"/>
                <a:ext cx="166687" cy="307777"/>
              </a:xfrm>
              <a:prstGeom prst="rect">
                <a:avLst/>
              </a:prstGeom>
              <a:noFill/>
            </p:spPr>
            <p:txBody>
              <a:bodyPr wrap="square" rtlCol="0">
                <a:spAutoFit/>
              </a:bodyPr>
              <a:lstStyle/>
              <a:p>
                <a:r>
                  <a:rPr lang="hu-HU" sz="1400" dirty="0" smtClean="0"/>
                  <a:t>0</a:t>
                </a:r>
                <a:endParaRPr lang="hu-HU" sz="1400" dirty="0"/>
              </a:p>
            </p:txBody>
          </p:sp>
        </p:grpSp>
      </p:grpSp>
      <p:sp>
        <p:nvSpPr>
          <p:cNvPr id="2" name="Title 1"/>
          <p:cNvSpPr>
            <a:spLocks noGrp="1"/>
          </p:cNvSpPr>
          <p:nvPr>
            <p:ph type="title"/>
          </p:nvPr>
        </p:nvSpPr>
        <p:spPr>
          <a:xfrm>
            <a:off x="295275" y="466725"/>
            <a:ext cx="8686800" cy="838200"/>
          </a:xfrm>
        </p:spPr>
        <p:txBody>
          <a:bodyPr/>
          <a:lstStyle/>
          <a:p>
            <a:pPr fontAlgn="auto">
              <a:spcAft>
                <a:spcPts val="0"/>
              </a:spcAft>
              <a:defRPr/>
            </a:pPr>
            <a:r>
              <a:rPr lang="en-US" dirty="0" smtClean="0"/>
              <a:t>Ac</a:t>
            </a:r>
            <a:r>
              <a:rPr lang="hu-HU" dirty="0" err="1" smtClean="0"/>
              <a:t>crel</a:t>
            </a:r>
            <a:endParaRPr lang="hu-HU" dirty="0"/>
          </a:p>
        </p:txBody>
      </p:sp>
      <p:sp>
        <p:nvSpPr>
          <p:cNvPr id="5" name="Footer Placeholder 4"/>
          <p:cNvSpPr>
            <a:spLocks noGrp="1"/>
          </p:cNvSpPr>
          <p:nvPr>
            <p:ph type="ftr" sz="quarter" idx="11"/>
          </p:nvPr>
        </p:nvSpPr>
        <p:spPr/>
        <p:txBody>
          <a:bodyPr/>
          <a:lstStyle/>
          <a:p>
            <a:pPr>
              <a:defRPr/>
            </a:pPr>
            <a:r>
              <a:rPr lang="en-US" dirty="0" smtClean="0"/>
              <a:t>Relativity Theory and Logic </a:t>
            </a:r>
            <a:endParaRPr lang="hu-HU" dirty="0"/>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52</a:t>
            </a:fld>
            <a:endParaRPr/>
          </a:p>
        </p:txBody>
      </p:sp>
      <p:sp>
        <p:nvSpPr>
          <p:cNvPr id="9" name="Content Placeholder 2"/>
          <p:cNvSpPr txBox="1">
            <a:spLocks/>
          </p:cNvSpPr>
          <p:nvPr/>
        </p:nvSpPr>
        <p:spPr bwMode="auto">
          <a:xfrm>
            <a:off x="256162" y="1295840"/>
            <a:ext cx="8696325" cy="677862"/>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3200" dirty="0" smtClean="0">
                <a:solidFill>
                  <a:schemeClr val="tx2"/>
                </a:solidFill>
                <a:latin typeface="Franklin Gothic Book" pitchFamily="34" charset="0"/>
              </a:rPr>
              <a:t>Thm103</a:t>
            </a:r>
            <a:endParaRPr lang="en-US" sz="3200" dirty="0">
              <a:solidFill>
                <a:schemeClr val="tx2"/>
              </a:solidFill>
              <a:latin typeface="Franklin Gothic Book" pitchFamily="34" charset="0"/>
            </a:endParaRPr>
          </a:p>
          <a:p>
            <a:pPr marL="742950" lvl="1" indent="-285750">
              <a:spcBef>
                <a:spcPct val="20000"/>
              </a:spcBef>
              <a:buClr>
                <a:schemeClr val="accent1"/>
              </a:buClr>
              <a:buSzPct val="70000"/>
            </a:pPr>
            <a:endParaRPr lang="en-US" sz="2000" dirty="0">
              <a:solidFill>
                <a:schemeClr val="tx2"/>
              </a:solidFill>
              <a:latin typeface="Franklin Gothic Book" pitchFamily="34" charset="0"/>
            </a:endParaRPr>
          </a:p>
          <a:p>
            <a:pPr marL="342900" indent="-342900">
              <a:spcBef>
                <a:spcPct val="20000"/>
              </a:spcBef>
              <a:buClr>
                <a:schemeClr val="accent1"/>
              </a:buClr>
              <a:buSzPct val="70000"/>
              <a:buFont typeface="Wingdings 2" pitchFamily="18" charset="2"/>
              <a:buNone/>
            </a:pPr>
            <a:endParaRPr lang="hu-HU" sz="3200" dirty="0">
              <a:solidFill>
                <a:schemeClr val="tx2"/>
              </a:solidFill>
              <a:latin typeface="Franklin Gothic Book" pitchFamily="34" charset="0"/>
            </a:endParaRPr>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1"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4"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30" name="Téglalap 29"/>
          <p:cNvSpPr/>
          <p:nvPr/>
        </p:nvSpPr>
        <p:spPr>
          <a:xfrm>
            <a:off x="379379" y="2198396"/>
            <a:ext cx="8764621" cy="1138773"/>
          </a:xfrm>
          <a:prstGeom prst="rect">
            <a:avLst/>
          </a:prstGeom>
        </p:spPr>
        <p:txBody>
          <a:bodyPr wrap="square">
            <a:spAutoFit/>
          </a:bodyPr>
          <a:lstStyle/>
          <a:p>
            <a:pPr marL="742950" lvl="1" indent="-285750">
              <a:spcBef>
                <a:spcPct val="20000"/>
              </a:spcBef>
              <a:buClr>
                <a:schemeClr val="accent1"/>
              </a:buClr>
              <a:buSzPct val="70000"/>
            </a:pPr>
            <a:r>
              <a:rPr lang="hu-HU" sz="2400" u="sng" dirty="0" smtClean="0">
                <a:solidFill>
                  <a:schemeClr val="tx2"/>
                </a:solidFill>
                <a:effectLst>
                  <a:outerShdw blurRad="38100" dist="38100" dir="2700000" algn="tl">
                    <a:srgbClr val="000000">
                      <a:alpha val="43137"/>
                    </a:srgbClr>
                  </a:outerShdw>
                </a:effectLst>
                <a:latin typeface="Franklin Gothic Book" pitchFamily="34" charset="0"/>
              </a:rPr>
              <a:t>Proof:</a:t>
            </a:r>
          </a:p>
          <a:p>
            <a:pPr marL="742950" lvl="1" indent="-285750">
              <a:spcBef>
                <a:spcPct val="20000"/>
              </a:spcBef>
              <a:buClr>
                <a:schemeClr val="accent1"/>
              </a:buClr>
              <a:buSzPct val="70000"/>
            </a:pPr>
            <a:r>
              <a:rPr lang="hu-HU" sz="2000" dirty="0" smtClean="0">
                <a:solidFill>
                  <a:schemeClr val="tx2"/>
                </a:solidFill>
                <a:latin typeface="Franklin Gothic Book" pitchFamily="34" charset="0"/>
              </a:rPr>
              <a:t>	We will present a recipe for constructing a world-view for any accelerated observer living on a  differentiable</a:t>
            </a:r>
            <a:r>
              <a:rPr lang="en-US" sz="2000" dirty="0" smtClean="0">
                <a:solidFill>
                  <a:schemeClr val="tx2"/>
                </a:solidFill>
                <a:latin typeface="Franklin Gothic Book" pitchFamily="34" charset="0"/>
              </a:rPr>
              <a:t> “time-like”</a:t>
            </a:r>
            <a:r>
              <a:rPr lang="hu-HU" sz="2000" dirty="0" smtClean="0">
                <a:solidFill>
                  <a:schemeClr val="tx2"/>
                </a:solidFill>
                <a:latin typeface="Franklin Gothic Book" pitchFamily="34" charset="0"/>
              </a:rPr>
              <a:t> curve (in a vertical plane):</a:t>
            </a:r>
            <a:endParaRPr lang="en-US" sz="2000" dirty="0" smtClean="0">
              <a:solidFill>
                <a:schemeClr val="tx2"/>
              </a:solidFill>
              <a:latin typeface="Franklin Gothic Book" pitchFamily="34" charset="0"/>
            </a:endParaRPr>
          </a:p>
        </p:txBody>
      </p:sp>
      <p:sp>
        <p:nvSpPr>
          <p:cNvPr id="180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955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95587" name="Rectangle 3"/>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955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9559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955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955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67" name="Group 66"/>
          <p:cNvGrpSpPr/>
          <p:nvPr/>
        </p:nvGrpSpPr>
        <p:grpSpPr>
          <a:xfrm>
            <a:off x="2405063" y="3862385"/>
            <a:ext cx="1933575" cy="1371603"/>
            <a:chOff x="2405063" y="3862385"/>
            <a:chExt cx="1933575" cy="1371603"/>
          </a:xfrm>
        </p:grpSpPr>
        <p:cxnSp>
          <p:nvCxnSpPr>
            <p:cNvPr id="52" name="Straight Connector 51"/>
            <p:cNvCxnSpPr/>
            <p:nvPr/>
          </p:nvCxnSpPr>
          <p:spPr>
            <a:xfrm rot="16200000" flipH="1">
              <a:off x="2243138" y="4124324"/>
              <a:ext cx="1243017" cy="719139"/>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2543175" y="4229100"/>
              <a:ext cx="781050" cy="781050"/>
            </a:xfrm>
            <a:prstGeom prst="line">
              <a:avLst/>
            </a:prstGeom>
            <a:ln w="15875">
              <a:solidFill>
                <a:srgbClr val="F46914"/>
              </a:solidFill>
              <a:prstDash val="lgDash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405063" y="4414839"/>
              <a:ext cx="1933575" cy="81914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3067010" y="4183117"/>
            <a:ext cx="1174243" cy="917521"/>
            <a:chOff x="3067010" y="4183117"/>
            <a:chExt cx="1174243" cy="917521"/>
          </a:xfrm>
        </p:grpSpPr>
        <p:grpSp>
          <p:nvGrpSpPr>
            <p:cNvPr id="80" name="Group 79"/>
            <p:cNvGrpSpPr/>
            <p:nvPr/>
          </p:nvGrpSpPr>
          <p:grpSpPr>
            <a:xfrm>
              <a:off x="3652839" y="4781550"/>
              <a:ext cx="390524" cy="319088"/>
              <a:chOff x="3652839" y="4781550"/>
              <a:chExt cx="390524" cy="319088"/>
            </a:xfrm>
          </p:grpSpPr>
          <p:sp>
            <p:nvSpPr>
              <p:cNvPr id="49" name="Heart 48"/>
              <p:cNvSpPr/>
              <p:nvPr/>
            </p:nvSpPr>
            <p:spPr>
              <a:xfrm rot="1333943">
                <a:off x="3652839" y="4900613"/>
                <a:ext cx="190500" cy="200025"/>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Rectangle 39"/>
              <p:cNvSpPr/>
              <p:nvPr/>
            </p:nvSpPr>
            <p:spPr>
              <a:xfrm>
                <a:off x="3834523" y="4781550"/>
                <a:ext cx="208840" cy="307777"/>
              </a:xfrm>
              <a:prstGeom prst="rect">
                <a:avLst/>
              </a:prstGeom>
            </p:spPr>
            <p:txBody>
              <a:bodyPr wrap="square">
                <a:spAutoFit/>
              </a:bodyPr>
              <a:lstStyle/>
              <a:p>
                <a:r>
                  <a:rPr lang="hu-HU" sz="1400" i="1" dirty="0" smtClean="0">
                    <a:solidFill>
                      <a:schemeClr val="accent1">
                        <a:lumMod val="50000"/>
                      </a:schemeClr>
                    </a:solidFill>
                  </a:rPr>
                  <a:t>r</a:t>
                </a:r>
                <a:endParaRPr lang="hu-HU" sz="1400" i="1" dirty="0">
                  <a:solidFill>
                    <a:schemeClr val="accent1">
                      <a:lumMod val="50000"/>
                    </a:schemeClr>
                  </a:solidFill>
                </a:endParaRPr>
              </a:p>
            </p:txBody>
          </p:sp>
        </p:grpSp>
        <p:grpSp>
          <p:nvGrpSpPr>
            <p:cNvPr id="45" name="Group 44"/>
            <p:cNvGrpSpPr/>
            <p:nvPr/>
          </p:nvGrpSpPr>
          <p:grpSpPr>
            <a:xfrm>
              <a:off x="3067010" y="4183117"/>
              <a:ext cx="1174243" cy="504152"/>
              <a:chOff x="3067010" y="4183117"/>
              <a:chExt cx="1174243" cy="504152"/>
            </a:xfrm>
          </p:grpSpPr>
          <p:sp>
            <p:nvSpPr>
              <p:cNvPr id="35" name="Right Brace 34"/>
              <p:cNvSpPr/>
              <p:nvPr/>
            </p:nvSpPr>
            <p:spPr>
              <a:xfrm rot="17638417">
                <a:off x="3352063" y="4148206"/>
                <a:ext cx="254010" cy="824116"/>
              </a:xfrm>
              <a:prstGeom prst="rightBrac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pic>
            <p:nvPicPr>
              <p:cNvPr id="195590"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9228" y="4183117"/>
                <a:ext cx="962025" cy="276225"/>
              </a:xfrm>
              <a:prstGeom prst="rect">
                <a:avLst/>
              </a:prstGeom>
              <a:noFill/>
            </p:spPr>
          </p:pic>
        </p:grpSp>
      </p:grpSp>
      <p:grpSp>
        <p:nvGrpSpPr>
          <p:cNvPr id="65" name="Group 64"/>
          <p:cNvGrpSpPr/>
          <p:nvPr/>
        </p:nvGrpSpPr>
        <p:grpSpPr>
          <a:xfrm>
            <a:off x="1495262" y="3405188"/>
            <a:ext cx="2452686" cy="2905128"/>
            <a:chOff x="1495262" y="3405188"/>
            <a:chExt cx="2452686" cy="2905128"/>
          </a:xfrm>
        </p:grpSpPr>
        <p:sp>
          <p:nvSpPr>
            <p:cNvPr id="36" name="Freeform 35"/>
            <p:cNvSpPr/>
            <p:nvPr/>
          </p:nvSpPr>
          <p:spPr>
            <a:xfrm>
              <a:off x="2536769" y="3643313"/>
              <a:ext cx="534988" cy="2486025"/>
            </a:xfrm>
            <a:custGeom>
              <a:avLst/>
              <a:gdLst>
                <a:gd name="connsiteX0" fmla="*/ 534988 w 534988"/>
                <a:gd name="connsiteY0" fmla="*/ 0 h 2486025"/>
                <a:gd name="connsiteX1" fmla="*/ 215900 w 534988"/>
                <a:gd name="connsiteY1" fmla="*/ 519112 h 2486025"/>
                <a:gd name="connsiteX2" fmla="*/ 454025 w 534988"/>
                <a:gd name="connsiteY2" fmla="*/ 1190625 h 2486025"/>
                <a:gd name="connsiteX3" fmla="*/ 39688 w 534988"/>
                <a:gd name="connsiteY3" fmla="*/ 1966912 h 2486025"/>
                <a:gd name="connsiteX4" fmla="*/ 215900 w 534988"/>
                <a:gd name="connsiteY4" fmla="*/ 2486025 h 2486025"/>
                <a:gd name="connsiteX5" fmla="*/ 215900 w 534988"/>
                <a:gd name="connsiteY5" fmla="*/ 2486025 h 248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988" h="2486025">
                  <a:moveTo>
                    <a:pt x="534988" y="0"/>
                  </a:moveTo>
                  <a:cubicBezTo>
                    <a:pt x="382191" y="160337"/>
                    <a:pt x="229394" y="320675"/>
                    <a:pt x="215900" y="519112"/>
                  </a:cubicBezTo>
                  <a:cubicBezTo>
                    <a:pt x="202406" y="717549"/>
                    <a:pt x="483394" y="949325"/>
                    <a:pt x="454025" y="1190625"/>
                  </a:cubicBezTo>
                  <a:cubicBezTo>
                    <a:pt x="424656" y="1431925"/>
                    <a:pt x="79376" y="1751012"/>
                    <a:pt x="39688" y="1966912"/>
                  </a:cubicBezTo>
                  <a:cubicBezTo>
                    <a:pt x="0" y="2182812"/>
                    <a:pt x="215900" y="2486025"/>
                    <a:pt x="215900" y="2486025"/>
                  </a:cubicBezTo>
                  <a:lnTo>
                    <a:pt x="215900" y="2486025"/>
                  </a:lnTo>
                </a:path>
              </a:pathLst>
            </a:custGeom>
            <a:ln w="28575">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nvGrpSpPr>
            <p:cNvPr id="75" name="Group 74"/>
            <p:cNvGrpSpPr/>
            <p:nvPr/>
          </p:nvGrpSpPr>
          <p:grpSpPr>
            <a:xfrm>
              <a:off x="2357438" y="5481637"/>
              <a:ext cx="238125" cy="307777"/>
              <a:chOff x="2357438" y="5481637"/>
              <a:chExt cx="238125" cy="307777"/>
            </a:xfrm>
          </p:grpSpPr>
          <p:sp>
            <p:nvSpPr>
              <p:cNvPr id="27" name="Oval 26"/>
              <p:cNvSpPr/>
              <p:nvPr/>
            </p:nvSpPr>
            <p:spPr>
              <a:xfrm>
                <a:off x="2547938" y="5634037"/>
                <a:ext cx="47625" cy="5715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TextBox 36"/>
              <p:cNvSpPr txBox="1"/>
              <p:nvPr/>
            </p:nvSpPr>
            <p:spPr>
              <a:xfrm>
                <a:off x="2357438" y="5481637"/>
                <a:ext cx="166687" cy="307777"/>
              </a:xfrm>
              <a:prstGeom prst="rect">
                <a:avLst/>
              </a:prstGeom>
              <a:noFill/>
            </p:spPr>
            <p:txBody>
              <a:bodyPr wrap="square" rtlCol="0">
                <a:spAutoFit/>
              </a:bodyPr>
              <a:lstStyle/>
              <a:p>
                <a:r>
                  <a:rPr lang="hu-HU" sz="1400" dirty="0" smtClean="0"/>
                  <a:t>0</a:t>
                </a:r>
                <a:endParaRPr lang="hu-HU" sz="1400" dirty="0"/>
              </a:p>
            </p:txBody>
          </p:sp>
        </p:grpSp>
        <p:grpSp>
          <p:nvGrpSpPr>
            <p:cNvPr id="58" name="Group 57"/>
            <p:cNvGrpSpPr/>
            <p:nvPr/>
          </p:nvGrpSpPr>
          <p:grpSpPr>
            <a:xfrm>
              <a:off x="1495262" y="3429000"/>
              <a:ext cx="2452686" cy="2881316"/>
              <a:chOff x="1495262" y="3429000"/>
              <a:chExt cx="2452686" cy="2881316"/>
            </a:xfrm>
          </p:grpSpPr>
          <p:grpSp>
            <p:nvGrpSpPr>
              <p:cNvPr id="31" name="Group 30"/>
              <p:cNvGrpSpPr/>
              <p:nvPr/>
            </p:nvGrpSpPr>
            <p:grpSpPr>
              <a:xfrm>
                <a:off x="1495262" y="3429000"/>
                <a:ext cx="2452686" cy="2881316"/>
                <a:chOff x="1495262" y="3429000"/>
                <a:chExt cx="2452686" cy="2881316"/>
              </a:xfrm>
            </p:grpSpPr>
            <p:cxnSp>
              <p:nvCxnSpPr>
                <p:cNvPr id="19" name="Straight Arrow Connector 18"/>
                <p:cNvCxnSpPr/>
                <p:nvPr/>
              </p:nvCxnSpPr>
              <p:spPr>
                <a:xfrm rot="16200000" flipV="1">
                  <a:off x="516731" y="4869657"/>
                  <a:ext cx="2881316" cy="2"/>
                </a:xfrm>
                <a:prstGeom prst="straightConnector1">
                  <a:avLst/>
                </a:prstGeom>
                <a:ln>
                  <a:headEnd type="none"/>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V="1">
                  <a:off x="1495262" y="5870193"/>
                  <a:ext cx="2452686" cy="3"/>
                </a:xfrm>
                <a:prstGeom prst="straightConnector1">
                  <a:avLst/>
                </a:prstGeom>
                <a:ln>
                  <a:headEnd type="none"/>
                  <a:tailEnd type="arrow"/>
                </a:ln>
              </p:spPr>
              <p:style>
                <a:lnRef idx="2">
                  <a:schemeClr val="dk1"/>
                </a:lnRef>
                <a:fillRef idx="0">
                  <a:schemeClr val="dk1"/>
                </a:fillRef>
                <a:effectRef idx="1">
                  <a:schemeClr val="dk1"/>
                </a:effectRef>
                <a:fontRef idx="minor">
                  <a:schemeClr val="tx1"/>
                </a:fontRef>
              </p:style>
            </p:cxnSp>
          </p:grpSp>
          <p:sp>
            <p:nvSpPr>
              <p:cNvPr id="47" name="TextBox 46"/>
              <p:cNvSpPr txBox="1"/>
              <p:nvPr/>
            </p:nvSpPr>
            <p:spPr>
              <a:xfrm>
                <a:off x="1604964" y="3452813"/>
                <a:ext cx="266700" cy="338554"/>
              </a:xfrm>
              <a:prstGeom prst="rect">
                <a:avLst/>
              </a:prstGeom>
              <a:noFill/>
            </p:spPr>
            <p:txBody>
              <a:bodyPr wrap="square" rtlCol="0">
                <a:spAutoFit/>
              </a:bodyPr>
              <a:lstStyle/>
              <a:p>
                <a:r>
                  <a:rPr lang="hu-HU" sz="1600" dirty="0" smtClean="0"/>
                  <a:t>m</a:t>
                </a:r>
                <a:endParaRPr lang="hu-HU" sz="1600" dirty="0"/>
              </a:p>
            </p:txBody>
          </p:sp>
        </p:grpSp>
        <p:sp>
          <p:nvSpPr>
            <p:cNvPr id="48" name="TextBox 47"/>
            <p:cNvSpPr txBox="1"/>
            <p:nvPr/>
          </p:nvSpPr>
          <p:spPr>
            <a:xfrm>
              <a:off x="2219326" y="3405188"/>
              <a:ext cx="919162" cy="338554"/>
            </a:xfrm>
            <a:prstGeom prst="rect">
              <a:avLst/>
            </a:prstGeom>
            <a:noFill/>
          </p:spPr>
          <p:txBody>
            <a:bodyPr wrap="square" rtlCol="0">
              <a:spAutoFit/>
            </a:bodyPr>
            <a:lstStyle/>
            <a:p>
              <a:r>
                <a:rPr lang="hu-HU" sz="1600" dirty="0" smtClean="0"/>
                <a:t>wline</a:t>
              </a:r>
              <a:r>
                <a:rPr lang="hu-HU" sz="1600" baseline="-25000" dirty="0" smtClean="0"/>
                <a:t>m</a:t>
              </a:r>
              <a:r>
                <a:rPr lang="hu-HU" sz="1600" dirty="0" smtClean="0">
                  <a:solidFill>
                    <a:srgbClr val="FF00FF"/>
                  </a:solidFill>
                </a:rPr>
                <a:t>h</a:t>
              </a:r>
              <a:endParaRPr lang="hu-HU" sz="1600" dirty="0">
                <a:solidFill>
                  <a:srgbClr val="FF00FF"/>
                </a:solidFill>
              </a:endParaRPr>
            </a:p>
          </p:txBody>
        </p:sp>
      </p:grpSp>
      <p:grpSp>
        <p:nvGrpSpPr>
          <p:cNvPr id="68" name="Group 67"/>
          <p:cNvGrpSpPr/>
          <p:nvPr/>
        </p:nvGrpSpPr>
        <p:grpSpPr>
          <a:xfrm>
            <a:off x="2653423" y="4543424"/>
            <a:ext cx="2195131" cy="1271372"/>
            <a:chOff x="2653423" y="4543424"/>
            <a:chExt cx="2195131" cy="1271372"/>
          </a:xfrm>
        </p:grpSpPr>
        <p:grpSp>
          <p:nvGrpSpPr>
            <p:cNvPr id="81" name="Group 80"/>
            <p:cNvGrpSpPr/>
            <p:nvPr/>
          </p:nvGrpSpPr>
          <p:grpSpPr>
            <a:xfrm>
              <a:off x="2653423" y="4543424"/>
              <a:ext cx="408865" cy="369690"/>
              <a:chOff x="2653423" y="4543424"/>
              <a:chExt cx="408865" cy="369690"/>
            </a:xfrm>
          </p:grpSpPr>
          <p:sp>
            <p:nvSpPr>
              <p:cNvPr id="50" name="Smiley Face 49"/>
              <p:cNvSpPr/>
              <p:nvPr/>
            </p:nvSpPr>
            <p:spPr>
              <a:xfrm>
                <a:off x="2871788" y="4543424"/>
                <a:ext cx="190500" cy="204788"/>
              </a:xfrm>
              <a:prstGeom prst="smileyFac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Rectangle 38"/>
              <p:cNvSpPr/>
              <p:nvPr/>
            </p:nvSpPr>
            <p:spPr>
              <a:xfrm>
                <a:off x="2653423" y="4605337"/>
                <a:ext cx="208840" cy="307777"/>
              </a:xfrm>
              <a:prstGeom prst="rect">
                <a:avLst/>
              </a:prstGeom>
            </p:spPr>
            <p:txBody>
              <a:bodyPr wrap="square">
                <a:spAutoFit/>
              </a:bodyPr>
              <a:lstStyle/>
              <a:p>
                <a:r>
                  <a:rPr lang="hu-HU" sz="1400" i="1" dirty="0" smtClean="0">
                    <a:solidFill>
                      <a:schemeClr val="accent1">
                        <a:lumMod val="50000"/>
                      </a:schemeClr>
                    </a:solidFill>
                  </a:rPr>
                  <a:t>q</a:t>
                </a:r>
                <a:endParaRPr lang="hu-HU" sz="1400" i="1" dirty="0">
                  <a:solidFill>
                    <a:schemeClr val="accent1">
                      <a:lumMod val="50000"/>
                    </a:schemeClr>
                  </a:solidFill>
                </a:endParaRPr>
              </a:p>
            </p:txBody>
          </p:sp>
        </p:grpSp>
        <p:grpSp>
          <p:nvGrpSpPr>
            <p:cNvPr id="51" name="Group 50"/>
            <p:cNvGrpSpPr/>
            <p:nvPr/>
          </p:nvGrpSpPr>
          <p:grpSpPr>
            <a:xfrm>
              <a:off x="2897075" y="4773378"/>
              <a:ext cx="1951479" cy="1041418"/>
              <a:chOff x="2897075" y="4773378"/>
              <a:chExt cx="1951479" cy="1041418"/>
            </a:xfrm>
          </p:grpSpPr>
          <p:sp>
            <p:nvSpPr>
              <p:cNvPr id="33" name="Right Brace 32"/>
              <p:cNvSpPr/>
              <p:nvPr/>
            </p:nvSpPr>
            <p:spPr>
              <a:xfrm rot="1636549">
                <a:off x="2897075" y="4773378"/>
                <a:ext cx="254010" cy="1041418"/>
              </a:xfrm>
              <a:prstGeom prst="rightBrac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pic>
            <p:nvPicPr>
              <p:cNvPr id="195592"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53104" y="5307725"/>
                <a:ext cx="1695450" cy="276225"/>
              </a:xfrm>
              <a:prstGeom prst="rect">
                <a:avLst/>
              </a:prstGeom>
              <a:noFill/>
            </p:spPr>
          </p:pic>
        </p:grpSp>
      </p:grpSp>
      <p:cxnSp>
        <p:nvCxnSpPr>
          <p:cNvPr id="61" name="Straight Connector 60"/>
          <p:cNvCxnSpPr/>
          <p:nvPr/>
        </p:nvCxnSpPr>
        <p:spPr>
          <a:xfrm>
            <a:off x="5111477" y="4409585"/>
            <a:ext cx="2175148" cy="49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5261741" y="4277710"/>
            <a:ext cx="329434" cy="276225"/>
            <a:chOff x="5261741" y="4277710"/>
            <a:chExt cx="329434" cy="276225"/>
          </a:xfrm>
        </p:grpSpPr>
        <p:sp>
          <p:nvSpPr>
            <p:cNvPr id="70" name="Smiley Face 69"/>
            <p:cNvSpPr/>
            <p:nvPr/>
          </p:nvSpPr>
          <p:spPr>
            <a:xfrm>
              <a:off x="5400675" y="4295774"/>
              <a:ext cx="190500" cy="204788"/>
            </a:xfrm>
            <a:prstGeom prst="smileyFac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95594"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61741" y="4277710"/>
              <a:ext cx="104775" cy="276225"/>
            </a:xfrm>
            <a:prstGeom prst="rect">
              <a:avLst/>
            </a:prstGeom>
            <a:noFill/>
          </p:spPr>
        </p:pic>
      </p:grpSp>
      <p:grpSp>
        <p:nvGrpSpPr>
          <p:cNvPr id="73" name="Group 72"/>
          <p:cNvGrpSpPr/>
          <p:nvPr/>
        </p:nvGrpSpPr>
        <p:grpSpPr>
          <a:xfrm>
            <a:off x="6634163" y="4310063"/>
            <a:ext cx="190500" cy="1914940"/>
            <a:chOff x="6634163" y="4310063"/>
            <a:chExt cx="190500" cy="1914940"/>
          </a:xfrm>
        </p:grpSpPr>
        <p:cxnSp>
          <p:nvCxnSpPr>
            <p:cNvPr id="84" name="Straight Connector 83"/>
            <p:cNvCxnSpPr>
              <a:stCxn id="69" idx="1"/>
              <a:endCxn id="82" idx="0"/>
            </p:cNvCxnSpPr>
            <p:nvPr/>
          </p:nvCxnSpPr>
          <p:spPr>
            <a:xfrm rot="5400000">
              <a:off x="6041233" y="5198268"/>
              <a:ext cx="1376361"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9" name="Heart 68"/>
            <p:cNvSpPr/>
            <p:nvPr/>
          </p:nvSpPr>
          <p:spPr>
            <a:xfrm>
              <a:off x="6634163" y="4310063"/>
              <a:ext cx="190500" cy="200025"/>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2" name="TextBox 81"/>
            <p:cNvSpPr txBox="1"/>
            <p:nvPr/>
          </p:nvSpPr>
          <p:spPr>
            <a:xfrm>
              <a:off x="6634163" y="5886449"/>
              <a:ext cx="190499" cy="338554"/>
            </a:xfrm>
            <a:prstGeom prst="rect">
              <a:avLst/>
            </a:prstGeom>
            <a:noFill/>
          </p:spPr>
          <p:txBody>
            <a:bodyPr wrap="square" rtlCol="0">
              <a:spAutoFit/>
            </a:bodyPr>
            <a:lstStyle/>
            <a:p>
              <a:r>
                <a:rPr lang="hu-HU" sz="1600" i="1" dirty="0" smtClean="0"/>
                <a:t>d</a:t>
              </a:r>
              <a:endParaRPr lang="hu-HU" sz="1600" i="1" dirty="0"/>
            </a:p>
          </p:txBody>
        </p:sp>
      </p:grpSp>
      <p:sp>
        <p:nvSpPr>
          <p:cNvPr id="2150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215043"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150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pic>
        <p:nvPicPr>
          <p:cNvPr id="215044"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33855" y="1857984"/>
            <a:ext cx="4676775" cy="409575"/>
          </a:xfrm>
          <a:prstGeom prst="rect">
            <a:avLst/>
          </a:prstGeom>
          <a:noFill/>
        </p:spPr>
      </p:pic>
      <p:sp>
        <p:nvSpPr>
          <p:cNvPr id="215046"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Date Placeholder 10"/>
          <p:cNvSpPr txBox="1">
            <a:spLocks noGrp="1"/>
          </p:cNvSpPr>
          <p:nvPr>
            <p:ph type="dt"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 presetClass="entr" presetSubtype="10" fill="hold" nodeType="afterEffect">
                                  <p:stCondLst>
                                    <p:cond delay="0"/>
                                  </p:stCondLst>
                                  <p:childTnLst>
                                    <p:set>
                                      <p:cBhvr>
                                        <p:cTn id="11" dur="1" fill="hold">
                                          <p:stCondLst>
                                            <p:cond delay="0"/>
                                          </p:stCondLst>
                                        </p:cTn>
                                        <p:tgtEl>
                                          <p:spTgt spid="215044"/>
                                        </p:tgtEl>
                                        <p:attrNameLst>
                                          <p:attrName>style.visibility</p:attrName>
                                        </p:attrNameLst>
                                      </p:cBhvr>
                                      <p:to>
                                        <p:strVal val="visible"/>
                                      </p:to>
                                    </p:set>
                                    <p:animEffect transition="in" filter="blinds(horizontal)">
                                      <p:cBhvr>
                                        <p:cTn id="12" dur="500"/>
                                        <p:tgtEl>
                                          <p:spTgt spid="215044"/>
                                        </p:tgtEl>
                                      </p:cBhvr>
                                    </p:animEffect>
                                  </p:childTnLst>
                                </p:cTn>
                              </p:par>
                            </p:childTnLst>
                          </p:cTn>
                        </p:par>
                        <p:par>
                          <p:cTn id="13" fill="hold">
                            <p:stCondLst>
                              <p:cond delay="1500"/>
                            </p:stCondLst>
                            <p:childTnLst>
                              <p:par>
                                <p:cTn id="14" presetID="2" presetClass="entr" presetSubtype="4" fill="hold" grpId="0" nodeType="afterEffect">
                                  <p:stCondLst>
                                    <p:cond delay="50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down)">
                                      <p:cBhvr>
                                        <p:cTn id="22" dur="500"/>
                                        <p:tgtEl>
                                          <p:spTgt spid="65"/>
                                        </p:tgtEl>
                                      </p:cBhvr>
                                    </p:animEffect>
                                  </p:childTnLst>
                                </p:cTn>
                              </p:par>
                            </p:childTnLst>
                          </p:cTn>
                        </p:par>
                        <p:par>
                          <p:cTn id="23" fill="hold">
                            <p:stCondLst>
                              <p:cond delay="500"/>
                            </p:stCondLst>
                            <p:childTnLst>
                              <p:par>
                                <p:cTn id="24" presetID="18" presetClass="entr" presetSubtype="12" fill="hold" nodeType="after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strips(downLeft)">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down)">
                                      <p:cBhvr>
                                        <p:cTn id="31" dur="500"/>
                                        <p:tgtEl>
                                          <p:spTgt spid="67"/>
                                        </p:tgtEl>
                                      </p:cBhvr>
                                    </p:animEffect>
                                  </p:childTnLst>
                                </p:cTn>
                              </p:par>
                            </p:childTnLst>
                          </p:cTn>
                        </p:par>
                        <p:par>
                          <p:cTn id="32" fill="hold">
                            <p:stCondLst>
                              <p:cond delay="500"/>
                            </p:stCondLst>
                            <p:childTnLst>
                              <p:par>
                                <p:cTn id="33" presetID="18" presetClass="entr" presetSubtype="12"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strips(downLeft)">
                                      <p:cBhvr>
                                        <p:cTn id="35" dur="50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wipe(down)">
                                      <p:cBhvr>
                                        <p:cTn id="40" dur="500"/>
                                        <p:tgtEl>
                                          <p:spTgt spid="68"/>
                                        </p:tgtEl>
                                      </p:cBhvr>
                                    </p:animEffect>
                                  </p:childTnLst>
                                </p:cTn>
                              </p:par>
                            </p:childTnLst>
                          </p:cTn>
                        </p:par>
                        <p:par>
                          <p:cTn id="41" fill="hold">
                            <p:stCondLst>
                              <p:cond delay="500"/>
                            </p:stCondLst>
                            <p:childTnLst>
                              <p:par>
                                <p:cTn id="42" presetID="18" presetClass="entr" presetSubtype="12" fill="hold" nodeType="after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strips(downLeft)">
                                      <p:cBhvr>
                                        <p:cTn id="44" dur="500"/>
                                        <p:tgtEl>
                                          <p:spTgt spid="7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wipe(down)">
                                      <p:cBhvr>
                                        <p:cTn id="49" dur="500"/>
                                        <p:tgtEl>
                                          <p:spTgt spid="72"/>
                                        </p:tgtEl>
                                      </p:cBhvr>
                                    </p:animEffect>
                                  </p:childTnLst>
                                </p:cTn>
                              </p:par>
                            </p:childTnLst>
                          </p:cTn>
                        </p:par>
                        <p:par>
                          <p:cTn id="50" fill="hold">
                            <p:stCondLst>
                              <p:cond delay="500"/>
                            </p:stCondLst>
                            <p:childTnLst>
                              <p:par>
                                <p:cTn id="51" presetID="18" presetClass="entr" presetSubtype="12"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strips(downLeft)">
                                      <p:cBhvr>
                                        <p:cTn id="5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466725"/>
            <a:ext cx="8686800" cy="838200"/>
          </a:xfrm>
        </p:spPr>
        <p:txBody>
          <a:bodyPr/>
          <a:lstStyle/>
          <a:p>
            <a:pPr fontAlgn="auto">
              <a:spcAft>
                <a:spcPts val="0"/>
              </a:spcAft>
              <a:defRPr/>
            </a:pPr>
            <a:r>
              <a:rPr lang="hu-HU" dirty="0" smtClean="0">
                <a:effectLst/>
              </a:rPr>
              <a:t>uniformly accelerated observers</a:t>
            </a:r>
            <a:endParaRPr lang="hu-HU" dirty="0"/>
          </a:p>
        </p:txBody>
      </p:sp>
      <p:sp>
        <p:nvSpPr>
          <p:cNvPr id="5" name="Footer Placeholder 4"/>
          <p:cNvSpPr>
            <a:spLocks noGrp="1"/>
          </p:cNvSpPr>
          <p:nvPr>
            <p:ph type="ftr" sz="quarter" idx="11"/>
          </p:nvPr>
        </p:nvSpPr>
        <p:spPr/>
        <p:txBody>
          <a:bodyPr/>
          <a:lstStyle/>
          <a:p>
            <a:pPr>
              <a:defRPr/>
            </a:pPr>
            <a:r>
              <a:rPr lang="en-US" dirty="0" smtClean="0"/>
              <a:t>Relativity Theory and Logic </a:t>
            </a:r>
            <a:endParaRPr lang="hu-HU" dirty="0"/>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53</a:t>
            </a:fld>
            <a:endParaRPr/>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1"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4"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291829" y="1196501"/>
            <a:ext cx="8715983" cy="461665"/>
          </a:xfrm>
          <a:prstGeom prst="rect">
            <a:avLst/>
          </a:prstGeom>
          <a:noFill/>
        </p:spPr>
        <p:txBody>
          <a:bodyPr wrap="square" rtlCol="0">
            <a:spAutoFit/>
          </a:bodyPr>
          <a:lstStyle/>
          <a:p>
            <a:r>
              <a:rPr lang="hu-HU" sz="2400" dirty="0" smtClean="0"/>
              <a:t>World-lines are Minkowski-circles (hyperbolas)</a:t>
            </a:r>
            <a:endParaRPr lang="hu-HU" sz="2400" dirty="0"/>
          </a:p>
        </p:txBody>
      </p:sp>
      <p:pic>
        <p:nvPicPr>
          <p:cNvPr id="18" name="Picture 17" descr="lorentz-transf.jpg"/>
          <p:cNvPicPr>
            <a:picLocks noChangeAspect="1"/>
          </p:cNvPicPr>
          <p:nvPr/>
        </p:nvPicPr>
        <p:blipFill>
          <a:blip r:embed="rId3" cstate="print"/>
          <a:stretch>
            <a:fillRect/>
          </a:stretch>
        </p:blipFill>
        <p:spPr>
          <a:xfrm>
            <a:off x="2403577" y="1656015"/>
            <a:ext cx="4336847" cy="4727722"/>
          </a:xfrm>
          <a:prstGeom prst="rect">
            <a:avLst/>
          </a:prstGeom>
        </p:spPr>
      </p:pic>
      <p:sp>
        <p:nvSpPr>
          <p:cNvPr id="16" name="Date Placeholder 10"/>
          <p:cNvSpPr txBox="1">
            <a:spLocks noGrp="1"/>
          </p:cNvSpPr>
          <p:nvPr>
            <p:ph type="dt"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466725"/>
            <a:ext cx="8686800" cy="838200"/>
          </a:xfrm>
        </p:spPr>
        <p:txBody>
          <a:bodyPr>
            <a:normAutofit/>
          </a:bodyPr>
          <a:lstStyle/>
          <a:p>
            <a:pPr fontAlgn="auto">
              <a:spcAft>
                <a:spcPts val="0"/>
              </a:spcAft>
              <a:defRPr/>
            </a:pPr>
            <a:r>
              <a:rPr lang="hu-HU" dirty="0" smtClean="0">
                <a:effectLst/>
              </a:rPr>
              <a:t>uniformly accelerated observers</a:t>
            </a:r>
            <a:endParaRPr lang="hu-HU" dirty="0"/>
          </a:p>
        </p:txBody>
      </p:sp>
      <p:sp>
        <p:nvSpPr>
          <p:cNvPr id="5" name="Footer Placeholder 4"/>
          <p:cNvSpPr>
            <a:spLocks noGrp="1"/>
          </p:cNvSpPr>
          <p:nvPr>
            <p:ph type="ftr" sz="quarter" idx="11"/>
          </p:nvPr>
        </p:nvSpPr>
        <p:spPr/>
        <p:txBody>
          <a:bodyPr/>
          <a:lstStyle/>
          <a:p>
            <a:pPr>
              <a:defRPr/>
            </a:pPr>
            <a:r>
              <a:rPr lang="en-US" dirty="0" smtClean="0"/>
              <a:t>Relativity Theory and Logic </a:t>
            </a:r>
            <a:endParaRPr lang="hu-HU" dirty="0"/>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54</a:t>
            </a:fld>
            <a:endParaRPr/>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1"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4"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291829" y="1225684"/>
            <a:ext cx="8715983" cy="461665"/>
          </a:xfrm>
          <a:prstGeom prst="rect">
            <a:avLst/>
          </a:prstGeom>
          <a:noFill/>
        </p:spPr>
        <p:txBody>
          <a:bodyPr wrap="square" rtlCol="0">
            <a:spAutoFit/>
          </a:bodyPr>
          <a:lstStyle/>
          <a:p>
            <a:r>
              <a:rPr lang="hu-HU" sz="2400" dirty="0" smtClean="0"/>
              <a:t>Result of the general recipe</a:t>
            </a:r>
            <a:endParaRPr lang="hu-HU" sz="2400" dirty="0"/>
          </a:p>
        </p:txBody>
      </p:sp>
      <p:pic>
        <p:nvPicPr>
          <p:cNvPr id="16" name="Picture 15" descr="lorentz-transf-2.jpg"/>
          <p:cNvPicPr>
            <a:picLocks noChangeAspect="1"/>
          </p:cNvPicPr>
          <p:nvPr/>
        </p:nvPicPr>
        <p:blipFill>
          <a:blip r:embed="rId3" cstate="print"/>
          <a:stretch>
            <a:fillRect/>
          </a:stretch>
        </p:blipFill>
        <p:spPr>
          <a:xfrm>
            <a:off x="5475050" y="1750978"/>
            <a:ext cx="2203993" cy="4649821"/>
          </a:xfrm>
          <a:prstGeom prst="rect">
            <a:avLst/>
          </a:prstGeom>
        </p:spPr>
      </p:pic>
      <p:pic>
        <p:nvPicPr>
          <p:cNvPr id="19" name="Picture 18" descr="lorentz-transf-2.jpg"/>
          <p:cNvPicPr>
            <a:picLocks noChangeAspect="1"/>
          </p:cNvPicPr>
          <p:nvPr/>
        </p:nvPicPr>
        <p:blipFill>
          <a:blip r:embed="rId3" cstate="print"/>
          <a:stretch>
            <a:fillRect/>
          </a:stretch>
        </p:blipFill>
        <p:spPr>
          <a:xfrm>
            <a:off x="2946670" y="0"/>
            <a:ext cx="3250660" cy="6858000"/>
          </a:xfrm>
          <a:prstGeom prst="rect">
            <a:avLst/>
          </a:prstGeom>
        </p:spPr>
      </p:pic>
      <p:sp>
        <p:nvSpPr>
          <p:cNvPr id="18" name="Date Placeholder 10"/>
          <p:cNvSpPr txBox="1">
            <a:spLocks noGrp="1"/>
          </p:cNvSpPr>
          <p:nvPr>
            <p:ph type="dt"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linds(horizont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466725"/>
            <a:ext cx="8686800" cy="838200"/>
          </a:xfrm>
        </p:spPr>
        <p:txBody>
          <a:bodyPr>
            <a:normAutofit/>
          </a:bodyPr>
          <a:lstStyle/>
          <a:p>
            <a:r>
              <a:rPr lang="hu-HU" dirty="0" smtClean="0">
                <a:effectLst/>
              </a:rPr>
              <a:t>uniformly accelerated observers</a:t>
            </a:r>
          </a:p>
        </p:txBody>
      </p:sp>
      <p:sp>
        <p:nvSpPr>
          <p:cNvPr id="5" name="Footer Placeholder 4"/>
          <p:cNvSpPr>
            <a:spLocks noGrp="1"/>
          </p:cNvSpPr>
          <p:nvPr>
            <p:ph type="ftr" sz="quarter" idx="11"/>
          </p:nvPr>
        </p:nvSpPr>
        <p:spPr/>
        <p:txBody>
          <a:bodyPr/>
          <a:lstStyle/>
          <a:p>
            <a:pPr>
              <a:defRPr/>
            </a:pPr>
            <a:r>
              <a:rPr lang="en-US" dirty="0" smtClean="0"/>
              <a:t>Relativity Theory and Logic </a:t>
            </a:r>
            <a:endParaRPr lang="hu-HU" dirty="0"/>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55</a:t>
            </a:fld>
            <a:endParaRPr/>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1"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4"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pic>
        <p:nvPicPr>
          <p:cNvPr id="18" name="Picture 17" descr="worldview-lcones.jpg"/>
          <p:cNvPicPr>
            <a:picLocks noChangeAspect="1"/>
          </p:cNvPicPr>
          <p:nvPr/>
        </p:nvPicPr>
        <p:blipFill>
          <a:blip r:embed="rId3" cstate="print"/>
          <a:stretch>
            <a:fillRect/>
          </a:stretch>
        </p:blipFill>
        <p:spPr>
          <a:xfrm>
            <a:off x="2693777" y="1156258"/>
            <a:ext cx="3756446" cy="5293174"/>
          </a:xfrm>
          <a:prstGeom prst="rect">
            <a:avLst/>
          </a:prstGeom>
        </p:spPr>
      </p:pic>
      <p:sp>
        <p:nvSpPr>
          <p:cNvPr id="15" name="Date Placeholder 10"/>
          <p:cNvSpPr txBox="1">
            <a:spLocks noGrp="1"/>
          </p:cNvSpPr>
          <p:nvPr>
            <p:ph type="dt"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466725"/>
            <a:ext cx="8686800" cy="838200"/>
          </a:xfrm>
        </p:spPr>
        <p:txBody>
          <a:bodyPr>
            <a:normAutofit/>
          </a:bodyPr>
          <a:lstStyle/>
          <a:p>
            <a:r>
              <a:rPr lang="hu-HU" dirty="0" smtClean="0">
                <a:effectLst/>
              </a:rPr>
              <a:t>uniformly accelerating spaceship</a:t>
            </a:r>
          </a:p>
        </p:txBody>
      </p:sp>
      <p:sp>
        <p:nvSpPr>
          <p:cNvPr id="5" name="Footer Placeholder 4"/>
          <p:cNvSpPr>
            <a:spLocks noGrp="1"/>
          </p:cNvSpPr>
          <p:nvPr>
            <p:ph type="ftr" sz="quarter" idx="11"/>
          </p:nvPr>
        </p:nvSpPr>
        <p:spPr/>
        <p:txBody>
          <a:bodyPr/>
          <a:lstStyle/>
          <a:p>
            <a:pPr>
              <a:defRPr/>
            </a:pPr>
            <a:r>
              <a:rPr lang="en-US" dirty="0" smtClean="0"/>
              <a:t>Relativity Theory and Logic </a:t>
            </a:r>
            <a:endParaRPr lang="hu-HU" dirty="0"/>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56</a:t>
            </a:fld>
            <a:endParaRPr/>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1"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4"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pic>
        <p:nvPicPr>
          <p:cNvPr id="15" name="Picture 14" descr="unif-acc-sship.jpg"/>
          <p:cNvPicPr>
            <a:picLocks noChangeAspect="1"/>
          </p:cNvPicPr>
          <p:nvPr/>
        </p:nvPicPr>
        <p:blipFill>
          <a:blip r:embed="rId3" cstate="print"/>
          <a:stretch>
            <a:fillRect/>
          </a:stretch>
        </p:blipFill>
        <p:spPr>
          <a:xfrm>
            <a:off x="340468" y="1497408"/>
            <a:ext cx="8463064" cy="4889997"/>
          </a:xfrm>
          <a:prstGeom prst="rect">
            <a:avLst/>
          </a:prstGeom>
        </p:spPr>
      </p:pic>
      <p:sp>
        <p:nvSpPr>
          <p:cNvPr id="16" name="TextBox 15"/>
          <p:cNvSpPr txBox="1"/>
          <p:nvPr/>
        </p:nvSpPr>
        <p:spPr>
          <a:xfrm>
            <a:off x="593387" y="5515576"/>
            <a:ext cx="1478604" cy="369332"/>
          </a:xfrm>
          <a:prstGeom prst="rect">
            <a:avLst/>
          </a:prstGeom>
          <a:noFill/>
        </p:spPr>
        <p:txBody>
          <a:bodyPr wrap="square" rtlCol="0">
            <a:spAutoFit/>
          </a:bodyPr>
          <a:lstStyle/>
          <a:p>
            <a:r>
              <a:rPr lang="hu-HU" dirty="0" smtClean="0"/>
              <a:t>outside view</a:t>
            </a:r>
            <a:endParaRPr lang="hu-HU" dirty="0"/>
          </a:p>
        </p:txBody>
      </p:sp>
      <p:sp>
        <p:nvSpPr>
          <p:cNvPr id="17" name="TextBox 16"/>
          <p:cNvSpPr txBox="1"/>
          <p:nvPr/>
        </p:nvSpPr>
        <p:spPr>
          <a:xfrm>
            <a:off x="5434519" y="5515576"/>
            <a:ext cx="1478604" cy="369332"/>
          </a:xfrm>
          <a:prstGeom prst="rect">
            <a:avLst/>
          </a:prstGeom>
          <a:noFill/>
        </p:spPr>
        <p:txBody>
          <a:bodyPr wrap="square" rtlCol="0">
            <a:spAutoFit/>
          </a:bodyPr>
          <a:lstStyle/>
          <a:p>
            <a:r>
              <a:rPr lang="hu-HU" dirty="0" smtClean="0"/>
              <a:t>inside view</a:t>
            </a:r>
            <a:endParaRPr lang="hu-HU" dirty="0"/>
          </a:p>
        </p:txBody>
      </p:sp>
      <p:sp>
        <p:nvSpPr>
          <p:cNvPr id="18" name="Date Placeholder 10"/>
          <p:cNvSpPr txBox="1">
            <a:spLocks noGrp="1"/>
          </p:cNvSpPr>
          <p:nvPr>
            <p:ph type="dt"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466725"/>
            <a:ext cx="8686800" cy="838200"/>
          </a:xfrm>
        </p:spPr>
        <p:txBody>
          <a:bodyPr>
            <a:normAutofit/>
          </a:bodyPr>
          <a:lstStyle/>
          <a:p>
            <a:r>
              <a:rPr lang="hu-HU" dirty="0" smtClean="0">
                <a:effectLst/>
              </a:rPr>
              <a:t>uniformly accelerating spaceship</a:t>
            </a:r>
          </a:p>
        </p:txBody>
      </p:sp>
      <p:sp>
        <p:nvSpPr>
          <p:cNvPr id="5" name="Footer Placeholder 4"/>
          <p:cNvSpPr>
            <a:spLocks noGrp="1"/>
          </p:cNvSpPr>
          <p:nvPr>
            <p:ph type="ftr" sz="quarter" idx="11"/>
          </p:nvPr>
        </p:nvSpPr>
        <p:spPr/>
        <p:txBody>
          <a:bodyPr/>
          <a:lstStyle/>
          <a:p>
            <a:pPr>
              <a:defRPr/>
            </a:pPr>
            <a:r>
              <a:rPr lang="en-US" dirty="0" smtClean="0"/>
              <a:t>Relativity Theory and Logic </a:t>
            </a:r>
            <a:endParaRPr lang="hu-HU" dirty="0"/>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57</a:t>
            </a:fld>
            <a:endParaRPr/>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1"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4"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Box 17"/>
          <p:cNvSpPr txBox="1"/>
          <p:nvPr/>
        </p:nvSpPr>
        <p:spPr>
          <a:xfrm>
            <a:off x="398834" y="1332689"/>
            <a:ext cx="8278238" cy="646331"/>
          </a:xfrm>
          <a:prstGeom prst="rect">
            <a:avLst/>
          </a:prstGeom>
          <a:noFill/>
        </p:spPr>
        <p:txBody>
          <a:bodyPr wrap="square" rtlCol="0">
            <a:spAutoFit/>
          </a:bodyPr>
          <a:lstStyle/>
          <a:p>
            <a:r>
              <a:rPr lang="hu-HU" dirty="0" smtClean="0"/>
              <a:t>1. Length of the ship does not change seen from inside.</a:t>
            </a:r>
          </a:p>
          <a:p>
            <a:r>
              <a:rPr lang="hu-HU" dirty="0" smtClean="0"/>
              <a:t>	Captain measures length of his ship by radar:</a:t>
            </a:r>
            <a:endParaRPr lang="hu-HU" dirty="0"/>
          </a:p>
        </p:txBody>
      </p:sp>
      <p:pic>
        <p:nvPicPr>
          <p:cNvPr id="19" name="Picture 18" descr="ship-not-shrink.jpg"/>
          <p:cNvPicPr>
            <a:picLocks noChangeAspect="1"/>
          </p:cNvPicPr>
          <p:nvPr/>
        </p:nvPicPr>
        <p:blipFill>
          <a:blip r:embed="rId3" cstate="print"/>
          <a:stretch>
            <a:fillRect/>
          </a:stretch>
        </p:blipFill>
        <p:spPr>
          <a:xfrm>
            <a:off x="1984873" y="1974715"/>
            <a:ext cx="5174254" cy="4396902"/>
          </a:xfrm>
          <a:prstGeom prst="rect">
            <a:avLst/>
          </a:prstGeom>
        </p:spPr>
      </p:pic>
      <p:sp>
        <p:nvSpPr>
          <p:cNvPr id="16" name="Date Placeholder 10"/>
          <p:cNvSpPr txBox="1">
            <a:spLocks noGrp="1"/>
          </p:cNvSpPr>
          <p:nvPr>
            <p:ph type="dt"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466725"/>
            <a:ext cx="8686800" cy="838200"/>
          </a:xfrm>
        </p:spPr>
        <p:txBody>
          <a:bodyPr>
            <a:normAutofit/>
          </a:bodyPr>
          <a:lstStyle/>
          <a:p>
            <a:r>
              <a:rPr lang="hu-HU" dirty="0" smtClean="0">
                <a:effectLst/>
              </a:rPr>
              <a:t>uniformly accelerating spaceship</a:t>
            </a:r>
          </a:p>
        </p:txBody>
      </p:sp>
      <p:sp>
        <p:nvSpPr>
          <p:cNvPr id="5" name="Footer Placeholder 4"/>
          <p:cNvSpPr>
            <a:spLocks noGrp="1"/>
          </p:cNvSpPr>
          <p:nvPr>
            <p:ph type="ftr" sz="quarter" idx="11"/>
          </p:nvPr>
        </p:nvSpPr>
        <p:spPr/>
        <p:txBody>
          <a:bodyPr/>
          <a:lstStyle/>
          <a:p>
            <a:pPr>
              <a:defRPr/>
            </a:pPr>
            <a:r>
              <a:rPr lang="en-US" dirty="0" smtClean="0"/>
              <a:t>Relativity Theory and Logic </a:t>
            </a:r>
            <a:endParaRPr lang="hu-HU" dirty="0"/>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58</a:t>
            </a:fld>
            <a:endParaRPr/>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1"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4"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Box 17"/>
          <p:cNvSpPr txBox="1"/>
          <p:nvPr/>
        </p:nvSpPr>
        <p:spPr>
          <a:xfrm>
            <a:off x="398834" y="1332689"/>
            <a:ext cx="8278238" cy="646331"/>
          </a:xfrm>
          <a:prstGeom prst="rect">
            <a:avLst/>
          </a:prstGeom>
          <a:noFill/>
        </p:spPr>
        <p:txBody>
          <a:bodyPr wrap="square" rtlCol="0">
            <a:spAutoFit/>
          </a:bodyPr>
          <a:lstStyle/>
          <a:p>
            <a:r>
              <a:rPr lang="hu-HU" dirty="0" smtClean="0"/>
              <a:t>2. Time runs slower at the rear of the ship, and faster at the nose of ship.</a:t>
            </a:r>
          </a:p>
          <a:p>
            <a:r>
              <a:rPr lang="hu-HU" dirty="0" smtClean="0"/>
              <a:t>	Measured by radar:</a:t>
            </a:r>
            <a:endParaRPr lang="hu-HU" dirty="0"/>
          </a:p>
        </p:txBody>
      </p:sp>
      <p:pic>
        <p:nvPicPr>
          <p:cNvPr id="16" name="Picture 15" descr="timedif.jpg"/>
          <p:cNvPicPr>
            <a:picLocks noChangeAspect="1"/>
          </p:cNvPicPr>
          <p:nvPr/>
        </p:nvPicPr>
        <p:blipFill>
          <a:blip r:embed="rId3" cstate="print"/>
          <a:stretch>
            <a:fillRect/>
          </a:stretch>
        </p:blipFill>
        <p:spPr>
          <a:xfrm>
            <a:off x="670206" y="2023353"/>
            <a:ext cx="3607714" cy="4396901"/>
          </a:xfrm>
          <a:prstGeom prst="rect">
            <a:avLst/>
          </a:prstGeom>
        </p:spPr>
      </p:pic>
      <p:pic>
        <p:nvPicPr>
          <p:cNvPr id="20" name="Picture 19" descr="timedif2.jpg"/>
          <p:cNvPicPr>
            <a:picLocks noChangeAspect="1"/>
          </p:cNvPicPr>
          <p:nvPr/>
        </p:nvPicPr>
        <p:blipFill>
          <a:blip r:embed="rId4" cstate="print"/>
          <a:stretch>
            <a:fillRect/>
          </a:stretch>
        </p:blipFill>
        <p:spPr>
          <a:xfrm>
            <a:off x="4833493" y="2081717"/>
            <a:ext cx="3707387" cy="4326457"/>
          </a:xfrm>
          <a:prstGeom prst="rect">
            <a:avLst/>
          </a:prstGeom>
        </p:spPr>
      </p:pic>
      <p:sp>
        <p:nvSpPr>
          <p:cNvPr id="17" name="Date Placeholder 10"/>
          <p:cNvSpPr txBox="1">
            <a:spLocks noGrp="1"/>
          </p:cNvSpPr>
          <p:nvPr>
            <p:ph type="dt"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Gravitiy causes slow time</a:t>
            </a:r>
            <a:endParaRPr lang="hu-HU" dirty="0"/>
          </a:p>
        </p:txBody>
      </p:sp>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lang="hu-HU" smtClean="0"/>
              <a:t>Page: </a:t>
            </a:r>
            <a:fld id="{277E8C10-15AE-4CA2-BB30-4F2793F59FF9}" type="slidenum">
              <a:rPr lang="hu-HU" smtClean="0"/>
              <a:pPr>
                <a:defRPr/>
              </a:pPr>
              <a:t>59</a:t>
            </a:fld>
            <a:endParaRPr lang="hu-HU"/>
          </a:p>
        </p:txBody>
      </p:sp>
      <p:sp>
        <p:nvSpPr>
          <p:cNvPr id="7" name="TextBox 6"/>
          <p:cNvSpPr txBox="1"/>
          <p:nvPr/>
        </p:nvSpPr>
        <p:spPr>
          <a:xfrm>
            <a:off x="5252936" y="1128407"/>
            <a:ext cx="3891064" cy="369332"/>
          </a:xfrm>
          <a:prstGeom prst="rect">
            <a:avLst/>
          </a:prstGeom>
          <a:noFill/>
        </p:spPr>
        <p:txBody>
          <a:bodyPr wrap="square" rtlCol="0">
            <a:spAutoFit/>
          </a:bodyPr>
          <a:lstStyle/>
          <a:p>
            <a:r>
              <a:rPr lang="en-US" dirty="0" smtClean="0"/>
              <a:t>via Einstein’s Equivalence Principle</a:t>
            </a:r>
            <a:endParaRPr lang="en-US" dirty="0"/>
          </a:p>
        </p:txBody>
      </p:sp>
      <p:grpSp>
        <p:nvGrpSpPr>
          <p:cNvPr id="3" name="Group 111"/>
          <p:cNvGrpSpPr/>
          <p:nvPr/>
        </p:nvGrpSpPr>
        <p:grpSpPr>
          <a:xfrm>
            <a:off x="3142067" y="1712068"/>
            <a:ext cx="1147866" cy="4304374"/>
            <a:chOff x="3142067" y="1712068"/>
            <a:chExt cx="1147866" cy="4304374"/>
          </a:xfrm>
        </p:grpSpPr>
        <p:grpSp>
          <p:nvGrpSpPr>
            <p:cNvPr id="8" name="Group 42"/>
            <p:cNvGrpSpPr/>
            <p:nvPr/>
          </p:nvGrpSpPr>
          <p:grpSpPr>
            <a:xfrm>
              <a:off x="3190706" y="1712068"/>
              <a:ext cx="1070043" cy="3229583"/>
              <a:chOff x="1721795" y="2529190"/>
              <a:chExt cx="1070043" cy="3229583"/>
            </a:xfrm>
          </p:grpSpPr>
          <p:grpSp>
            <p:nvGrpSpPr>
              <p:cNvPr id="9" name="Group 13"/>
              <p:cNvGrpSpPr/>
              <p:nvPr/>
            </p:nvGrpSpPr>
            <p:grpSpPr>
              <a:xfrm>
                <a:off x="1721795" y="2529190"/>
                <a:ext cx="1070043" cy="3229583"/>
                <a:chOff x="1702340" y="2412459"/>
                <a:chExt cx="846307" cy="2636196"/>
              </a:xfrm>
            </p:grpSpPr>
            <p:sp>
              <p:nvSpPr>
                <p:cNvPr id="12" name="Rectangle 11"/>
                <p:cNvSpPr/>
                <p:nvPr/>
              </p:nvSpPr>
              <p:spPr>
                <a:xfrm>
                  <a:off x="1702340" y="2996119"/>
                  <a:ext cx="846307" cy="2052536"/>
                </a:xfrm>
                <a:prstGeom prst="rect">
                  <a:avLst/>
                </a:prstGeom>
                <a:solidFill>
                  <a:schemeClr val="bg2">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Isosceles Triangle 12"/>
                <p:cNvSpPr/>
                <p:nvPr/>
              </p:nvSpPr>
              <p:spPr>
                <a:xfrm>
                  <a:off x="1707104" y="2412459"/>
                  <a:ext cx="838451" cy="578391"/>
                </a:xfrm>
                <a:prstGeom prst="triangle">
                  <a:avLst/>
                </a:prstGeom>
                <a:solidFill>
                  <a:schemeClr val="bg2">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149506" name="Picture 2" descr="C:\Users\Pepe\AppData\Local\Microsoft\Windows\Temporary Internet Files\Content.IE5\ZNYER0SM\MCj04348300000[1].png"/>
              <p:cNvPicPr>
                <a:picLocks noChangeAspect="1" noChangeArrowheads="1"/>
              </p:cNvPicPr>
              <p:nvPr/>
            </p:nvPicPr>
            <p:blipFill>
              <a:blip r:embed="rId3" cstate="print"/>
              <a:srcRect/>
              <a:stretch>
                <a:fillRect/>
              </a:stretch>
            </p:blipFill>
            <p:spPr bwMode="auto">
              <a:xfrm>
                <a:off x="1778947" y="3943350"/>
                <a:ext cx="331956" cy="331956"/>
              </a:xfrm>
              <a:prstGeom prst="rect">
                <a:avLst/>
              </a:prstGeom>
              <a:noFill/>
            </p:spPr>
          </p:pic>
          <p:grpSp>
            <p:nvGrpSpPr>
              <p:cNvPr id="10" name="Group 41"/>
              <p:cNvGrpSpPr/>
              <p:nvPr/>
            </p:nvGrpSpPr>
            <p:grpSpPr>
              <a:xfrm>
                <a:off x="2147312" y="4347691"/>
                <a:ext cx="571276" cy="1321358"/>
                <a:chOff x="3304903" y="3909945"/>
                <a:chExt cx="571276" cy="1321358"/>
              </a:xfrm>
            </p:grpSpPr>
            <p:grpSp>
              <p:nvGrpSpPr>
                <p:cNvPr id="11" name="Group 39"/>
                <p:cNvGrpSpPr/>
                <p:nvPr/>
              </p:nvGrpSpPr>
              <p:grpSpPr>
                <a:xfrm>
                  <a:off x="3362325" y="4541046"/>
                  <a:ext cx="469106" cy="690257"/>
                  <a:chOff x="3348038" y="5010152"/>
                  <a:chExt cx="469106" cy="690257"/>
                </a:xfrm>
              </p:grpSpPr>
              <p:cxnSp>
                <p:nvCxnSpPr>
                  <p:cNvPr id="30" name="Straight Connector 29"/>
                  <p:cNvCxnSpPr/>
                  <p:nvPr/>
                </p:nvCxnSpPr>
                <p:spPr>
                  <a:xfrm rot="10800000">
                    <a:off x="3362326" y="5693570"/>
                    <a:ext cx="85725" cy="2381"/>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Group 38"/>
                  <p:cNvGrpSpPr/>
                  <p:nvPr/>
                </p:nvGrpSpPr>
                <p:grpSpPr>
                  <a:xfrm>
                    <a:off x="3348038" y="5010152"/>
                    <a:ext cx="469106" cy="690257"/>
                    <a:chOff x="3348038" y="5010152"/>
                    <a:chExt cx="469106" cy="690257"/>
                  </a:xfrm>
                </p:grpSpPr>
                <p:cxnSp>
                  <p:nvCxnSpPr>
                    <p:cNvPr id="19" name="Straight Connector 18"/>
                    <p:cNvCxnSpPr/>
                    <p:nvPr/>
                  </p:nvCxnSpPr>
                  <p:spPr>
                    <a:xfrm rot="5400000">
                      <a:off x="3381378" y="5198827"/>
                      <a:ext cx="388697" cy="1134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3500443" y="5467351"/>
                      <a:ext cx="297654" cy="15954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339703" y="5468237"/>
                      <a:ext cx="306878" cy="15746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712369" y="5691187"/>
                      <a:ext cx="71437" cy="2381"/>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579018" y="5022056"/>
                      <a:ext cx="238126" cy="109539"/>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48038" y="5019675"/>
                      <a:ext cx="238124" cy="107157"/>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49507" name="Picture 3" descr="C:\Users\Pepe\AppData\Local\Microsoft\Windows\Temporary Internet Files\Content.IE5\ZNYER0SM\MCj03790630000[1].wmf"/>
                <p:cNvPicPr>
                  <a:picLocks noChangeAspect="1" noChangeArrowheads="1"/>
                </p:cNvPicPr>
                <p:nvPr/>
              </p:nvPicPr>
              <p:blipFill>
                <a:blip r:embed="rId4" cstate="print"/>
                <a:srcRect/>
                <a:stretch>
                  <a:fillRect/>
                </a:stretch>
              </p:blipFill>
              <p:spPr bwMode="auto">
                <a:xfrm>
                  <a:off x="3304903" y="3909945"/>
                  <a:ext cx="571276" cy="837153"/>
                </a:xfrm>
                <a:prstGeom prst="rect">
                  <a:avLst/>
                </a:prstGeom>
                <a:noFill/>
              </p:spPr>
            </p:pic>
          </p:grpSp>
        </p:grpSp>
        <p:pic>
          <p:nvPicPr>
            <p:cNvPr id="149508" name="Picture 4" descr="C:\Users\Pepe\AppData\Local\Microsoft\Windows\Temporary Internet Files\Content.IE5\VNO50FIK\MCj04348160000[1].png"/>
            <p:cNvPicPr>
              <a:picLocks noChangeAspect="1" noChangeArrowheads="1"/>
            </p:cNvPicPr>
            <p:nvPr/>
          </p:nvPicPr>
          <p:blipFill>
            <a:blip r:embed="rId5" cstate="print"/>
            <a:srcRect/>
            <a:stretch>
              <a:fillRect/>
            </a:stretch>
          </p:blipFill>
          <p:spPr bwMode="auto">
            <a:xfrm rot="10800000">
              <a:off x="3142067" y="4868576"/>
              <a:ext cx="1147866" cy="1147866"/>
            </a:xfrm>
            <a:prstGeom prst="rect">
              <a:avLst/>
            </a:prstGeom>
            <a:noFill/>
          </p:spPr>
        </p:pic>
      </p:grpSp>
      <p:grpSp>
        <p:nvGrpSpPr>
          <p:cNvPr id="15" name="Group 110"/>
          <p:cNvGrpSpPr/>
          <p:nvPr/>
        </p:nvGrpSpPr>
        <p:grpSpPr>
          <a:xfrm>
            <a:off x="1223237" y="5099017"/>
            <a:ext cx="6684771" cy="1141378"/>
            <a:chOff x="1223237" y="5099017"/>
            <a:chExt cx="6684771" cy="1141378"/>
          </a:xfrm>
        </p:grpSpPr>
        <p:grpSp>
          <p:nvGrpSpPr>
            <p:cNvPr id="16" name="Group 66"/>
            <p:cNvGrpSpPr/>
            <p:nvPr/>
          </p:nvGrpSpPr>
          <p:grpSpPr>
            <a:xfrm>
              <a:off x="1223237" y="5111987"/>
              <a:ext cx="1792372" cy="1128408"/>
              <a:chOff x="230981" y="5111987"/>
              <a:chExt cx="1792372" cy="1128408"/>
            </a:xfrm>
          </p:grpSpPr>
          <p:cxnSp>
            <p:nvCxnSpPr>
              <p:cNvPr id="46" name="Straight Connector 45"/>
              <p:cNvCxnSpPr/>
              <p:nvPr/>
            </p:nvCxnSpPr>
            <p:spPr>
              <a:xfrm flipV="1">
                <a:off x="230981" y="5116749"/>
                <a:ext cx="1792372" cy="5320"/>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1449726" y="5671327"/>
                <a:ext cx="1128408" cy="9728"/>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flipV="1">
                <a:off x="333375" y="5122069"/>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flipV="1">
                <a:off x="647701" y="5124450"/>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933451" y="5119688"/>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flipV="1">
                <a:off x="1200150" y="5119688"/>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flipV="1">
                <a:off x="1476376" y="5119687"/>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0800000" flipV="1">
                <a:off x="1743075" y="5119687"/>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flipV="1">
                <a:off x="1743075" y="5362575"/>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flipV="1">
                <a:off x="1747837" y="5634038"/>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1740694" y="5905501"/>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68"/>
            <p:cNvGrpSpPr/>
            <p:nvPr/>
          </p:nvGrpSpPr>
          <p:grpSpPr>
            <a:xfrm flipH="1">
              <a:off x="4410668" y="5099017"/>
              <a:ext cx="1792372" cy="1128408"/>
              <a:chOff x="230981" y="5111987"/>
              <a:chExt cx="1792372" cy="1128408"/>
            </a:xfrm>
          </p:grpSpPr>
          <p:cxnSp>
            <p:nvCxnSpPr>
              <p:cNvPr id="70" name="Straight Connector 69"/>
              <p:cNvCxnSpPr/>
              <p:nvPr/>
            </p:nvCxnSpPr>
            <p:spPr>
              <a:xfrm flipV="1">
                <a:off x="230981" y="5116749"/>
                <a:ext cx="1792372" cy="5320"/>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1449726" y="5671327"/>
                <a:ext cx="1128408" cy="9728"/>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V="1">
                <a:off x="333375" y="5122069"/>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flipV="1">
                <a:off x="647701" y="5124450"/>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flipV="1">
                <a:off x="933451" y="5119688"/>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flipV="1">
                <a:off x="1200150" y="5119688"/>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V="1">
                <a:off x="1476376" y="5119687"/>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flipV="1">
                <a:off x="1743075" y="5119687"/>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flipV="1">
                <a:off x="1743075" y="5362575"/>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flipV="1">
                <a:off x="1747837" y="5634038"/>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flipV="1">
                <a:off x="1740694" y="5905501"/>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80"/>
            <p:cNvGrpSpPr/>
            <p:nvPr/>
          </p:nvGrpSpPr>
          <p:grpSpPr>
            <a:xfrm flipH="1">
              <a:off x="6115636" y="5108542"/>
              <a:ext cx="1792372" cy="269638"/>
              <a:chOff x="230981" y="5116749"/>
              <a:chExt cx="1792372" cy="269638"/>
            </a:xfrm>
          </p:grpSpPr>
          <p:cxnSp>
            <p:nvCxnSpPr>
              <p:cNvPr id="82" name="Straight Connector 81"/>
              <p:cNvCxnSpPr/>
              <p:nvPr/>
            </p:nvCxnSpPr>
            <p:spPr>
              <a:xfrm flipV="1">
                <a:off x="230981" y="5116749"/>
                <a:ext cx="1792372" cy="5320"/>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flipV="1">
                <a:off x="333375" y="5122069"/>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V="1">
                <a:off x="647701" y="5124450"/>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0800000" flipV="1">
                <a:off x="933451" y="5119688"/>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flipV="1">
                <a:off x="1200150" y="5119688"/>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0800000" flipV="1">
                <a:off x="1476376" y="5119687"/>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flipV="1">
                <a:off x="1743075" y="5119687"/>
                <a:ext cx="271462" cy="26193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 name="Group 112"/>
          <p:cNvGrpSpPr/>
          <p:nvPr/>
        </p:nvGrpSpPr>
        <p:grpSpPr>
          <a:xfrm>
            <a:off x="5794476" y="1712068"/>
            <a:ext cx="1070043" cy="3381426"/>
            <a:chOff x="5794476" y="1712068"/>
            <a:chExt cx="1070043" cy="3381426"/>
          </a:xfrm>
        </p:grpSpPr>
        <p:grpSp>
          <p:nvGrpSpPr>
            <p:cNvPr id="22" name="Group 92"/>
            <p:cNvGrpSpPr/>
            <p:nvPr/>
          </p:nvGrpSpPr>
          <p:grpSpPr>
            <a:xfrm>
              <a:off x="5794476" y="1712068"/>
              <a:ext cx="1070043" cy="3229583"/>
              <a:chOff x="1721795" y="2529190"/>
              <a:chExt cx="1070043" cy="3229583"/>
            </a:xfrm>
          </p:grpSpPr>
          <p:grpSp>
            <p:nvGrpSpPr>
              <p:cNvPr id="24" name="Group 13"/>
              <p:cNvGrpSpPr/>
              <p:nvPr/>
            </p:nvGrpSpPr>
            <p:grpSpPr>
              <a:xfrm>
                <a:off x="1721795" y="2529190"/>
                <a:ext cx="1070043" cy="3229583"/>
                <a:chOff x="1702340" y="2412459"/>
                <a:chExt cx="846307" cy="2636196"/>
              </a:xfrm>
            </p:grpSpPr>
            <p:sp>
              <p:nvSpPr>
                <p:cNvPr id="107" name="Rectangle 106"/>
                <p:cNvSpPr/>
                <p:nvPr/>
              </p:nvSpPr>
              <p:spPr>
                <a:xfrm>
                  <a:off x="1702340" y="2996119"/>
                  <a:ext cx="846307" cy="2052536"/>
                </a:xfrm>
                <a:prstGeom prst="rect">
                  <a:avLst/>
                </a:prstGeom>
                <a:solidFill>
                  <a:schemeClr val="bg2">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Isosceles Triangle 107"/>
                <p:cNvSpPr/>
                <p:nvPr/>
              </p:nvSpPr>
              <p:spPr>
                <a:xfrm>
                  <a:off x="1707104" y="2412459"/>
                  <a:ext cx="838451" cy="578391"/>
                </a:xfrm>
                <a:prstGeom prst="triangle">
                  <a:avLst/>
                </a:prstGeom>
                <a:solidFill>
                  <a:schemeClr val="bg2">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95" name="Picture 2" descr="C:\Users\Pepe\AppData\Local\Microsoft\Windows\Temporary Internet Files\Content.IE5\ZNYER0SM\MCj04348300000[1].png"/>
              <p:cNvPicPr>
                <a:picLocks noChangeAspect="1" noChangeArrowheads="1"/>
              </p:cNvPicPr>
              <p:nvPr/>
            </p:nvPicPr>
            <p:blipFill>
              <a:blip r:embed="rId3" cstate="print"/>
              <a:srcRect/>
              <a:stretch>
                <a:fillRect/>
              </a:stretch>
            </p:blipFill>
            <p:spPr bwMode="auto">
              <a:xfrm>
                <a:off x="1778947" y="3943350"/>
                <a:ext cx="331956" cy="331956"/>
              </a:xfrm>
              <a:prstGeom prst="rect">
                <a:avLst/>
              </a:prstGeom>
              <a:noFill/>
            </p:spPr>
          </p:pic>
          <p:grpSp>
            <p:nvGrpSpPr>
              <p:cNvPr id="25" name="Group 41"/>
              <p:cNvGrpSpPr/>
              <p:nvPr/>
            </p:nvGrpSpPr>
            <p:grpSpPr>
              <a:xfrm>
                <a:off x="2147312" y="4347691"/>
                <a:ext cx="571276" cy="1321358"/>
                <a:chOff x="3304903" y="3909945"/>
                <a:chExt cx="571276" cy="1321358"/>
              </a:xfrm>
            </p:grpSpPr>
            <p:grpSp>
              <p:nvGrpSpPr>
                <p:cNvPr id="26" name="Group 39"/>
                <p:cNvGrpSpPr/>
                <p:nvPr/>
              </p:nvGrpSpPr>
              <p:grpSpPr>
                <a:xfrm>
                  <a:off x="3362325" y="4541046"/>
                  <a:ext cx="469106" cy="690257"/>
                  <a:chOff x="3348038" y="5010152"/>
                  <a:chExt cx="469106" cy="690257"/>
                </a:xfrm>
              </p:grpSpPr>
              <p:cxnSp>
                <p:nvCxnSpPr>
                  <p:cNvPr id="99" name="Straight Connector 98"/>
                  <p:cNvCxnSpPr/>
                  <p:nvPr/>
                </p:nvCxnSpPr>
                <p:spPr>
                  <a:xfrm rot="10800000">
                    <a:off x="3362326" y="5693570"/>
                    <a:ext cx="85725" cy="2381"/>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38"/>
                  <p:cNvGrpSpPr/>
                  <p:nvPr/>
                </p:nvGrpSpPr>
                <p:grpSpPr>
                  <a:xfrm>
                    <a:off x="3348038" y="5010152"/>
                    <a:ext cx="469106" cy="690257"/>
                    <a:chOff x="3348038" y="5010152"/>
                    <a:chExt cx="469106" cy="690257"/>
                  </a:xfrm>
                </p:grpSpPr>
                <p:cxnSp>
                  <p:nvCxnSpPr>
                    <p:cNvPr id="101" name="Straight Connector 100"/>
                    <p:cNvCxnSpPr/>
                    <p:nvPr/>
                  </p:nvCxnSpPr>
                  <p:spPr>
                    <a:xfrm rot="5400000">
                      <a:off x="3381378" y="5198827"/>
                      <a:ext cx="388697" cy="1134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6200000" flipH="1">
                      <a:off x="3500443" y="5467351"/>
                      <a:ext cx="297654" cy="15954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3339703" y="5468237"/>
                      <a:ext cx="306878" cy="15746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3712369" y="5691187"/>
                      <a:ext cx="71437" cy="2381"/>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3579018" y="5022056"/>
                      <a:ext cx="238126" cy="109539"/>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348038" y="5019675"/>
                      <a:ext cx="238124" cy="107157"/>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98" name="Picture 3" descr="C:\Users\Pepe\AppData\Local\Microsoft\Windows\Temporary Internet Files\Content.IE5\ZNYER0SM\MCj03790630000[1].wmf"/>
                <p:cNvPicPr>
                  <a:picLocks noChangeAspect="1" noChangeArrowheads="1"/>
                </p:cNvPicPr>
                <p:nvPr/>
              </p:nvPicPr>
              <p:blipFill>
                <a:blip r:embed="rId4" cstate="print"/>
                <a:srcRect/>
                <a:stretch>
                  <a:fillRect/>
                </a:stretch>
              </p:blipFill>
              <p:spPr bwMode="auto">
                <a:xfrm>
                  <a:off x="3304903" y="3909945"/>
                  <a:ext cx="571276" cy="837153"/>
                </a:xfrm>
                <a:prstGeom prst="rect">
                  <a:avLst/>
                </a:prstGeom>
                <a:noFill/>
              </p:spPr>
            </p:pic>
          </p:grpSp>
        </p:grpSp>
        <p:sp>
          <p:nvSpPr>
            <p:cNvPr id="109" name="Rectangle 108"/>
            <p:cNvSpPr/>
            <p:nvPr/>
          </p:nvSpPr>
          <p:spPr>
            <a:xfrm>
              <a:off x="5878581" y="4957763"/>
              <a:ext cx="897731" cy="135731"/>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83" name="Picture 2" descr="C:\Documents and Settings\Németi Péter\Asztal\2008-Brüsszel\órák\Új\rk\Ora-lassu.gif"/>
          <p:cNvPicPr>
            <a:picLocks noChangeAspect="1" noChangeArrowheads="1" noCrop="1"/>
          </p:cNvPicPr>
          <p:nvPr/>
        </p:nvPicPr>
        <p:blipFill>
          <a:blip r:embed="rId6" cstate="print"/>
          <a:stretch>
            <a:fillRect/>
          </a:stretch>
        </p:blipFill>
        <p:spPr bwMode="auto">
          <a:xfrm>
            <a:off x="3480942" y="1913713"/>
            <a:ext cx="490340" cy="490340"/>
          </a:xfrm>
          <a:prstGeom prst="rect">
            <a:avLst/>
          </a:prstGeom>
          <a:noFill/>
        </p:spPr>
      </p:pic>
      <p:pic>
        <p:nvPicPr>
          <p:cNvPr id="115" name="Picture 2" descr="C:\Documents and Settings\Németi Péter\Asztal\2008-Brüsszel\órák\Új\rk\Ora-lassu.gif"/>
          <p:cNvPicPr>
            <a:picLocks noChangeAspect="1" noChangeArrowheads="1" noCrop="1"/>
          </p:cNvPicPr>
          <p:nvPr/>
        </p:nvPicPr>
        <p:blipFill>
          <a:blip r:embed="rId7" cstate="print"/>
          <a:stretch>
            <a:fillRect/>
          </a:stretch>
        </p:blipFill>
        <p:spPr bwMode="auto">
          <a:xfrm>
            <a:off x="3226217" y="4370779"/>
            <a:ext cx="490347" cy="490347"/>
          </a:xfrm>
          <a:prstGeom prst="rect">
            <a:avLst/>
          </a:prstGeom>
          <a:noFill/>
        </p:spPr>
      </p:pic>
      <p:pic>
        <p:nvPicPr>
          <p:cNvPr id="91" name="Picture 2" descr="C:\Documents and Settings\Németi Péter\Asztal\2008-Brüsszel\órák\Új\rk\Ora-lassu.gif"/>
          <p:cNvPicPr>
            <a:picLocks noChangeAspect="1" noChangeArrowheads="1" noCrop="1"/>
          </p:cNvPicPr>
          <p:nvPr/>
        </p:nvPicPr>
        <p:blipFill>
          <a:blip r:embed="rId6" cstate="print"/>
          <a:stretch>
            <a:fillRect/>
          </a:stretch>
        </p:blipFill>
        <p:spPr bwMode="auto">
          <a:xfrm>
            <a:off x="6084743" y="1913713"/>
            <a:ext cx="490340" cy="490340"/>
          </a:xfrm>
          <a:prstGeom prst="rect">
            <a:avLst/>
          </a:prstGeom>
          <a:noFill/>
        </p:spPr>
      </p:pic>
      <p:pic>
        <p:nvPicPr>
          <p:cNvPr id="92" name="Picture 2" descr="C:\Documents and Settings\Németi Péter\Asztal\2008-Brüsszel\órák\Új\rk\Ora-lassu.gif"/>
          <p:cNvPicPr>
            <a:picLocks noChangeAspect="1" noChangeArrowheads="1" noCrop="1"/>
          </p:cNvPicPr>
          <p:nvPr/>
        </p:nvPicPr>
        <p:blipFill>
          <a:blip r:embed="rId7" cstate="print"/>
          <a:stretch>
            <a:fillRect/>
          </a:stretch>
        </p:blipFill>
        <p:spPr bwMode="auto">
          <a:xfrm>
            <a:off x="5826542" y="4370779"/>
            <a:ext cx="490347" cy="490347"/>
          </a:xfrm>
          <a:prstGeom prst="rect">
            <a:avLst/>
          </a:prstGeom>
          <a:noFill/>
        </p:spPr>
      </p:pic>
      <p:sp>
        <p:nvSpPr>
          <p:cNvPr id="81"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1000"/>
                            </p:stCondLst>
                            <p:childTnLst>
                              <p:par>
                                <p:cTn id="8" presetID="2" presetClass="entr" presetSubtype="4"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2000"/>
                                        <p:tgtEl>
                                          <p:spTgt spid="83"/>
                                        </p:tgtEl>
                                      </p:cBhvr>
                                    </p:animEffect>
                                  </p:childTnLst>
                                </p:cTn>
                              </p:par>
                              <p:par>
                                <p:cTn id="21" presetID="10" presetClass="entr" presetSubtype="0"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fade">
                                      <p:cBhvr>
                                        <p:cTn id="23" dur="2000"/>
                                        <p:tgtEl>
                                          <p:spTgt spid="91"/>
                                        </p:tgtEl>
                                      </p:cBhvr>
                                    </p:animEffect>
                                  </p:childTnLst>
                                </p:cTn>
                              </p:par>
                              <p:par>
                                <p:cTn id="24" presetID="10" presetClass="entr" presetSubtype="0" fill="hold" nodeType="with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2000"/>
                                        <p:tgtEl>
                                          <p:spTgt spid="92"/>
                                        </p:tgtEl>
                                      </p:cBhvr>
                                    </p:animEffect>
                                  </p:childTnLst>
                                </p:cTn>
                              </p:par>
                              <p:par>
                                <p:cTn id="27" presetID="10" presetClass="entr" presetSubtype="0" fill="hold" nodeType="withEffect">
                                  <p:stCondLst>
                                    <p:cond delay="0"/>
                                  </p:stCondLst>
                                  <p:childTnLst>
                                    <p:set>
                                      <p:cBhvr>
                                        <p:cTn id="28" dur="1" fill="hold">
                                          <p:stCondLst>
                                            <p:cond delay="0"/>
                                          </p:stCondLst>
                                        </p:cTn>
                                        <p:tgtEl>
                                          <p:spTgt spid="115"/>
                                        </p:tgtEl>
                                        <p:attrNameLst>
                                          <p:attrName>style.visibility</p:attrName>
                                        </p:attrNameLst>
                                      </p:cBhvr>
                                      <p:to>
                                        <p:strVal val="visible"/>
                                      </p:to>
                                    </p:set>
                                    <p:animEffect transition="in" filter="fade">
                                      <p:cBhvr>
                                        <p:cTn id="29" dur="2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Logic axiomatization of R.T.</a:t>
            </a:r>
            <a:endParaRPr lang="en-US" cap="none" dirty="0"/>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a:t>Page: </a:t>
            </a:r>
            <a:fld id="{3E1154ED-CDF9-423C-9338-1ED5CFD49CD7}" type="slidenum">
              <a:rPr/>
              <a:pPr>
                <a:defRPr/>
              </a:pPr>
              <a:t>6</a:t>
            </a:fld>
            <a:endParaRPr/>
          </a:p>
        </p:txBody>
      </p:sp>
      <p:sp>
        <p:nvSpPr>
          <p:cNvPr id="32" name="TextBox 31"/>
          <p:cNvSpPr txBox="1"/>
          <p:nvPr/>
        </p:nvSpPr>
        <p:spPr>
          <a:xfrm>
            <a:off x="500063" y="4143375"/>
            <a:ext cx="1500187" cy="12001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en-US" dirty="0"/>
              <a:t>Streamlined</a:t>
            </a:r>
          </a:p>
          <a:p>
            <a:pPr fontAlgn="auto">
              <a:spcBef>
                <a:spcPts val="0"/>
              </a:spcBef>
              <a:spcAft>
                <a:spcPts val="0"/>
              </a:spcAft>
              <a:defRPr/>
            </a:pPr>
            <a:r>
              <a:rPr lang="en-US" dirty="0"/>
              <a:t>Economical</a:t>
            </a:r>
          </a:p>
          <a:p>
            <a:pPr fontAlgn="auto">
              <a:spcBef>
                <a:spcPts val="0"/>
              </a:spcBef>
              <a:spcAft>
                <a:spcPts val="0"/>
              </a:spcAft>
              <a:defRPr/>
            </a:pPr>
            <a:r>
              <a:rPr lang="en-US" dirty="0"/>
              <a:t>Transparent</a:t>
            </a:r>
          </a:p>
          <a:p>
            <a:pPr fontAlgn="auto">
              <a:spcBef>
                <a:spcPts val="0"/>
              </a:spcBef>
              <a:spcAft>
                <a:spcPts val="0"/>
              </a:spcAft>
              <a:defRPr/>
            </a:pPr>
            <a:r>
              <a:rPr lang="en-US" dirty="0"/>
              <a:t>Small</a:t>
            </a:r>
            <a:endParaRPr lang="hu-HU" dirty="0"/>
          </a:p>
        </p:txBody>
      </p:sp>
      <p:sp>
        <p:nvSpPr>
          <p:cNvPr id="33" name="TextBox 32"/>
          <p:cNvSpPr txBox="1"/>
          <p:nvPr/>
        </p:nvSpPr>
        <p:spPr>
          <a:xfrm>
            <a:off x="7215188" y="4143375"/>
            <a:ext cx="857250"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dirty="0"/>
              <a:t>Rich</a:t>
            </a:r>
            <a:endParaRPr lang="hu-HU" dirty="0"/>
          </a:p>
        </p:txBody>
      </p:sp>
      <p:grpSp>
        <p:nvGrpSpPr>
          <p:cNvPr id="21" name="Group 20"/>
          <p:cNvGrpSpPr/>
          <p:nvPr/>
        </p:nvGrpSpPr>
        <p:grpSpPr>
          <a:xfrm>
            <a:off x="2143125" y="1357313"/>
            <a:ext cx="4857750" cy="2714625"/>
            <a:chOff x="2143125" y="1357313"/>
            <a:chExt cx="4857750" cy="2714625"/>
          </a:xfrm>
        </p:grpSpPr>
        <p:grpSp>
          <p:nvGrpSpPr>
            <p:cNvPr id="18440" name="Group 26"/>
            <p:cNvGrpSpPr>
              <a:grpSpLocks/>
            </p:cNvGrpSpPr>
            <p:nvPr/>
          </p:nvGrpSpPr>
          <p:grpSpPr bwMode="auto">
            <a:xfrm>
              <a:off x="2143125" y="1357313"/>
              <a:ext cx="4857750" cy="2714625"/>
              <a:chOff x="2143108" y="1357298"/>
              <a:chExt cx="4857784" cy="2714644"/>
            </a:xfrm>
          </p:grpSpPr>
          <p:sp>
            <p:nvSpPr>
              <p:cNvPr id="18441" name="TextBox 28"/>
              <p:cNvSpPr txBox="1">
                <a:spLocks noChangeArrowheads="1"/>
              </p:cNvSpPr>
              <p:nvPr/>
            </p:nvSpPr>
            <p:spPr bwMode="auto">
              <a:xfrm>
                <a:off x="5715008" y="1357298"/>
                <a:ext cx="1214446" cy="369332"/>
              </a:xfrm>
              <a:prstGeom prst="rect">
                <a:avLst/>
              </a:prstGeom>
              <a:noFill/>
              <a:ln w="9525">
                <a:noFill/>
                <a:miter lim="800000"/>
                <a:headEnd/>
                <a:tailEnd/>
              </a:ln>
            </p:spPr>
            <p:txBody>
              <a:bodyPr>
                <a:spAutoFit/>
              </a:bodyPr>
              <a:lstStyle/>
              <a:p>
                <a:pPr algn="ctr"/>
                <a:r>
                  <a:rPr lang="en-US">
                    <a:latin typeface="Franklin Gothic Book" pitchFamily="34" charset="0"/>
                  </a:rPr>
                  <a:t>Theorems</a:t>
                </a:r>
                <a:endParaRPr lang="hu-HU">
                  <a:latin typeface="Franklin Gothic Book" pitchFamily="34" charset="0"/>
                </a:endParaRPr>
              </a:p>
            </p:txBody>
          </p:sp>
          <p:sp>
            <p:nvSpPr>
              <p:cNvPr id="7" name="Vertical Scroll 6"/>
              <p:cNvSpPr/>
              <p:nvPr/>
            </p:nvSpPr>
            <p:spPr>
              <a:xfrm>
                <a:off x="2143108" y="2643182"/>
                <a:ext cx="1428760" cy="1428760"/>
              </a:xfrm>
              <a:prstGeom prst="verticalScroll">
                <a:avLst/>
              </a:prstGeom>
              <a:blipFill>
                <a:blip r:embed="rId3" cstate="print"/>
                <a:tile tx="0" ty="0" sx="100000" sy="100000" flip="none" algn="tl"/>
              </a:blipFill>
              <a:ln w="3175">
                <a:solidFill>
                  <a:schemeClr val="accent1">
                    <a:lumMod val="75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Ax….</a:t>
                </a:r>
              </a:p>
              <a:p>
                <a:pPr algn="ctr" fontAlgn="auto">
                  <a:spcBef>
                    <a:spcPts val="0"/>
                  </a:spcBef>
                  <a:spcAft>
                    <a:spcPts val="0"/>
                  </a:spcAft>
                  <a:defRPr/>
                </a:pPr>
                <a:r>
                  <a:rPr lang="en-US" dirty="0">
                    <a:solidFill>
                      <a:schemeClr val="tx1"/>
                    </a:solidFill>
                  </a:rPr>
                  <a:t>Ax….</a:t>
                </a:r>
              </a:p>
              <a:p>
                <a:pPr algn="ctr" fontAlgn="auto">
                  <a:spcBef>
                    <a:spcPts val="0"/>
                  </a:spcBef>
                  <a:spcAft>
                    <a:spcPts val="0"/>
                  </a:spcAft>
                  <a:defRPr/>
                </a:pPr>
                <a:r>
                  <a:rPr lang="en-US" dirty="0">
                    <a:solidFill>
                      <a:schemeClr val="tx1"/>
                    </a:solidFill>
                  </a:rPr>
                  <a:t>Ax….</a:t>
                </a:r>
              </a:p>
              <a:p>
                <a:pPr algn="ctr" fontAlgn="auto">
                  <a:spcBef>
                    <a:spcPts val="0"/>
                  </a:spcBef>
                  <a:spcAft>
                    <a:spcPts val="0"/>
                  </a:spcAft>
                  <a:defRPr/>
                </a:pPr>
                <a:r>
                  <a:rPr lang="en-US" dirty="0">
                    <a:solidFill>
                      <a:schemeClr val="tx1"/>
                    </a:solidFill>
                  </a:rPr>
                  <a:t>Ax….</a:t>
                </a:r>
                <a:endParaRPr lang="hu-HU" dirty="0">
                  <a:solidFill>
                    <a:schemeClr val="tx1"/>
                  </a:solidFill>
                </a:endParaRPr>
              </a:p>
            </p:txBody>
          </p:sp>
          <p:sp>
            <p:nvSpPr>
              <p:cNvPr id="8" name="Flowchart: Document 7"/>
              <p:cNvSpPr/>
              <p:nvPr/>
            </p:nvSpPr>
            <p:spPr>
              <a:xfrm>
                <a:off x="5643570" y="1785926"/>
                <a:ext cx="1357322" cy="2286016"/>
              </a:xfrm>
              <a:prstGeom prst="flowChartDocument">
                <a:avLst/>
              </a:prstGeom>
              <a:effectLst>
                <a:outerShdw blurRad="76200" dist="50800" dir="5400000" rotWithShape="0">
                  <a:srgbClr val="4E3B30">
                    <a:alpha val="60000"/>
                  </a:srgbClr>
                </a:outerShdw>
                <a:reflection blurRad="6350" stA="50000" endA="300" endPos="55000" dir="5400000" sy="-100000" algn="bl" rotWithShape="0"/>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dirty="0" err="1"/>
                  <a:t>Thm</a:t>
                </a:r>
                <a:r>
                  <a:rPr lang="en-US" dirty="0"/>
                  <a:t> …</a:t>
                </a:r>
              </a:p>
              <a:p>
                <a:pPr algn="ctr" fontAlgn="auto">
                  <a:spcBef>
                    <a:spcPts val="0"/>
                  </a:spcBef>
                  <a:spcAft>
                    <a:spcPts val="0"/>
                  </a:spcAft>
                  <a:defRPr/>
                </a:pPr>
                <a:r>
                  <a:rPr lang="en-US" dirty="0" err="1"/>
                  <a:t>Thm</a:t>
                </a:r>
                <a:r>
                  <a:rPr lang="en-US" dirty="0"/>
                  <a:t> …</a:t>
                </a:r>
              </a:p>
              <a:p>
                <a:pPr algn="ctr" fontAlgn="auto">
                  <a:spcBef>
                    <a:spcPts val="0"/>
                  </a:spcBef>
                  <a:spcAft>
                    <a:spcPts val="0"/>
                  </a:spcAft>
                  <a:defRPr/>
                </a:pPr>
                <a:r>
                  <a:rPr lang="en-US" dirty="0" err="1"/>
                  <a:t>Thm</a:t>
                </a:r>
                <a:r>
                  <a:rPr lang="en-US" dirty="0"/>
                  <a:t> …</a:t>
                </a:r>
              </a:p>
              <a:p>
                <a:pPr algn="ctr" fontAlgn="auto">
                  <a:spcBef>
                    <a:spcPts val="0"/>
                  </a:spcBef>
                  <a:spcAft>
                    <a:spcPts val="0"/>
                  </a:spcAft>
                  <a:defRPr/>
                </a:pPr>
                <a:r>
                  <a:rPr lang="en-US" dirty="0" err="1"/>
                  <a:t>Thm</a:t>
                </a:r>
                <a:r>
                  <a:rPr lang="en-US" dirty="0"/>
                  <a:t> …</a:t>
                </a:r>
              </a:p>
              <a:p>
                <a:pPr algn="ctr" fontAlgn="auto">
                  <a:spcBef>
                    <a:spcPts val="0"/>
                  </a:spcBef>
                  <a:spcAft>
                    <a:spcPts val="0"/>
                  </a:spcAft>
                  <a:defRPr/>
                </a:pPr>
                <a:r>
                  <a:rPr lang="en-US" dirty="0" err="1"/>
                  <a:t>Thm</a:t>
                </a:r>
                <a:r>
                  <a:rPr lang="en-US" dirty="0"/>
                  <a:t> …</a:t>
                </a:r>
              </a:p>
              <a:p>
                <a:pPr algn="ctr" fontAlgn="auto">
                  <a:spcBef>
                    <a:spcPts val="0"/>
                  </a:spcBef>
                  <a:spcAft>
                    <a:spcPts val="0"/>
                  </a:spcAft>
                  <a:defRPr/>
                </a:pPr>
                <a:r>
                  <a:rPr lang="en-US" dirty="0" err="1"/>
                  <a:t>Thm</a:t>
                </a:r>
                <a:r>
                  <a:rPr lang="en-US" dirty="0"/>
                  <a:t> …</a:t>
                </a:r>
              </a:p>
            </p:txBody>
          </p:sp>
          <p:sp>
            <p:nvSpPr>
              <p:cNvPr id="18444" name="TextBox 27"/>
              <p:cNvSpPr txBox="1">
                <a:spLocks noChangeArrowheads="1"/>
              </p:cNvSpPr>
              <p:nvPr/>
            </p:nvSpPr>
            <p:spPr bwMode="auto">
              <a:xfrm>
                <a:off x="2330886" y="2285992"/>
                <a:ext cx="1076334" cy="369332"/>
              </a:xfrm>
              <a:prstGeom prst="rect">
                <a:avLst/>
              </a:prstGeom>
              <a:noFill/>
              <a:ln w="9525">
                <a:noFill/>
                <a:miter lim="800000"/>
                <a:headEnd/>
                <a:tailEnd/>
              </a:ln>
            </p:spPr>
            <p:txBody>
              <a:bodyPr>
                <a:spAutoFit/>
              </a:bodyPr>
              <a:lstStyle/>
              <a:p>
                <a:pPr algn="ctr"/>
                <a:r>
                  <a:rPr lang="en-US">
                    <a:latin typeface="Franklin Gothic Book" pitchFamily="34" charset="0"/>
                  </a:rPr>
                  <a:t>Axioms</a:t>
                </a:r>
                <a:endParaRPr lang="hu-HU">
                  <a:latin typeface="Franklin Gothic Book" pitchFamily="34" charset="0"/>
                </a:endParaRPr>
              </a:p>
            </p:txBody>
          </p:sp>
          <p:sp>
            <p:nvSpPr>
              <p:cNvPr id="18445" name="TextBox 29"/>
              <p:cNvSpPr txBox="1">
                <a:spLocks noChangeArrowheads="1"/>
              </p:cNvSpPr>
              <p:nvPr/>
            </p:nvSpPr>
            <p:spPr bwMode="auto">
              <a:xfrm>
                <a:off x="4071934" y="2500306"/>
                <a:ext cx="928694" cy="369332"/>
              </a:xfrm>
              <a:prstGeom prst="rect">
                <a:avLst/>
              </a:prstGeom>
              <a:noFill/>
              <a:ln w="9525">
                <a:noFill/>
                <a:miter lim="800000"/>
                <a:headEnd/>
                <a:tailEnd/>
              </a:ln>
            </p:spPr>
            <p:txBody>
              <a:bodyPr>
                <a:spAutoFit/>
              </a:bodyPr>
              <a:lstStyle/>
              <a:p>
                <a:pPr algn="ctr"/>
                <a:r>
                  <a:rPr lang="en-US">
                    <a:latin typeface="Franklin Gothic Book" pitchFamily="34" charset="0"/>
                  </a:rPr>
                  <a:t>Proofs</a:t>
                </a:r>
                <a:endParaRPr lang="hu-HU">
                  <a:latin typeface="Franklin Gothic Book" pitchFamily="34" charset="0"/>
                </a:endParaRPr>
              </a:p>
            </p:txBody>
          </p:sp>
          <p:grpSp>
            <p:nvGrpSpPr>
              <p:cNvPr id="18446" name="Group 18"/>
              <p:cNvGrpSpPr>
                <a:grpSpLocks/>
              </p:cNvGrpSpPr>
              <p:nvPr/>
            </p:nvGrpSpPr>
            <p:grpSpPr bwMode="auto">
              <a:xfrm>
                <a:off x="3786182" y="2643182"/>
                <a:ext cx="1442660" cy="938218"/>
                <a:chOff x="3843720" y="3286124"/>
                <a:chExt cx="1442660" cy="938218"/>
              </a:xfrm>
            </p:grpSpPr>
            <p:cxnSp>
              <p:nvCxnSpPr>
                <p:cNvPr id="20" name="Straight Arrow Connector 19"/>
                <p:cNvCxnSpPr/>
                <p:nvPr/>
              </p:nvCxnSpPr>
              <p:spPr>
                <a:xfrm flipV="1">
                  <a:off x="3858007" y="3643314"/>
                  <a:ext cx="1414473" cy="5715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858007" y="3929066"/>
                  <a:ext cx="1428760" cy="2857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858007" y="4214818"/>
                  <a:ext cx="142876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843720" y="3286124"/>
                  <a:ext cx="1419235" cy="93821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sp>
          <p:nvSpPr>
            <p:cNvPr id="19" name="TextBox 18"/>
            <p:cNvSpPr txBox="1"/>
            <p:nvPr/>
          </p:nvSpPr>
          <p:spPr>
            <a:xfrm>
              <a:off x="5981177" y="3573520"/>
              <a:ext cx="461665" cy="369332"/>
            </a:xfrm>
            <a:prstGeom prst="rect">
              <a:avLst/>
            </a:prstGeom>
            <a:noFill/>
          </p:spPr>
          <p:txBody>
            <a:bodyPr vert="vert" wrap="square" rtlCol="0">
              <a:spAutoFit/>
            </a:bodyPr>
            <a:lstStyle/>
            <a:p>
              <a:r>
                <a:rPr lang="hu-HU" dirty="0" smtClean="0">
                  <a:solidFill>
                    <a:schemeClr val="bg1"/>
                  </a:solidFill>
                </a:rPr>
                <a:t>…</a:t>
              </a:r>
              <a:endParaRPr lang="hu-HU" dirty="0">
                <a:solidFill>
                  <a:schemeClr val="bg1"/>
                </a:solidFill>
              </a:endParaRPr>
            </a:p>
          </p:txBody>
        </p:sp>
      </p:gr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lang="hu-HU" smtClean="0"/>
              <a:t>Page: </a:t>
            </a:r>
            <a:fld id="{277E8C10-15AE-4CA2-BB30-4F2793F59FF9}" type="slidenum">
              <a:rPr lang="hu-HU" smtClean="0"/>
              <a:pPr>
                <a:defRPr/>
              </a:pPr>
              <a:t>60</a:t>
            </a:fld>
            <a:endParaRPr lang="hu-HU"/>
          </a:p>
        </p:txBody>
      </p:sp>
      <p:sp>
        <p:nvSpPr>
          <p:cNvPr id="2" name="Title 1"/>
          <p:cNvSpPr>
            <a:spLocks noGrp="1"/>
          </p:cNvSpPr>
          <p:nvPr>
            <p:ph type="title" idx="4294967295"/>
          </p:nvPr>
        </p:nvSpPr>
        <p:spPr>
          <a:xfrm>
            <a:off x="-9" y="-173007"/>
            <a:ext cx="8686800" cy="841375"/>
          </a:xfrm>
          <a:ln>
            <a:noFill/>
          </a:ln>
        </p:spPr>
        <p:txBody>
          <a:bodyPr>
            <a:scene3d>
              <a:camera prst="orthographicFront"/>
              <a:lightRig rig="threePt" dir="t"/>
            </a:scene3d>
            <a:sp3d extrusionH="57150">
              <a:bevelT w="38100" h="38100" prst="angle"/>
            </a:sp3d>
          </a:bodyPr>
          <a:lstStyle/>
          <a:p>
            <a:r>
              <a:rPr lang="en-US" dirty="0" smtClean="0">
                <a:solidFill>
                  <a:schemeClr val="bg2">
                    <a:lumMod val="50000"/>
                  </a:schemeClr>
                </a:solidFill>
              </a:rPr>
              <a:t>Everyday use of relativity theory</a:t>
            </a:r>
            <a:endParaRPr lang="hu-HU" dirty="0">
              <a:solidFill>
                <a:schemeClr val="bg2">
                  <a:lumMod val="50000"/>
                </a:schemeClr>
              </a:solidFill>
            </a:endParaRPr>
          </a:p>
        </p:txBody>
      </p:sp>
      <p:pic>
        <p:nvPicPr>
          <p:cNvPr id="10" name="Picture 9" descr="gps-sat.gif"/>
          <p:cNvPicPr>
            <a:picLocks noChangeAspect="1"/>
          </p:cNvPicPr>
          <p:nvPr/>
        </p:nvPicPr>
        <p:blipFill>
          <a:blip r:embed="rId4" cstate="print"/>
          <a:stretch>
            <a:fillRect/>
          </a:stretch>
        </p:blipFill>
        <p:spPr>
          <a:xfrm>
            <a:off x="222426" y="4142655"/>
            <a:ext cx="3629025" cy="1304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58350" y="679610"/>
            <a:ext cx="1266693" cy="707886"/>
          </a:xfrm>
          <a:prstGeom prst="rect">
            <a:avLst/>
          </a:prstGeom>
          <a:noFill/>
        </p:spPr>
        <p:txBody>
          <a:bodyPr wrap="none" rtlCol="0">
            <a:spAutoFit/>
            <a:scene3d>
              <a:camera prst="orthographicFront"/>
              <a:lightRig rig="threePt" dir="t"/>
            </a:scene3d>
            <a:sp3d extrusionH="57150">
              <a:bevelT w="38100" h="38100" prst="angle"/>
            </a:sp3d>
          </a:bodyPr>
          <a:lstStyle/>
          <a:p>
            <a:r>
              <a:rPr lang="en-US" sz="4000" b="1" dirty="0" smtClean="0">
                <a:solidFill>
                  <a:schemeClr val="bg2">
                    <a:lumMod val="75000"/>
                  </a:schemeClr>
                </a:solidFill>
                <a:effectLst>
                  <a:glow rad="228600">
                    <a:schemeClr val="accent1">
                      <a:satMod val="175000"/>
                      <a:alpha val="40000"/>
                    </a:schemeClr>
                  </a:glow>
                </a:effectLst>
              </a:rPr>
              <a:t>GPS</a:t>
            </a:r>
            <a:endParaRPr lang="hu-HU" sz="4000" b="1" dirty="0">
              <a:solidFill>
                <a:schemeClr val="bg2">
                  <a:lumMod val="75000"/>
                </a:schemeClr>
              </a:solidFill>
              <a:effectLst>
                <a:glow rad="228600">
                  <a:schemeClr val="accent1">
                    <a:satMod val="175000"/>
                    <a:alpha val="40000"/>
                  </a:schemeClr>
                </a:glow>
              </a:effectLst>
            </a:endParaRPr>
          </a:p>
        </p:txBody>
      </p:sp>
      <p:sp>
        <p:nvSpPr>
          <p:cNvPr id="11" name="TextBox 10"/>
          <p:cNvSpPr txBox="1"/>
          <p:nvPr/>
        </p:nvSpPr>
        <p:spPr>
          <a:xfrm>
            <a:off x="4893276" y="3290818"/>
            <a:ext cx="4250724" cy="923330"/>
          </a:xfrm>
          <a:prstGeom prst="rect">
            <a:avLst/>
          </a:prstGeom>
          <a:noFill/>
        </p:spPr>
        <p:txBody>
          <a:bodyPr wrap="square" rtlCol="0">
            <a:spAutoFit/>
          </a:bodyPr>
          <a:lstStyle/>
          <a:p>
            <a:r>
              <a:rPr lang="en-US" dirty="0" smtClean="0">
                <a:solidFill>
                  <a:schemeClr val="bg2">
                    <a:lumMod val="75000"/>
                  </a:schemeClr>
                </a:solidFill>
              </a:rPr>
              <a:t>-7 </a:t>
            </a:r>
            <a:r>
              <a:rPr lang="en-US" dirty="0" err="1" smtClean="0">
                <a:solidFill>
                  <a:schemeClr val="bg2">
                    <a:lumMod val="75000"/>
                  </a:schemeClr>
                </a:solidFill>
              </a:rPr>
              <a:t>μs</a:t>
            </a:r>
            <a:r>
              <a:rPr lang="en-US" dirty="0" smtClean="0">
                <a:solidFill>
                  <a:schemeClr val="bg2">
                    <a:lumMod val="75000"/>
                  </a:schemeClr>
                </a:solidFill>
              </a:rPr>
              <a:t>/day because of the speed of sat. 	approx. 4 km/s (14400 km/h)</a:t>
            </a:r>
          </a:p>
          <a:p>
            <a:r>
              <a:rPr lang="en-US" dirty="0" smtClean="0">
                <a:solidFill>
                  <a:schemeClr val="bg2">
                    <a:lumMod val="75000"/>
                  </a:schemeClr>
                </a:solidFill>
              </a:rPr>
              <a:t>+45 </a:t>
            </a:r>
            <a:r>
              <a:rPr lang="en-US" dirty="0" err="1" smtClean="0">
                <a:solidFill>
                  <a:schemeClr val="bg2">
                    <a:lumMod val="75000"/>
                  </a:schemeClr>
                </a:solidFill>
              </a:rPr>
              <a:t>μs</a:t>
            </a:r>
            <a:r>
              <a:rPr lang="en-US" dirty="0" smtClean="0">
                <a:solidFill>
                  <a:schemeClr val="bg2">
                    <a:lumMod val="75000"/>
                  </a:schemeClr>
                </a:solidFill>
              </a:rPr>
              <a:t>/day because of gravity</a:t>
            </a:r>
            <a:endParaRPr lang="hu-HU" dirty="0">
              <a:solidFill>
                <a:schemeClr val="bg2">
                  <a:lumMod val="75000"/>
                </a:schemeClr>
              </a:solidFill>
            </a:endParaRPr>
          </a:p>
        </p:txBody>
      </p:sp>
      <p:sp>
        <p:nvSpPr>
          <p:cNvPr id="16" name="Rectangle 15"/>
          <p:cNvSpPr/>
          <p:nvPr/>
        </p:nvSpPr>
        <p:spPr>
          <a:xfrm>
            <a:off x="4890498" y="2764502"/>
            <a:ext cx="4048019" cy="646331"/>
          </a:xfrm>
          <a:prstGeom prst="rect">
            <a:avLst/>
          </a:prstGeom>
        </p:spPr>
        <p:txBody>
          <a:bodyPr wrap="square">
            <a:spAutoFit/>
          </a:bodyPr>
          <a:lstStyle/>
          <a:p>
            <a:r>
              <a:rPr lang="en-US" dirty="0" smtClean="0">
                <a:solidFill>
                  <a:schemeClr val="bg2">
                    <a:lumMod val="75000"/>
                  </a:schemeClr>
                </a:solidFill>
              </a:rPr>
              <a:t>Relativistic Correction: </a:t>
            </a:r>
          </a:p>
          <a:p>
            <a:r>
              <a:rPr lang="en-US" dirty="0" smtClean="0">
                <a:solidFill>
                  <a:schemeClr val="bg2">
                    <a:lumMod val="75000"/>
                  </a:schemeClr>
                </a:solidFill>
              </a:rPr>
              <a:t>38 </a:t>
            </a:r>
            <a:r>
              <a:rPr lang="en-US" dirty="0" err="1" smtClean="0">
                <a:solidFill>
                  <a:schemeClr val="bg2">
                    <a:lumMod val="75000"/>
                  </a:schemeClr>
                </a:solidFill>
              </a:rPr>
              <a:t>μs</a:t>
            </a:r>
            <a:r>
              <a:rPr lang="en-US" dirty="0" smtClean="0">
                <a:solidFill>
                  <a:schemeClr val="bg2">
                    <a:lumMod val="75000"/>
                  </a:schemeClr>
                </a:solidFill>
              </a:rPr>
              <a:t>/day  approx. 10 km/day</a:t>
            </a:r>
            <a:endParaRPr lang="hu-HU" dirty="0"/>
          </a:p>
        </p:txBody>
      </p:sp>
      <p:sp>
        <p:nvSpPr>
          <p:cNvPr id="17" name="Rectangle 16"/>
          <p:cNvSpPr/>
          <p:nvPr/>
        </p:nvSpPr>
        <p:spPr>
          <a:xfrm>
            <a:off x="6202936" y="2169303"/>
            <a:ext cx="2877711" cy="369332"/>
          </a:xfrm>
          <a:prstGeom prst="rect">
            <a:avLst/>
          </a:prstGeom>
        </p:spPr>
        <p:txBody>
          <a:bodyPr wrap="none">
            <a:spAutoFit/>
          </a:bodyPr>
          <a:lstStyle/>
          <a:p>
            <a:r>
              <a:rPr lang="en-US" dirty="0" smtClean="0">
                <a:solidFill>
                  <a:schemeClr val="bg2">
                    <a:lumMod val="75000"/>
                  </a:schemeClr>
                </a:solidFill>
              </a:rPr>
              <a:t>Global Positioning System</a:t>
            </a:r>
            <a:endParaRPr lang="hu-HU" dirty="0"/>
          </a:p>
        </p:txBody>
      </p:sp>
      <p:pic>
        <p:nvPicPr>
          <p:cNvPr id="18" name="Picture 17" descr="DSC_0007.JPG"/>
          <p:cNvPicPr>
            <a:picLocks noChangeAspect="1"/>
          </p:cNvPicPr>
          <p:nvPr/>
        </p:nvPicPr>
        <p:blipFill>
          <a:blip r:embed="rId5" cstate="print"/>
          <a:stretch>
            <a:fillRect/>
          </a:stretch>
        </p:blipFill>
        <p:spPr>
          <a:xfrm>
            <a:off x="6205631" y="1651127"/>
            <a:ext cx="2619675" cy="41775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9" name="Picture 18" descr="DSC_0007.JPG"/>
          <p:cNvPicPr>
            <a:picLocks noChangeAspect="1"/>
          </p:cNvPicPr>
          <p:nvPr/>
        </p:nvPicPr>
        <p:blipFill>
          <a:blip r:embed="rId6" cstate="print"/>
          <a:stretch>
            <a:fillRect/>
          </a:stretch>
        </p:blipFill>
        <p:spPr>
          <a:xfrm>
            <a:off x="6205631" y="1651127"/>
            <a:ext cx="2629911" cy="41799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4" presetClass="entr" presetSubtype="16" fill="hold" nodeType="afterEffect">
                                  <p:stCondLst>
                                    <p:cond delay="300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par>
                          <p:cTn id="14" fill="hold">
                            <p:stCondLst>
                              <p:cond delay="4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20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54" presetClass="entr" presetSubtype="0" accel="10000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strVal val="#ppt_w*0.05"/>
                                          </p:val>
                                        </p:tav>
                                        <p:tav tm="100000">
                                          <p:val>
                                            <p:strVal val="#ppt_w"/>
                                          </p:val>
                                        </p:tav>
                                      </p:tavLst>
                                    </p:anim>
                                    <p:anim calcmode="lin" valueType="num">
                                      <p:cBhvr>
                                        <p:cTn id="43" dur="500" fill="hold"/>
                                        <p:tgtEl>
                                          <p:spTgt spid="18"/>
                                        </p:tgtEl>
                                        <p:attrNameLst>
                                          <p:attrName>ppt_h</p:attrName>
                                        </p:attrNameLst>
                                      </p:cBhvr>
                                      <p:tavLst>
                                        <p:tav tm="0">
                                          <p:val>
                                            <p:strVal val="#ppt_h"/>
                                          </p:val>
                                        </p:tav>
                                        <p:tav tm="100000">
                                          <p:val>
                                            <p:strVal val="#ppt_h"/>
                                          </p:val>
                                        </p:tav>
                                      </p:tavLst>
                                    </p:anim>
                                    <p:anim calcmode="lin" valueType="num">
                                      <p:cBhvr>
                                        <p:cTn id="44" dur="500" fill="hold"/>
                                        <p:tgtEl>
                                          <p:spTgt spid="18"/>
                                        </p:tgtEl>
                                        <p:attrNameLst>
                                          <p:attrName>ppt_x</p:attrName>
                                        </p:attrNameLst>
                                      </p:cBhvr>
                                      <p:tavLst>
                                        <p:tav tm="0">
                                          <p:val>
                                            <p:strVal val="#ppt_x-.2"/>
                                          </p:val>
                                        </p:tav>
                                        <p:tav tm="100000">
                                          <p:val>
                                            <p:strVal val="#ppt_x"/>
                                          </p:val>
                                        </p:tav>
                                      </p:tavLst>
                                    </p:anim>
                                    <p:anim calcmode="lin" valueType="num">
                                      <p:cBhvr>
                                        <p:cTn id="45" dur="500" fill="hold"/>
                                        <p:tgtEl>
                                          <p:spTgt spid="18"/>
                                        </p:tgtEl>
                                        <p:attrNameLst>
                                          <p:attrName>ppt_y</p:attrName>
                                        </p:attrNameLst>
                                      </p:cBhvr>
                                      <p:tavLst>
                                        <p:tav tm="0">
                                          <p:val>
                                            <p:strVal val="#ppt_y"/>
                                          </p:val>
                                        </p:tav>
                                        <p:tav tm="100000">
                                          <p:val>
                                            <p:strVal val="#ppt_y"/>
                                          </p:val>
                                        </p:tav>
                                      </p:tavLst>
                                    </p:anim>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4" presetClass="exit" presetSubtype="0" decel="100000" fill="hold" nodeType="clickEffect">
                                  <p:stCondLst>
                                    <p:cond delay="0"/>
                                  </p:stCondLst>
                                  <p:childTnLst>
                                    <p:anim calcmode="lin" valueType="num">
                                      <p:cBhvr>
                                        <p:cTn id="50" dur="500"/>
                                        <p:tgtEl>
                                          <p:spTgt spid="18"/>
                                        </p:tgtEl>
                                        <p:attrNameLst>
                                          <p:attrName>ppt_w</p:attrName>
                                        </p:attrNameLst>
                                      </p:cBhvr>
                                      <p:tavLst>
                                        <p:tav tm="0">
                                          <p:val>
                                            <p:strVal val="ppt_w"/>
                                          </p:val>
                                        </p:tav>
                                        <p:tav tm="100000">
                                          <p:val>
                                            <p:strVal val="ppt_w*0.05"/>
                                          </p:val>
                                        </p:tav>
                                      </p:tavLst>
                                    </p:anim>
                                    <p:anim calcmode="lin" valueType="num">
                                      <p:cBhvr>
                                        <p:cTn id="51" dur="500"/>
                                        <p:tgtEl>
                                          <p:spTgt spid="18"/>
                                        </p:tgtEl>
                                        <p:attrNameLst>
                                          <p:attrName>ppt_h</p:attrName>
                                        </p:attrNameLst>
                                      </p:cBhvr>
                                      <p:tavLst>
                                        <p:tav tm="0">
                                          <p:val>
                                            <p:strVal val="ppt_h"/>
                                          </p:val>
                                        </p:tav>
                                        <p:tav tm="100000">
                                          <p:val>
                                            <p:strVal val="ppt_h"/>
                                          </p:val>
                                        </p:tav>
                                      </p:tavLst>
                                    </p:anim>
                                    <p:anim calcmode="lin" valueType="num">
                                      <p:cBhvr>
                                        <p:cTn id="52" dur="500"/>
                                        <p:tgtEl>
                                          <p:spTgt spid="18"/>
                                        </p:tgtEl>
                                        <p:attrNameLst>
                                          <p:attrName>ppt_x</p:attrName>
                                        </p:attrNameLst>
                                      </p:cBhvr>
                                      <p:tavLst>
                                        <p:tav tm="0">
                                          <p:val>
                                            <p:strVal val="ppt_x"/>
                                          </p:val>
                                        </p:tav>
                                        <p:tav tm="100000">
                                          <p:val>
                                            <p:strVal val="ppt_x-.2"/>
                                          </p:val>
                                        </p:tav>
                                      </p:tavLst>
                                    </p:anim>
                                    <p:anim calcmode="lin" valueType="num">
                                      <p:cBhvr>
                                        <p:cTn id="53" dur="500"/>
                                        <p:tgtEl>
                                          <p:spTgt spid="18"/>
                                        </p:tgtEl>
                                        <p:attrNameLst>
                                          <p:attrName>ppt_y</p:attrName>
                                        </p:attrNameLst>
                                      </p:cBhvr>
                                      <p:tavLst>
                                        <p:tav tm="0">
                                          <p:val>
                                            <p:strVal val="ppt_y"/>
                                          </p:val>
                                        </p:tav>
                                        <p:tav tm="100000">
                                          <p:val>
                                            <p:strVal val="ppt_y"/>
                                          </p:val>
                                        </p:tav>
                                      </p:tavLst>
                                    </p:anim>
                                    <p:animEffect transition="out" filter="fade">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childTnLst>
                          </p:cTn>
                        </p:par>
                        <p:par>
                          <p:cTn id="56" fill="hold">
                            <p:stCondLst>
                              <p:cond delay="500"/>
                            </p:stCondLst>
                            <p:childTnLst>
                              <p:par>
                                <p:cTn id="57" presetID="54" presetClass="entr" presetSubtype="0" accel="10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strVal val="#ppt_w*0.05"/>
                                          </p:val>
                                        </p:tav>
                                        <p:tav tm="100000">
                                          <p:val>
                                            <p:strVal val="#ppt_w"/>
                                          </p:val>
                                        </p:tav>
                                      </p:tavLst>
                                    </p:anim>
                                    <p:anim calcmode="lin" valueType="num">
                                      <p:cBhvr>
                                        <p:cTn id="60" dur="500" fill="hold"/>
                                        <p:tgtEl>
                                          <p:spTgt spid="19"/>
                                        </p:tgtEl>
                                        <p:attrNameLst>
                                          <p:attrName>ppt_h</p:attrName>
                                        </p:attrNameLst>
                                      </p:cBhvr>
                                      <p:tavLst>
                                        <p:tav tm="0">
                                          <p:val>
                                            <p:strVal val="#ppt_h"/>
                                          </p:val>
                                        </p:tav>
                                        <p:tav tm="100000">
                                          <p:val>
                                            <p:strVal val="#ppt_h"/>
                                          </p:val>
                                        </p:tav>
                                      </p:tavLst>
                                    </p:anim>
                                    <p:anim calcmode="lin" valueType="num">
                                      <p:cBhvr>
                                        <p:cTn id="61" dur="500" fill="hold"/>
                                        <p:tgtEl>
                                          <p:spTgt spid="19"/>
                                        </p:tgtEl>
                                        <p:attrNameLst>
                                          <p:attrName>ppt_x</p:attrName>
                                        </p:attrNameLst>
                                      </p:cBhvr>
                                      <p:tavLst>
                                        <p:tav tm="0">
                                          <p:val>
                                            <p:strVal val="#ppt_x-.2"/>
                                          </p:val>
                                        </p:tav>
                                        <p:tav tm="100000">
                                          <p:val>
                                            <p:strVal val="#ppt_x"/>
                                          </p:val>
                                        </p:tav>
                                      </p:tavLst>
                                    </p:anim>
                                    <p:anim calcmode="lin" valueType="num">
                                      <p:cBhvr>
                                        <p:cTn id="62" dur="500" fill="hold"/>
                                        <p:tgtEl>
                                          <p:spTgt spid="19"/>
                                        </p:tgtEl>
                                        <p:attrNameLst>
                                          <p:attrName>ppt_y</p:attrName>
                                        </p:attrNameLst>
                                      </p:cBhvr>
                                      <p:tavLst>
                                        <p:tav tm="0">
                                          <p:val>
                                            <p:strVal val="#ppt_y"/>
                                          </p:val>
                                        </p:tav>
                                        <p:tav tm="100000">
                                          <p:val>
                                            <p:strVal val="#ppt_y"/>
                                          </p:val>
                                        </p:tav>
                                      </p:tavLst>
                                    </p:anim>
                                    <p:animEffect transition="in" filter="fade">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1" grpId="1"/>
      <p:bldP spid="16" grpId="0"/>
      <p:bldP spid="16" grpId="1"/>
      <p:bldP spid="17" grpId="0"/>
      <p:bldP spid="17"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Gravitiy causes slow time</a:t>
            </a:r>
            <a:endParaRPr lang="hu-HU" dirty="0"/>
          </a:p>
        </p:txBody>
      </p:sp>
      <p:pic>
        <p:nvPicPr>
          <p:cNvPr id="8" name="Content Placeholder 7" descr="asterix1.jpg"/>
          <p:cNvPicPr>
            <a:picLocks noGrp="1" noChangeAspect="1"/>
          </p:cNvPicPr>
          <p:nvPr>
            <p:ph idx="1"/>
          </p:nvPr>
        </p:nvPicPr>
        <p:blipFill>
          <a:blip r:embed="rId3" cstate="print"/>
          <a:stretch>
            <a:fillRect/>
          </a:stretch>
        </p:blipFill>
        <p:spPr>
          <a:xfrm>
            <a:off x="0" y="2390779"/>
            <a:ext cx="4944655" cy="3192935"/>
          </a:xfrm>
        </p:spPr>
      </p:pic>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lang="hu-HU" smtClean="0"/>
              <a:t>Page: </a:t>
            </a:r>
            <a:fld id="{277E8C10-15AE-4CA2-BB30-4F2793F59FF9}" type="slidenum">
              <a:rPr lang="hu-HU" smtClean="0"/>
              <a:pPr>
                <a:defRPr/>
              </a:pPr>
              <a:t>61</a:t>
            </a:fld>
            <a:endParaRPr lang="hu-HU"/>
          </a:p>
        </p:txBody>
      </p:sp>
      <p:sp>
        <p:nvSpPr>
          <p:cNvPr id="7" name="TextBox 6"/>
          <p:cNvSpPr txBox="1"/>
          <p:nvPr/>
        </p:nvSpPr>
        <p:spPr>
          <a:xfrm>
            <a:off x="5252936" y="1128407"/>
            <a:ext cx="3891064" cy="369332"/>
          </a:xfrm>
          <a:prstGeom prst="rect">
            <a:avLst/>
          </a:prstGeom>
          <a:noFill/>
        </p:spPr>
        <p:txBody>
          <a:bodyPr wrap="square" rtlCol="0">
            <a:spAutoFit/>
          </a:bodyPr>
          <a:lstStyle/>
          <a:p>
            <a:r>
              <a:rPr lang="en-US" dirty="0" smtClean="0"/>
              <a:t>via Einstein’s Equivalence Principle</a:t>
            </a:r>
            <a:endParaRPr lang="en-US" dirty="0"/>
          </a:p>
        </p:txBody>
      </p:sp>
      <p:pic>
        <p:nvPicPr>
          <p:cNvPr id="9" name="Picture 8" descr="asterix2.jpg"/>
          <p:cNvPicPr>
            <a:picLocks noChangeAspect="1"/>
          </p:cNvPicPr>
          <p:nvPr/>
        </p:nvPicPr>
        <p:blipFill>
          <a:blip r:embed="rId4" cstate="print"/>
          <a:stretch>
            <a:fillRect/>
          </a:stretch>
        </p:blipFill>
        <p:spPr>
          <a:xfrm>
            <a:off x="4840140" y="1527281"/>
            <a:ext cx="4303860" cy="4922196"/>
          </a:xfrm>
          <a:prstGeom prst="rect">
            <a:avLst/>
          </a:prstGeom>
        </p:spPr>
      </p:pic>
      <p:sp>
        <p:nvSpPr>
          <p:cNvPr id="10"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Gravitiy causes slow time</a:t>
            </a:r>
            <a:endParaRPr lang="hu-HU" dirty="0"/>
          </a:p>
        </p:txBody>
      </p:sp>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lang="hu-HU" smtClean="0"/>
              <a:t>Page: </a:t>
            </a:r>
            <a:fld id="{277E8C10-15AE-4CA2-BB30-4F2793F59FF9}" type="slidenum">
              <a:rPr lang="hu-HU" smtClean="0"/>
              <a:pPr>
                <a:defRPr/>
              </a:pPr>
              <a:t>62</a:t>
            </a:fld>
            <a:endParaRPr lang="hu-HU"/>
          </a:p>
        </p:txBody>
      </p:sp>
      <p:sp>
        <p:nvSpPr>
          <p:cNvPr id="7" name="TextBox 6"/>
          <p:cNvSpPr txBox="1"/>
          <p:nvPr/>
        </p:nvSpPr>
        <p:spPr>
          <a:xfrm>
            <a:off x="5252936" y="1128407"/>
            <a:ext cx="3891064" cy="369332"/>
          </a:xfrm>
          <a:prstGeom prst="rect">
            <a:avLst/>
          </a:prstGeom>
          <a:noFill/>
        </p:spPr>
        <p:txBody>
          <a:bodyPr wrap="square" rtlCol="0">
            <a:spAutoFit/>
          </a:bodyPr>
          <a:lstStyle/>
          <a:p>
            <a:r>
              <a:rPr lang="en-US" dirty="0" smtClean="0"/>
              <a:t>via Einstein’s Equivalence Principle</a:t>
            </a:r>
            <a:endParaRPr lang="en-US" dirty="0"/>
          </a:p>
        </p:txBody>
      </p:sp>
      <p:pic>
        <p:nvPicPr>
          <p:cNvPr id="11" name="Content Placeholder 10" descr="asterix3.jpg"/>
          <p:cNvPicPr>
            <a:picLocks noGrp="1" noChangeAspect="1"/>
          </p:cNvPicPr>
          <p:nvPr>
            <p:ph idx="1"/>
          </p:nvPr>
        </p:nvPicPr>
        <p:blipFill>
          <a:blip r:embed="rId3" cstate="print"/>
          <a:stretch>
            <a:fillRect/>
          </a:stretch>
        </p:blipFill>
        <p:spPr>
          <a:xfrm>
            <a:off x="0" y="1554162"/>
            <a:ext cx="4760327" cy="4846637"/>
          </a:xfrm>
        </p:spPr>
      </p:pic>
      <p:pic>
        <p:nvPicPr>
          <p:cNvPr id="12" name="Picture 11" descr="asterix4.jpg"/>
          <p:cNvPicPr>
            <a:picLocks noChangeAspect="1"/>
          </p:cNvPicPr>
          <p:nvPr/>
        </p:nvPicPr>
        <p:blipFill>
          <a:blip r:embed="rId4" cstate="print"/>
          <a:stretch>
            <a:fillRect/>
          </a:stretch>
        </p:blipFill>
        <p:spPr>
          <a:xfrm>
            <a:off x="4737371" y="1459149"/>
            <a:ext cx="4406630" cy="4939018"/>
          </a:xfrm>
          <a:prstGeom prst="rect">
            <a:avLst/>
          </a:prstGeom>
        </p:spPr>
      </p:pic>
      <p:sp>
        <p:nvSpPr>
          <p:cNvPr id="9"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Gravitiy causes slow time</a:t>
            </a:r>
            <a:endParaRPr lang="hu-HU" dirty="0"/>
          </a:p>
        </p:txBody>
      </p:sp>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lang="hu-HU" smtClean="0"/>
              <a:t>Page: </a:t>
            </a:r>
            <a:fld id="{277E8C10-15AE-4CA2-BB30-4F2793F59FF9}" type="slidenum">
              <a:rPr lang="hu-HU" smtClean="0"/>
              <a:pPr>
                <a:defRPr/>
              </a:pPr>
              <a:t>63</a:t>
            </a:fld>
            <a:endParaRPr lang="hu-HU"/>
          </a:p>
        </p:txBody>
      </p:sp>
      <p:sp>
        <p:nvSpPr>
          <p:cNvPr id="7" name="TextBox 6"/>
          <p:cNvSpPr txBox="1"/>
          <p:nvPr/>
        </p:nvSpPr>
        <p:spPr>
          <a:xfrm>
            <a:off x="1128409" y="1138135"/>
            <a:ext cx="3891064" cy="369332"/>
          </a:xfrm>
          <a:prstGeom prst="rect">
            <a:avLst/>
          </a:prstGeom>
          <a:noFill/>
        </p:spPr>
        <p:txBody>
          <a:bodyPr wrap="square" rtlCol="0">
            <a:spAutoFit/>
          </a:bodyPr>
          <a:lstStyle/>
          <a:p>
            <a:r>
              <a:rPr lang="en-US" dirty="0" smtClean="0"/>
              <a:t>via Einstein’s Equivalence Principle</a:t>
            </a:r>
            <a:endParaRPr lang="en-US" dirty="0"/>
          </a:p>
        </p:txBody>
      </p:sp>
      <p:pic>
        <p:nvPicPr>
          <p:cNvPr id="10" name="Content Placeholder 9" descr="asterix5.jpg"/>
          <p:cNvPicPr>
            <a:picLocks noGrp="1" noChangeAspect="1"/>
          </p:cNvPicPr>
          <p:nvPr>
            <p:ph idx="1"/>
          </p:nvPr>
        </p:nvPicPr>
        <p:blipFill>
          <a:blip r:embed="rId3" cstate="print"/>
          <a:stretch>
            <a:fillRect/>
          </a:stretch>
        </p:blipFill>
        <p:spPr>
          <a:xfrm>
            <a:off x="204282" y="1488332"/>
            <a:ext cx="4179986" cy="4916520"/>
          </a:xfrm>
        </p:spPr>
      </p:pic>
      <p:pic>
        <p:nvPicPr>
          <p:cNvPr id="13" name="Picture 12" descr="asterix6.jpg"/>
          <p:cNvPicPr>
            <a:picLocks noChangeAspect="1"/>
          </p:cNvPicPr>
          <p:nvPr/>
        </p:nvPicPr>
        <p:blipFill>
          <a:blip r:embed="rId4" cstate="print"/>
          <a:stretch>
            <a:fillRect/>
          </a:stretch>
        </p:blipFill>
        <p:spPr>
          <a:xfrm>
            <a:off x="4961106" y="1226158"/>
            <a:ext cx="3949430" cy="5174643"/>
          </a:xfrm>
          <a:prstGeom prst="rect">
            <a:avLst/>
          </a:prstGeom>
        </p:spPr>
      </p:pic>
      <p:sp>
        <p:nvSpPr>
          <p:cNvPr id="9"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orott.gif"/>
          <p:cNvPicPr>
            <a:picLocks noChangeAspect="1"/>
          </p:cNvPicPr>
          <p:nvPr/>
        </p:nvPicPr>
        <p:blipFill>
          <a:blip r:embed="rId3" cstate="print"/>
          <a:stretch>
            <a:fillRect/>
          </a:stretch>
        </p:blipFill>
        <p:spPr>
          <a:xfrm>
            <a:off x="1014919" y="619760"/>
            <a:ext cx="7620000" cy="5715000"/>
          </a:xfrm>
          <a:prstGeom prst="rect">
            <a:avLst/>
          </a:prstGeom>
        </p:spPr>
      </p:pic>
      <p:sp>
        <p:nvSpPr>
          <p:cNvPr id="7" name="Title 6"/>
          <p:cNvSpPr>
            <a:spLocks noGrp="1"/>
          </p:cNvSpPr>
          <p:nvPr>
            <p:ph type="title"/>
          </p:nvPr>
        </p:nvSpPr>
        <p:spPr/>
        <p:txBody>
          <a:bodyPr/>
          <a:lstStyle/>
          <a:p>
            <a:r>
              <a:rPr lang="hu-HU" dirty="0" err="1" smtClean="0"/>
              <a:t>Application</a:t>
            </a:r>
            <a:r>
              <a:rPr lang="hu-HU" dirty="0" smtClean="0"/>
              <a:t> of GR </a:t>
            </a:r>
            <a:r>
              <a:rPr lang="hu-HU" dirty="0" err="1" smtClean="0"/>
              <a:t>to</a:t>
            </a:r>
            <a:r>
              <a:rPr lang="hu-HU" dirty="0" smtClean="0"/>
              <a:t> </a:t>
            </a:r>
            <a:r>
              <a:rPr lang="hu-HU" dirty="0" err="1" smtClean="0"/>
              <a:t>logic</a:t>
            </a:r>
            <a:endParaRPr lang="hu-HU" dirty="0"/>
          </a:p>
        </p:txBody>
      </p:sp>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lang="hu-HU" smtClean="0"/>
              <a:t>Page: </a:t>
            </a:r>
            <a:fld id="{277E8C10-15AE-4CA2-BB30-4F2793F59FF9}" type="slidenum">
              <a:rPr lang="hu-HU" smtClean="0"/>
              <a:pPr>
                <a:defRPr/>
              </a:pPr>
              <a:t>64</a:t>
            </a:fld>
            <a:endParaRPr lang="hu-HU"/>
          </a:p>
        </p:txBody>
      </p:sp>
      <p:sp>
        <p:nvSpPr>
          <p:cNvPr id="8" name="Subtitle 7"/>
          <p:cNvSpPr>
            <a:spLocks noGrp="1"/>
          </p:cNvSpPr>
          <p:nvPr>
            <p:ph type="subTitle" idx="4294967295"/>
          </p:nvPr>
        </p:nvSpPr>
        <p:spPr>
          <a:xfrm>
            <a:off x="685800" y="5059363"/>
            <a:ext cx="8458200" cy="612388"/>
          </a:xfrm>
        </p:spPr>
        <p:txBody>
          <a:bodyPr/>
          <a:lstStyle/>
          <a:p>
            <a:pPr lvl="0">
              <a:buNone/>
            </a:pPr>
            <a:r>
              <a:rPr lang="en-US" dirty="0" smtClean="0">
                <a:latin typeface="Candara" pitchFamily="34" charset="0"/>
              </a:rPr>
              <a:t>Breaking the Turing-barrier via GR</a:t>
            </a:r>
            <a:endParaRPr lang="hu-HU" dirty="0" smtClean="0">
              <a:latin typeface="Candara" pitchFamily="34" charset="0"/>
            </a:endParaRPr>
          </a:p>
        </p:txBody>
      </p:sp>
      <p:sp>
        <p:nvSpPr>
          <p:cNvPr id="13" name="Rectangle 12"/>
          <p:cNvSpPr/>
          <p:nvPr/>
        </p:nvSpPr>
        <p:spPr>
          <a:xfrm>
            <a:off x="686572" y="5641544"/>
            <a:ext cx="6450805" cy="707886"/>
          </a:xfrm>
          <a:prstGeom prst="rect">
            <a:avLst/>
          </a:prstGeom>
        </p:spPr>
        <p:txBody>
          <a:bodyPr wrap="none">
            <a:spAutoFit/>
          </a:bodyPr>
          <a:lstStyle/>
          <a:p>
            <a:pPr marL="342900" indent="-342900">
              <a:spcBef>
                <a:spcPct val="20000"/>
              </a:spcBef>
              <a:buClr>
                <a:schemeClr val="accent1"/>
              </a:buClr>
              <a:buSzPct val="70000"/>
            </a:pPr>
            <a:r>
              <a:rPr lang="en-US" sz="4000" dirty="0" smtClean="0">
                <a:solidFill>
                  <a:schemeClr val="tx2"/>
                </a:solidFill>
                <a:latin typeface="Candara" pitchFamily="34" charset="0"/>
                <a:cs typeface="+mn-cs"/>
              </a:rPr>
              <a:t>Relativistic Hyper Computing</a:t>
            </a:r>
            <a:endParaRPr lang="hu-HU" sz="4000" dirty="0" smtClean="0">
              <a:solidFill>
                <a:schemeClr val="tx2"/>
              </a:solidFill>
              <a:latin typeface="Candara" pitchFamily="34" charset="0"/>
              <a:cs typeface="+mn-cs"/>
            </a:endParaRPr>
          </a:p>
        </p:txBody>
      </p:sp>
      <p:sp>
        <p:nvSpPr>
          <p:cNvPr id="9"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hu-HU" dirty="0" smtClean="0"/>
              <a:t>accrel</a:t>
            </a:r>
            <a:endParaRPr lang="hu-HU" dirty="0"/>
          </a:p>
        </p:txBody>
      </p:sp>
      <p:sp>
        <p:nvSpPr>
          <p:cNvPr id="3" name="Content Placeholder 2"/>
          <p:cNvSpPr>
            <a:spLocks noGrp="1"/>
          </p:cNvSpPr>
          <p:nvPr>
            <p:ph idx="1"/>
          </p:nvPr>
        </p:nvSpPr>
        <p:spPr>
          <a:xfrm>
            <a:off x="312738" y="1344613"/>
            <a:ext cx="8831262" cy="655637"/>
          </a:xfrm>
        </p:spPr>
        <p:txBody>
          <a:bodyPr/>
          <a:lstStyle/>
          <a:p>
            <a:pPr>
              <a:buNone/>
            </a:pPr>
            <a:r>
              <a:rPr lang="en-US" dirty="0" smtClean="0"/>
              <a:t>Conceptual analysis of </a:t>
            </a:r>
            <a:r>
              <a:rPr lang="en-US" dirty="0" err="1" smtClean="0"/>
              <a:t>AccRel</a:t>
            </a:r>
            <a:r>
              <a:rPr lang="en-US" dirty="0" smtClean="0"/>
              <a:t> goes on …</a:t>
            </a:r>
            <a:r>
              <a:rPr lang="en-US" sz="1600" dirty="0" smtClean="0"/>
              <a:t>on our homepage</a:t>
            </a:r>
          </a:p>
        </p:txBody>
      </p:sp>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65</a:t>
            </a:fld>
            <a:endParaRPr/>
          </a:p>
        </p:txBody>
      </p:sp>
      <p:sp>
        <p:nvSpPr>
          <p:cNvPr id="7" name="Content Placeholder 2"/>
          <p:cNvSpPr txBox="1">
            <a:spLocks/>
          </p:cNvSpPr>
          <p:nvPr/>
        </p:nvSpPr>
        <p:spPr bwMode="auto">
          <a:xfrm>
            <a:off x="2252782" y="3435722"/>
            <a:ext cx="4638437" cy="620712"/>
          </a:xfrm>
          <a:prstGeom prst="rect">
            <a:avLst/>
          </a:prstGeom>
          <a:solidFill>
            <a:schemeClr val="accent1"/>
          </a:solidFill>
          <a:ln w="12700">
            <a:solidFill>
              <a:srgbClr val="C00000"/>
            </a:solidFill>
            <a:miter lim="800000"/>
            <a:headEnd/>
            <a:tailEnd/>
          </a:ln>
          <a:effectLst>
            <a:innerShdw blurRad="114300">
              <a:prstClr val="black"/>
            </a:innerShdw>
          </a:effectLst>
          <a:scene3d>
            <a:camera prst="orthographicFront"/>
            <a:lightRig rig="threePt" dir="t">
              <a:rot lat="0" lon="0" rev="600000"/>
            </a:lightRig>
          </a:scene3d>
          <a:sp3d prstMaterial="flat"/>
        </p:spPr>
        <p:txBody>
          <a:bodyPr/>
          <a:lstStyle/>
          <a:p>
            <a:pPr marL="342900" indent="-342900">
              <a:spcBef>
                <a:spcPct val="20000"/>
              </a:spcBef>
              <a:buClr>
                <a:schemeClr val="accent1"/>
              </a:buClr>
              <a:buSzPct val="70000"/>
              <a:buFont typeface="Wingdings 2" pitchFamily="18" charset="2"/>
              <a:buChar char=""/>
            </a:pPr>
            <a:r>
              <a:rPr lang="hu-HU" sz="3200" dirty="0" smtClean="0">
                <a:solidFill>
                  <a:schemeClr val="tx2"/>
                </a:solidFill>
                <a:latin typeface="Franklin Gothic Book" pitchFamily="34" charset="0"/>
              </a:rPr>
              <a:t>New </a:t>
            </a:r>
            <a:r>
              <a:rPr lang="en-US" sz="3200" dirty="0" smtClean="0">
                <a:solidFill>
                  <a:schemeClr val="tx2"/>
                </a:solidFill>
                <a:latin typeface="Franklin Gothic Book" pitchFamily="34" charset="0"/>
              </a:rPr>
              <a:t>theory is coming</a:t>
            </a:r>
            <a:r>
              <a:rPr lang="hu-HU" sz="3200" dirty="0" smtClean="0">
                <a:solidFill>
                  <a:schemeClr val="tx2"/>
                </a:solidFill>
                <a:latin typeface="Franklin Gothic Book" pitchFamily="34" charset="0"/>
              </a:rPr>
              <a:t>:</a:t>
            </a:r>
            <a:endParaRPr lang="hu-HU" sz="3200" dirty="0">
              <a:solidFill>
                <a:schemeClr val="tx2"/>
              </a:solidFill>
              <a:latin typeface="Franklin Gothic Book" pitchFamily="34" charset="0"/>
            </a:endParaRPr>
          </a:p>
        </p:txBody>
      </p:sp>
      <p:sp>
        <p:nvSpPr>
          <p:cNvPr id="8" name="Date Placeholder 10"/>
          <p:cNvSpPr txBox="1">
            <a:spLocks noGrp="1"/>
          </p:cNvSpPr>
          <p:nvPr>
            <p:ph type="dt"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par>
                                <p:cTn id="13" presetID="35" presetClass="emph" presetSubtype="0" repeatCount="4000" fill="hold" grpId="1" nodeType="withEffect">
                                  <p:stCondLst>
                                    <p:cond delay="0"/>
                                  </p:stCondLst>
                                  <p:childTnLst>
                                    <p:anim calcmode="discrete" valueType="str">
                                      <p:cBhvr>
                                        <p:cTn id="14"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7"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General </a:t>
            </a:r>
            <a:r>
              <a:rPr lang="hu-HU" dirty="0" err="1" smtClean="0"/>
              <a:t>rel</a:t>
            </a:r>
            <a:r>
              <a:rPr lang="en-US" dirty="0" err="1" smtClean="0"/>
              <a:t>ativity</a:t>
            </a:r>
            <a:r>
              <a:rPr lang="en-US" dirty="0" smtClean="0"/>
              <a:t> </a:t>
            </a:r>
            <a:endParaRPr lang="hu-HU" dirty="0"/>
          </a:p>
        </p:txBody>
      </p:sp>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66</a:t>
            </a:fld>
            <a:endParaRPr/>
          </a:p>
        </p:txBody>
      </p:sp>
      <p:sp>
        <p:nvSpPr>
          <p:cNvPr id="9" name="Content Placeholder 2"/>
          <p:cNvSpPr txBox="1">
            <a:spLocks/>
          </p:cNvSpPr>
          <p:nvPr/>
        </p:nvSpPr>
        <p:spPr bwMode="auto">
          <a:xfrm>
            <a:off x="688028" y="1436249"/>
            <a:ext cx="7886701" cy="1104899"/>
          </a:xfrm>
          <a:prstGeom prst="rect">
            <a:avLst/>
          </a:prstGeom>
          <a:noFill/>
          <a:ln w="9525">
            <a:noFill/>
            <a:miter lim="800000"/>
            <a:headEnd/>
            <a:tailEnd/>
          </a:ln>
        </p:spPr>
        <p:txBody>
          <a:bodyPr/>
          <a:lstStyle/>
          <a:p>
            <a:pPr marL="342900" indent="-342900">
              <a:spcBef>
                <a:spcPct val="20000"/>
              </a:spcBef>
              <a:buClr>
                <a:schemeClr val="accent1"/>
              </a:buClr>
              <a:buSzPct val="70000"/>
            </a:pPr>
            <a:r>
              <a:rPr lang="en-US" sz="2400" b="1" dirty="0" smtClean="0">
                <a:latin typeface="Franklin Gothic Book" pitchFamily="34" charset="0"/>
              </a:rPr>
              <a:t>Einstein’s strong Principle of Relativity:</a:t>
            </a:r>
          </a:p>
          <a:p>
            <a:pPr marL="342900" indent="-342900">
              <a:spcBef>
                <a:spcPct val="20000"/>
              </a:spcBef>
              <a:buClr>
                <a:schemeClr val="accent1"/>
              </a:buClr>
              <a:buSzPct val="70000"/>
            </a:pPr>
            <a:r>
              <a:rPr lang="en-US" sz="3200" b="1" dirty="0" smtClean="0">
                <a:solidFill>
                  <a:srgbClr val="FF0000"/>
                </a:solidFill>
                <a:latin typeface="Franklin Gothic Book" pitchFamily="34" charset="0"/>
              </a:rPr>
              <a:t>“All observers are equivalent” </a:t>
            </a:r>
            <a:r>
              <a:rPr lang="en-US" sz="2000" b="1" dirty="0" smtClean="0">
                <a:latin typeface="Franklin Gothic Book" pitchFamily="34" charset="0"/>
              </a:rPr>
              <a:t>(same laws of nature)</a:t>
            </a:r>
          </a:p>
          <a:p>
            <a:pPr marL="342900" indent="-342900">
              <a:spcBef>
                <a:spcPct val="20000"/>
              </a:spcBef>
              <a:buClr>
                <a:schemeClr val="accent1"/>
              </a:buClr>
              <a:buSzPct val="70000"/>
            </a:pPr>
            <a:endParaRPr lang="en-US" sz="2400" b="1" dirty="0" smtClean="0">
              <a:solidFill>
                <a:schemeClr val="tx2"/>
              </a:solidFill>
              <a:latin typeface="Franklin Gothic Book" pitchFamily="34" charset="0"/>
            </a:endParaRPr>
          </a:p>
          <a:p>
            <a:pPr marL="342900" indent="-342900">
              <a:spcBef>
                <a:spcPct val="20000"/>
              </a:spcBef>
              <a:buClr>
                <a:schemeClr val="accent1"/>
              </a:buClr>
              <a:buSzPct val="70000"/>
            </a:pPr>
            <a:endParaRPr lang="en-US" sz="2400" b="1" dirty="0" smtClean="0">
              <a:solidFill>
                <a:schemeClr val="tx2"/>
              </a:solidFill>
              <a:latin typeface="Franklin Gothic Book" pitchFamily="34" charset="0"/>
            </a:endParaRPr>
          </a:p>
        </p:txBody>
      </p:sp>
      <p:sp>
        <p:nvSpPr>
          <p:cNvPr id="14" name="Szövegdoboz 13"/>
          <p:cNvSpPr txBox="1"/>
          <p:nvPr/>
        </p:nvSpPr>
        <p:spPr>
          <a:xfrm>
            <a:off x="716604" y="2598299"/>
            <a:ext cx="8213387" cy="369332"/>
          </a:xfrm>
          <a:prstGeom prst="rect">
            <a:avLst/>
          </a:prstGeom>
          <a:noFill/>
        </p:spPr>
        <p:txBody>
          <a:bodyPr wrap="square" rtlCol="0">
            <a:spAutoFit/>
          </a:bodyPr>
          <a:lstStyle/>
          <a:p>
            <a:r>
              <a:rPr lang="en-US" dirty="0" smtClean="0"/>
              <a:t>Abolish different treatment of inertial and accelerated observers</a:t>
            </a:r>
            <a:r>
              <a:rPr lang="hu-HU" dirty="0" smtClean="0"/>
              <a:t> in the axioms</a:t>
            </a:r>
            <a:endParaRPr lang="hu-HU" dirty="0"/>
          </a:p>
        </p:txBody>
      </p:sp>
      <p:sp>
        <p:nvSpPr>
          <p:cNvPr id="11" name="Bevel 7"/>
          <p:cNvSpPr/>
          <p:nvPr/>
        </p:nvSpPr>
        <p:spPr>
          <a:xfrm>
            <a:off x="854185" y="3899074"/>
            <a:ext cx="2286016" cy="857256"/>
          </a:xfrm>
          <a:prstGeom prst="bevel">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3600" dirty="0">
                <a:ln w="18415" cmpd="sng">
                  <a:solidFill>
                    <a:srgbClr val="FFFFFF"/>
                  </a:solidFill>
                  <a:prstDash val="solid"/>
                </a:ln>
                <a:solidFill>
                  <a:srgbClr val="FFFFFF"/>
                </a:solidFill>
                <a:effectLst>
                  <a:innerShdw blurRad="63500" dist="50800" dir="13500000">
                    <a:prstClr val="black">
                      <a:alpha val="50000"/>
                    </a:prstClr>
                  </a:innerShdw>
                </a:effectLst>
              </a:rPr>
              <a:t>G. R.</a:t>
            </a:r>
            <a:endParaRPr lang="hu-HU" sz="3600" dirty="0">
              <a:ln w="18415" cmpd="sng">
                <a:solidFill>
                  <a:srgbClr val="FFFFFF"/>
                </a:solidFill>
                <a:prstDash val="solid"/>
              </a:ln>
              <a:solidFill>
                <a:srgbClr val="FFFFFF"/>
              </a:solidFill>
              <a:effectLst>
                <a:innerShdw blurRad="63500" dist="50800" dir="13500000">
                  <a:prstClr val="black">
                    <a:alpha val="50000"/>
                  </a:prstClr>
                </a:innerShdw>
              </a:effectLst>
            </a:endParaRPr>
          </a:p>
        </p:txBody>
      </p:sp>
      <p:sp>
        <p:nvSpPr>
          <p:cNvPr id="12" name="Notched Right Arrow 20"/>
          <p:cNvSpPr/>
          <p:nvPr/>
        </p:nvSpPr>
        <p:spPr>
          <a:xfrm>
            <a:off x="3725998" y="3980032"/>
            <a:ext cx="1428750" cy="642938"/>
          </a:xfrm>
          <a:prstGeom prst="notched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hu-HU"/>
          </a:p>
        </p:txBody>
      </p:sp>
      <p:pic>
        <p:nvPicPr>
          <p:cNvPr id="1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11935" y="4022895"/>
            <a:ext cx="2571750" cy="552450"/>
          </a:xfrm>
          <a:prstGeom prst="rect">
            <a:avLst/>
          </a:prstGeom>
          <a:noFill/>
          <a:ln w="9525">
            <a:noFill/>
            <a:miter lim="800000"/>
            <a:headEnd/>
            <a:tailEnd/>
          </a:ln>
        </p:spPr>
      </p:pic>
      <p:sp>
        <p:nvSpPr>
          <p:cNvPr id="15" name="Date Placeholder 10"/>
          <p:cNvSpPr txBox="1">
            <a:spLocks noGrp="1"/>
          </p:cNvSpPr>
          <p:nvPr>
            <p:ph type="dt"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par>
                          <p:cTn id="22" fill="hold">
                            <p:stCondLst>
                              <p:cond delay="500"/>
                            </p:stCondLst>
                            <p:childTnLst>
                              <p:par>
                                <p:cTn id="23" presetID="2" presetClass="entr" presetSubtype="8" fill="hold" grpId="0" nodeType="afterEffect">
                                  <p:stCondLst>
                                    <p:cond delay="10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4" presetClass="entr" presetSubtype="16" fill="hold" nodeType="after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err="1" smtClean="0"/>
              <a:t>genrel</a:t>
            </a:r>
            <a:endParaRPr lang="hu-HU" dirty="0"/>
          </a:p>
        </p:txBody>
      </p:sp>
      <p:sp>
        <p:nvSpPr>
          <p:cNvPr id="3" name="Tartalom helye 2"/>
          <p:cNvSpPr>
            <a:spLocks noGrp="1"/>
          </p:cNvSpPr>
          <p:nvPr>
            <p:ph idx="1"/>
          </p:nvPr>
        </p:nvSpPr>
        <p:spPr>
          <a:xfrm>
            <a:off x="304800" y="1296988"/>
            <a:ext cx="8705850" cy="4008438"/>
          </a:xfrm>
        </p:spPr>
        <p:txBody>
          <a:bodyPr/>
          <a:lstStyle/>
          <a:p>
            <a:pPr>
              <a:buNone/>
            </a:pPr>
            <a:r>
              <a:rPr lang="en-US" sz="2800" b="1" dirty="0" smtClean="0"/>
              <a:t>Language</a:t>
            </a:r>
            <a:r>
              <a:rPr lang="en-US" sz="2800" dirty="0" smtClean="0"/>
              <a:t> of Gen</a:t>
            </a:r>
            <a:r>
              <a:rPr lang="hu-HU" sz="2800" dirty="0" smtClean="0"/>
              <a:t>R</a:t>
            </a:r>
            <a:r>
              <a:rPr lang="en-US" sz="2800" dirty="0" smtClean="0"/>
              <a:t>el: the same as that of Spec</a:t>
            </a:r>
            <a:r>
              <a:rPr lang="hu-HU" sz="2800" dirty="0" smtClean="0"/>
              <a:t>R</a:t>
            </a:r>
            <a:r>
              <a:rPr lang="en-US" sz="2800" dirty="0" smtClean="0"/>
              <a:t>el.</a:t>
            </a:r>
          </a:p>
          <a:p>
            <a:pPr>
              <a:buNone/>
            </a:pPr>
            <a:endParaRPr lang="en-US" sz="1800" dirty="0" smtClean="0"/>
          </a:p>
          <a:p>
            <a:pPr>
              <a:buNone/>
            </a:pPr>
            <a:r>
              <a:rPr lang="en-US" sz="2400" b="1" dirty="0" smtClean="0"/>
              <a:t>Recipe to obtain </a:t>
            </a:r>
            <a:r>
              <a:rPr lang="en-US" sz="2400" b="1" dirty="0" err="1" smtClean="0"/>
              <a:t>GenRel</a:t>
            </a:r>
            <a:r>
              <a:rPr lang="en-US" sz="2400" b="1" dirty="0" smtClean="0"/>
              <a:t> from </a:t>
            </a:r>
            <a:r>
              <a:rPr lang="en-US" sz="2400" b="1" dirty="0" err="1" smtClean="0"/>
              <a:t>AccRel</a:t>
            </a:r>
            <a:r>
              <a:rPr lang="en-US" sz="2400" dirty="0" smtClean="0"/>
              <a:t>: delete all axioms from </a:t>
            </a:r>
            <a:r>
              <a:rPr lang="en-US" sz="2400" dirty="0" err="1" smtClean="0"/>
              <a:t>AccRel</a:t>
            </a:r>
            <a:r>
              <a:rPr lang="en-US" sz="2400" dirty="0" smtClean="0"/>
              <a:t> mentioning </a:t>
            </a:r>
            <a:r>
              <a:rPr lang="en-US" sz="2400" dirty="0" err="1" smtClean="0"/>
              <a:t>IOb</a:t>
            </a:r>
            <a:r>
              <a:rPr lang="en-US" sz="2400" dirty="0" smtClean="0"/>
              <a:t>. But retain their </a:t>
            </a:r>
            <a:r>
              <a:rPr lang="en-US" sz="2400" dirty="0" err="1" smtClean="0"/>
              <a:t>IOb</a:t>
            </a:r>
            <a:r>
              <a:rPr lang="en-US" sz="2400" dirty="0" smtClean="0"/>
              <a:t>-free logical consequences.</a:t>
            </a:r>
          </a:p>
          <a:p>
            <a:pPr>
              <a:buNone/>
            </a:pPr>
            <a:endParaRPr lang="en-US" sz="2400" dirty="0" smtClean="0"/>
          </a:p>
        </p:txBody>
      </p:sp>
      <p:sp>
        <p:nvSpPr>
          <p:cNvPr id="5" name="Élőláb helye 4"/>
          <p:cNvSpPr>
            <a:spLocks noGrp="1"/>
          </p:cNvSpPr>
          <p:nvPr>
            <p:ph type="ftr" sz="quarter" idx="11"/>
          </p:nvPr>
        </p:nvSpPr>
        <p:spPr/>
        <p:txBody>
          <a:bodyPr/>
          <a:lstStyle/>
          <a:p>
            <a:pPr>
              <a:defRPr/>
            </a:pPr>
            <a:r>
              <a:rPr lang="en-US" dirty="0" smtClean="0"/>
              <a:t>Relativity Theory and Logic </a:t>
            </a:r>
            <a:endParaRPr lang="hu-HU" dirty="0"/>
          </a:p>
        </p:txBody>
      </p:sp>
      <p:sp>
        <p:nvSpPr>
          <p:cNvPr id="6" name="Dia számának helye 5"/>
          <p:cNvSpPr>
            <a:spLocks noGrp="1"/>
          </p:cNvSpPr>
          <p:nvPr>
            <p:ph type="sldNum" sz="quarter" idx="12"/>
          </p:nvPr>
        </p:nvSpPr>
        <p:spPr/>
        <p:txBody>
          <a:bodyPr/>
          <a:lstStyle/>
          <a:p>
            <a:pPr>
              <a:defRPr/>
            </a:pPr>
            <a:r>
              <a:rPr lang="hu-HU" smtClean="0"/>
              <a:t>Page: </a:t>
            </a:r>
            <a:fld id="{277E8C10-15AE-4CA2-BB30-4F2793F59FF9}" type="slidenum">
              <a:rPr lang="hu-HU" smtClean="0"/>
              <a:pPr>
                <a:defRPr/>
              </a:pPr>
              <a:t>67</a:t>
            </a:fld>
            <a:endParaRPr lang="hu-HU"/>
          </a:p>
        </p:txBody>
      </p:sp>
      <p:grpSp>
        <p:nvGrpSpPr>
          <p:cNvPr id="18" name="Csoportba foglalás 17"/>
          <p:cNvGrpSpPr/>
          <p:nvPr/>
        </p:nvGrpSpPr>
        <p:grpSpPr>
          <a:xfrm>
            <a:off x="1628774" y="3324224"/>
            <a:ext cx="4438650" cy="1534478"/>
            <a:chOff x="1638299" y="3648074"/>
            <a:chExt cx="4438650" cy="1534478"/>
          </a:xfrm>
        </p:grpSpPr>
        <p:sp>
          <p:nvSpPr>
            <p:cNvPr id="7" name="Szövegdoboz 6"/>
            <p:cNvSpPr txBox="1"/>
            <p:nvPr/>
          </p:nvSpPr>
          <p:spPr>
            <a:xfrm>
              <a:off x="1638299" y="3648074"/>
              <a:ext cx="1228725" cy="1477328"/>
            </a:xfrm>
            <a:prstGeom prst="rect">
              <a:avLst/>
            </a:prstGeom>
            <a:noFill/>
          </p:spPr>
          <p:txBody>
            <a:bodyPr wrap="square" rtlCol="0">
              <a:spAutoFit/>
            </a:bodyPr>
            <a:lstStyle/>
            <a:p>
              <a:endParaRPr lang="en-US" dirty="0" smtClean="0"/>
            </a:p>
            <a:p>
              <a:r>
                <a:rPr lang="en-US" dirty="0" err="1" smtClean="0">
                  <a:solidFill>
                    <a:srgbClr val="FF0000"/>
                  </a:solidFill>
                </a:rPr>
                <a:t>AxSelf</a:t>
              </a:r>
              <a:endParaRPr lang="en-US" dirty="0" smtClean="0">
                <a:solidFill>
                  <a:srgbClr val="FF0000"/>
                </a:solidFill>
              </a:endParaRPr>
            </a:p>
            <a:p>
              <a:r>
                <a:rPr lang="en-US" dirty="0" err="1" smtClean="0">
                  <a:solidFill>
                    <a:srgbClr val="FF0000"/>
                  </a:solidFill>
                </a:rPr>
                <a:t>AxPh</a:t>
              </a:r>
              <a:endParaRPr lang="en-US" dirty="0" smtClean="0">
                <a:solidFill>
                  <a:srgbClr val="FF0000"/>
                </a:solidFill>
              </a:endParaRPr>
            </a:p>
            <a:p>
              <a:r>
                <a:rPr lang="en-US" dirty="0" err="1" smtClean="0">
                  <a:solidFill>
                    <a:srgbClr val="FF0000"/>
                  </a:solidFill>
                </a:rPr>
                <a:t>AxSym</a:t>
              </a:r>
              <a:r>
                <a:rPr lang="hu-HU" dirty="0" smtClean="0">
                  <a:solidFill>
                    <a:srgbClr val="FF0000"/>
                  </a:solidFill>
                </a:rPr>
                <a:t>t</a:t>
              </a:r>
              <a:endParaRPr lang="en-US" dirty="0" smtClean="0">
                <a:solidFill>
                  <a:srgbClr val="FF0000"/>
                </a:solidFill>
              </a:endParaRPr>
            </a:p>
            <a:p>
              <a:r>
                <a:rPr lang="en-US" dirty="0" err="1" smtClean="0">
                  <a:solidFill>
                    <a:srgbClr val="FF0000"/>
                  </a:solidFill>
                </a:rPr>
                <a:t>AxEv</a:t>
              </a:r>
              <a:endParaRPr lang="hu-HU" dirty="0">
                <a:solidFill>
                  <a:srgbClr val="FF0000"/>
                </a:solidFill>
              </a:endParaRPr>
            </a:p>
          </p:txBody>
        </p:sp>
        <p:sp>
          <p:nvSpPr>
            <p:cNvPr id="8" name="Szövegdoboz 7"/>
            <p:cNvSpPr txBox="1"/>
            <p:nvPr/>
          </p:nvSpPr>
          <p:spPr>
            <a:xfrm>
              <a:off x="4848224" y="3705224"/>
              <a:ext cx="1228725" cy="1477328"/>
            </a:xfrm>
            <a:prstGeom prst="rect">
              <a:avLst/>
            </a:prstGeom>
            <a:noFill/>
          </p:spPr>
          <p:txBody>
            <a:bodyPr wrap="square" rtlCol="0">
              <a:spAutoFit/>
            </a:bodyPr>
            <a:lstStyle/>
            <a:p>
              <a:endParaRPr lang="en-US" dirty="0" smtClean="0"/>
            </a:p>
            <a:p>
              <a:r>
                <a:rPr lang="en-US" dirty="0" err="1" smtClean="0">
                  <a:solidFill>
                    <a:srgbClr val="0070C0"/>
                  </a:solidFill>
                </a:rPr>
                <a:t>AxSelf</a:t>
              </a:r>
              <a:r>
                <a:rPr lang="en-US" dirty="0" smtClean="0">
                  <a:solidFill>
                    <a:srgbClr val="0070C0"/>
                  </a:solidFill>
                </a:rPr>
                <a:t>-</a:t>
              </a:r>
            </a:p>
            <a:p>
              <a:r>
                <a:rPr lang="en-US" dirty="0" err="1" smtClean="0">
                  <a:solidFill>
                    <a:srgbClr val="0070C0"/>
                  </a:solidFill>
                </a:rPr>
                <a:t>AxPh</a:t>
              </a:r>
              <a:r>
                <a:rPr lang="en-US" dirty="0" smtClean="0">
                  <a:solidFill>
                    <a:srgbClr val="0070C0"/>
                  </a:solidFill>
                </a:rPr>
                <a:t>-</a:t>
              </a:r>
            </a:p>
            <a:p>
              <a:r>
                <a:rPr lang="en-US" dirty="0" err="1" smtClean="0">
                  <a:solidFill>
                    <a:srgbClr val="0070C0"/>
                  </a:solidFill>
                </a:rPr>
                <a:t>AxSym</a:t>
              </a:r>
              <a:r>
                <a:rPr lang="hu-HU" dirty="0" smtClean="0">
                  <a:solidFill>
                    <a:srgbClr val="0070C0"/>
                  </a:solidFill>
                </a:rPr>
                <a:t>t</a:t>
              </a:r>
              <a:r>
                <a:rPr lang="en-US" dirty="0" smtClean="0">
                  <a:solidFill>
                    <a:srgbClr val="0070C0"/>
                  </a:solidFill>
                </a:rPr>
                <a:t>-</a:t>
              </a:r>
            </a:p>
            <a:p>
              <a:r>
                <a:rPr lang="en-US" dirty="0" err="1" smtClean="0">
                  <a:solidFill>
                    <a:srgbClr val="0070C0"/>
                  </a:solidFill>
                </a:rPr>
                <a:t>AxEv</a:t>
              </a:r>
              <a:r>
                <a:rPr lang="en-US" dirty="0" smtClean="0">
                  <a:solidFill>
                    <a:srgbClr val="0070C0"/>
                  </a:solidFill>
                </a:rPr>
                <a:t>-</a:t>
              </a:r>
              <a:endParaRPr lang="hu-HU" dirty="0">
                <a:solidFill>
                  <a:srgbClr val="0070C0"/>
                </a:solidFill>
              </a:endParaRPr>
            </a:p>
          </p:txBody>
        </p:sp>
        <p:sp>
          <p:nvSpPr>
            <p:cNvPr id="9" name="Jobb oldali kapcsos zárójel 8"/>
            <p:cNvSpPr/>
            <p:nvPr/>
          </p:nvSpPr>
          <p:spPr>
            <a:xfrm>
              <a:off x="2600325" y="4057651"/>
              <a:ext cx="438150" cy="1028700"/>
            </a:xfrm>
            <a:prstGeom prst="rightBrace">
              <a:avLst>
                <a:gd name="adj1" fmla="val 27027"/>
                <a:gd name="adj2" fmla="val 4814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13" name="Egyenes összekötő nyíllal 12"/>
            <p:cNvCxnSpPr/>
            <p:nvPr/>
          </p:nvCxnSpPr>
          <p:spPr>
            <a:xfrm flipV="1">
              <a:off x="3028950" y="4543425"/>
              <a:ext cx="1657350" cy="9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Szövegdoboz 14"/>
            <p:cNvSpPr txBox="1"/>
            <p:nvPr/>
          </p:nvSpPr>
          <p:spPr>
            <a:xfrm>
              <a:off x="3381375" y="4171950"/>
              <a:ext cx="1076325" cy="369332"/>
            </a:xfrm>
            <a:prstGeom prst="rect">
              <a:avLst/>
            </a:prstGeom>
            <a:noFill/>
          </p:spPr>
          <p:txBody>
            <a:bodyPr wrap="square" rtlCol="0">
              <a:spAutoFit/>
            </a:bodyPr>
            <a:lstStyle/>
            <a:p>
              <a:r>
                <a:rPr lang="en-US" dirty="0" err="1" smtClean="0">
                  <a:solidFill>
                    <a:srgbClr val="FF0000"/>
                  </a:solidFill>
                </a:rPr>
                <a:t>Ax</a:t>
              </a:r>
              <a:r>
                <a:rPr lang="en-US" dirty="0" err="1" smtClean="0">
                  <a:solidFill>
                    <a:srgbClr val="0070C0"/>
                  </a:solidFill>
                </a:rPr>
                <a:t>Cmv</a:t>
              </a:r>
              <a:endParaRPr lang="hu-HU" dirty="0">
                <a:solidFill>
                  <a:srgbClr val="0070C0"/>
                </a:solidFill>
              </a:endParaRPr>
            </a:p>
          </p:txBody>
        </p:sp>
        <p:sp>
          <p:nvSpPr>
            <p:cNvPr id="16" name="Szövegdoboz 15"/>
            <p:cNvSpPr txBox="1"/>
            <p:nvPr/>
          </p:nvSpPr>
          <p:spPr>
            <a:xfrm>
              <a:off x="3448050" y="4667250"/>
              <a:ext cx="923925" cy="369332"/>
            </a:xfrm>
            <a:prstGeom prst="rect">
              <a:avLst/>
            </a:prstGeom>
            <a:noFill/>
          </p:spPr>
          <p:txBody>
            <a:bodyPr wrap="square" rtlCol="0">
              <a:spAutoFit/>
            </a:bodyPr>
            <a:lstStyle/>
            <a:p>
              <a:r>
                <a:rPr lang="en-US" dirty="0" err="1" smtClean="0">
                  <a:solidFill>
                    <a:srgbClr val="0070C0"/>
                  </a:solidFill>
                </a:rPr>
                <a:t>AxDif</a:t>
              </a:r>
              <a:endParaRPr lang="hu-HU" dirty="0">
                <a:solidFill>
                  <a:srgbClr val="0070C0"/>
                </a:solidFill>
              </a:endParaRPr>
            </a:p>
          </p:txBody>
        </p:sp>
      </p:grpSp>
      <p:sp>
        <p:nvSpPr>
          <p:cNvPr id="921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92165"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9216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92168"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9217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92171"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63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pic>
        <p:nvPicPr>
          <p:cNvPr id="16384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6655" y="5505855"/>
            <a:ext cx="4846320" cy="457200"/>
          </a:xfrm>
          <a:prstGeom prst="rect">
            <a:avLst/>
          </a:prstGeom>
          <a:noFill/>
        </p:spPr>
      </p:pic>
      <p:sp>
        <p:nvSpPr>
          <p:cNvPr id="163843"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Axioms for </a:t>
            </a:r>
            <a:r>
              <a:rPr lang="en-US" dirty="0" err="1" smtClean="0"/>
              <a:t>Genrel</a:t>
            </a:r>
            <a:endParaRPr lang="hu-HU" dirty="0"/>
          </a:p>
        </p:txBody>
      </p:sp>
      <p:sp>
        <p:nvSpPr>
          <p:cNvPr id="3" name="Tartalom helye 2"/>
          <p:cNvSpPr>
            <a:spLocks noGrp="1"/>
          </p:cNvSpPr>
          <p:nvPr>
            <p:ph idx="1"/>
          </p:nvPr>
        </p:nvSpPr>
        <p:spPr>
          <a:xfrm>
            <a:off x="304800" y="2976664"/>
            <a:ext cx="8686800" cy="3103460"/>
          </a:xfrm>
        </p:spPr>
        <p:txBody>
          <a:bodyPr/>
          <a:lstStyle/>
          <a:p>
            <a:r>
              <a:rPr lang="en-US" dirty="0" err="1" smtClean="0"/>
              <a:t>AxPh</a:t>
            </a:r>
            <a:r>
              <a:rPr lang="en-US" dirty="0" smtClean="0"/>
              <a:t>- </a:t>
            </a:r>
          </a:p>
          <a:p>
            <a:pPr>
              <a:buNone/>
            </a:pPr>
            <a:r>
              <a:rPr lang="hu-HU" sz="1800" dirty="0" smtClean="0"/>
              <a:t>	</a:t>
            </a:r>
            <a:r>
              <a:rPr lang="en-US" sz="1800" dirty="0" smtClean="0"/>
              <a:t>      The velocity of photons an observer “meets” is 1 when they meet, and it is </a:t>
            </a:r>
          </a:p>
          <a:p>
            <a:pPr>
              <a:buNone/>
            </a:pPr>
            <a:r>
              <a:rPr lang="hu-HU" sz="1800" dirty="0" smtClean="0"/>
              <a:t>	</a:t>
            </a:r>
            <a:r>
              <a:rPr lang="en-US" sz="1800" dirty="0" smtClean="0"/>
              <a:t>        possible to send out a photon in each direction where the observer stands</a:t>
            </a:r>
          </a:p>
          <a:p>
            <a:r>
              <a:rPr lang="en-US" dirty="0" err="1" smtClean="0"/>
              <a:t>AxSym</a:t>
            </a:r>
            <a:r>
              <a:rPr lang="en-US" dirty="0" smtClean="0"/>
              <a:t>- </a:t>
            </a:r>
          </a:p>
          <a:p>
            <a:pPr>
              <a:buNone/>
            </a:pPr>
            <a:r>
              <a:rPr lang="hu-HU" sz="1800" dirty="0" smtClean="0"/>
              <a:t>	</a:t>
            </a:r>
            <a:r>
              <a:rPr lang="en-US" sz="1800" dirty="0" smtClean="0"/>
              <a:t>        Meeting observers see each other’s clocks s</a:t>
            </a:r>
            <a:r>
              <a:rPr lang="hu-HU" sz="1800" dirty="0" smtClean="0"/>
              <a:t>l</a:t>
            </a:r>
            <a:r>
              <a:rPr lang="en-US" sz="1800" dirty="0" err="1" smtClean="0"/>
              <a:t>ow</a:t>
            </a:r>
            <a:r>
              <a:rPr lang="en-US" sz="1800" dirty="0" smtClean="0"/>
              <a:t> down with the same rate</a:t>
            </a:r>
          </a:p>
          <a:p>
            <a:endParaRPr lang="hu-HU" sz="1800" dirty="0"/>
          </a:p>
        </p:txBody>
      </p:sp>
      <p:sp>
        <p:nvSpPr>
          <p:cNvPr id="5" name="Élőláb helye 4"/>
          <p:cNvSpPr>
            <a:spLocks noGrp="1"/>
          </p:cNvSpPr>
          <p:nvPr>
            <p:ph type="ftr" sz="quarter" idx="11"/>
          </p:nvPr>
        </p:nvSpPr>
        <p:spPr/>
        <p:txBody>
          <a:bodyPr/>
          <a:lstStyle/>
          <a:p>
            <a:pPr>
              <a:defRPr/>
            </a:pPr>
            <a:r>
              <a:rPr lang="en-US" dirty="0" smtClean="0"/>
              <a:t>Relativity Theory and Logic </a:t>
            </a:r>
            <a:endParaRPr lang="hu-HU" dirty="0"/>
          </a:p>
        </p:txBody>
      </p:sp>
      <p:sp>
        <p:nvSpPr>
          <p:cNvPr id="6" name="Dia számának helye 5"/>
          <p:cNvSpPr>
            <a:spLocks noGrp="1"/>
          </p:cNvSpPr>
          <p:nvPr>
            <p:ph type="sldNum" sz="quarter" idx="12"/>
          </p:nvPr>
        </p:nvSpPr>
        <p:spPr/>
        <p:txBody>
          <a:bodyPr/>
          <a:lstStyle/>
          <a:p>
            <a:pPr>
              <a:defRPr/>
            </a:pPr>
            <a:r>
              <a:rPr lang="hu-HU" smtClean="0"/>
              <a:t>Page: </a:t>
            </a:r>
            <a:fld id="{277E8C10-15AE-4CA2-BB30-4F2793F59FF9}" type="slidenum">
              <a:rPr lang="hu-HU" smtClean="0"/>
              <a:pPr>
                <a:defRPr/>
              </a:pPr>
              <a:t>68</a:t>
            </a:fld>
            <a:endParaRPr lang="hu-HU"/>
          </a:p>
        </p:txBody>
      </p:sp>
      <p:grpSp>
        <p:nvGrpSpPr>
          <p:cNvPr id="26" name="Group 25"/>
          <p:cNvGrpSpPr/>
          <p:nvPr/>
        </p:nvGrpSpPr>
        <p:grpSpPr>
          <a:xfrm>
            <a:off x="6799634" y="1001949"/>
            <a:ext cx="1705989" cy="2315994"/>
            <a:chOff x="6799634" y="1001949"/>
            <a:chExt cx="1705989" cy="2315994"/>
          </a:xfrm>
        </p:grpSpPr>
        <p:grpSp>
          <p:nvGrpSpPr>
            <p:cNvPr id="18" name="Group 17"/>
            <p:cNvGrpSpPr/>
            <p:nvPr/>
          </p:nvGrpSpPr>
          <p:grpSpPr>
            <a:xfrm>
              <a:off x="6799634" y="1001949"/>
              <a:ext cx="1705989" cy="2315994"/>
              <a:chOff x="6296025" y="676275"/>
              <a:chExt cx="1762126" cy="2486025"/>
            </a:xfrm>
          </p:grpSpPr>
          <p:sp>
            <p:nvSpPr>
              <p:cNvPr id="25" name="Szabadkézi sokszög 24"/>
              <p:cNvSpPr/>
              <p:nvPr/>
            </p:nvSpPr>
            <p:spPr>
              <a:xfrm>
                <a:off x="6296025" y="838200"/>
                <a:ext cx="1762125" cy="2324100"/>
              </a:xfrm>
              <a:custGeom>
                <a:avLst/>
                <a:gdLst>
                  <a:gd name="connsiteX0" fmla="*/ 1657350 w 1751265"/>
                  <a:gd name="connsiteY0" fmla="*/ 561975 h 2047875"/>
                  <a:gd name="connsiteX1" fmla="*/ 1600200 w 1751265"/>
                  <a:gd name="connsiteY1" fmla="*/ 542925 h 2047875"/>
                  <a:gd name="connsiteX2" fmla="*/ 1533525 w 1751265"/>
                  <a:gd name="connsiteY2" fmla="*/ 504825 h 2047875"/>
                  <a:gd name="connsiteX3" fmla="*/ 1476375 w 1751265"/>
                  <a:gd name="connsiteY3" fmla="*/ 485775 h 2047875"/>
                  <a:gd name="connsiteX4" fmla="*/ 1419225 w 1751265"/>
                  <a:gd name="connsiteY4" fmla="*/ 457200 h 2047875"/>
                  <a:gd name="connsiteX5" fmla="*/ 1323975 w 1751265"/>
                  <a:gd name="connsiteY5" fmla="*/ 419100 h 2047875"/>
                  <a:gd name="connsiteX6" fmla="*/ 1266825 w 1751265"/>
                  <a:gd name="connsiteY6" fmla="*/ 390525 h 2047875"/>
                  <a:gd name="connsiteX7" fmla="*/ 1238250 w 1751265"/>
                  <a:gd name="connsiteY7" fmla="*/ 381000 h 2047875"/>
                  <a:gd name="connsiteX8" fmla="*/ 1209675 w 1751265"/>
                  <a:gd name="connsiteY8" fmla="*/ 361950 h 2047875"/>
                  <a:gd name="connsiteX9" fmla="*/ 1152525 w 1751265"/>
                  <a:gd name="connsiteY9" fmla="*/ 342900 h 2047875"/>
                  <a:gd name="connsiteX10" fmla="*/ 1085850 w 1751265"/>
                  <a:gd name="connsiteY10" fmla="*/ 285750 h 2047875"/>
                  <a:gd name="connsiteX11" fmla="*/ 1066800 w 1751265"/>
                  <a:gd name="connsiteY11" fmla="*/ 257175 h 2047875"/>
                  <a:gd name="connsiteX12" fmla="*/ 1038225 w 1751265"/>
                  <a:gd name="connsiteY12" fmla="*/ 228600 h 2047875"/>
                  <a:gd name="connsiteX13" fmla="*/ 1019175 w 1751265"/>
                  <a:gd name="connsiteY13" fmla="*/ 200025 h 2047875"/>
                  <a:gd name="connsiteX14" fmla="*/ 962025 w 1751265"/>
                  <a:gd name="connsiteY14" fmla="*/ 142875 h 2047875"/>
                  <a:gd name="connsiteX15" fmla="*/ 933450 w 1751265"/>
                  <a:gd name="connsiteY15" fmla="*/ 114300 h 2047875"/>
                  <a:gd name="connsiteX16" fmla="*/ 904875 w 1751265"/>
                  <a:gd name="connsiteY16" fmla="*/ 85725 h 2047875"/>
                  <a:gd name="connsiteX17" fmla="*/ 876300 w 1751265"/>
                  <a:gd name="connsiteY17" fmla="*/ 57150 h 2047875"/>
                  <a:gd name="connsiteX18" fmla="*/ 819150 w 1751265"/>
                  <a:gd name="connsiteY18" fmla="*/ 19050 h 2047875"/>
                  <a:gd name="connsiteX19" fmla="*/ 790575 w 1751265"/>
                  <a:gd name="connsiteY19" fmla="*/ 0 h 2047875"/>
                  <a:gd name="connsiteX20" fmla="*/ 466725 w 1751265"/>
                  <a:gd name="connsiteY20" fmla="*/ 9525 h 2047875"/>
                  <a:gd name="connsiteX21" fmla="*/ 409575 w 1751265"/>
                  <a:gd name="connsiteY21" fmla="*/ 38100 h 2047875"/>
                  <a:gd name="connsiteX22" fmla="*/ 342900 w 1751265"/>
                  <a:gd name="connsiteY22" fmla="*/ 85725 h 2047875"/>
                  <a:gd name="connsiteX23" fmla="*/ 276225 w 1751265"/>
                  <a:gd name="connsiteY23" fmla="*/ 161925 h 2047875"/>
                  <a:gd name="connsiteX24" fmla="*/ 257175 w 1751265"/>
                  <a:gd name="connsiteY24" fmla="*/ 200025 h 2047875"/>
                  <a:gd name="connsiteX25" fmla="*/ 228600 w 1751265"/>
                  <a:gd name="connsiteY25" fmla="*/ 295275 h 2047875"/>
                  <a:gd name="connsiteX26" fmla="*/ 200025 w 1751265"/>
                  <a:gd name="connsiteY26" fmla="*/ 333375 h 2047875"/>
                  <a:gd name="connsiteX27" fmla="*/ 190500 w 1751265"/>
                  <a:gd name="connsiteY27" fmla="*/ 381000 h 2047875"/>
                  <a:gd name="connsiteX28" fmla="*/ 180975 w 1751265"/>
                  <a:gd name="connsiteY28" fmla="*/ 409575 h 2047875"/>
                  <a:gd name="connsiteX29" fmla="*/ 171450 w 1751265"/>
                  <a:gd name="connsiteY29" fmla="*/ 447675 h 2047875"/>
                  <a:gd name="connsiteX30" fmla="*/ 161925 w 1751265"/>
                  <a:gd name="connsiteY30" fmla="*/ 495300 h 2047875"/>
                  <a:gd name="connsiteX31" fmla="*/ 142875 w 1751265"/>
                  <a:gd name="connsiteY31" fmla="*/ 542925 h 2047875"/>
                  <a:gd name="connsiteX32" fmla="*/ 123825 w 1751265"/>
                  <a:gd name="connsiteY32" fmla="*/ 619125 h 2047875"/>
                  <a:gd name="connsiteX33" fmla="*/ 114300 w 1751265"/>
                  <a:gd name="connsiteY33" fmla="*/ 647700 h 2047875"/>
                  <a:gd name="connsiteX34" fmla="*/ 95250 w 1751265"/>
                  <a:gd name="connsiteY34" fmla="*/ 676275 h 2047875"/>
                  <a:gd name="connsiteX35" fmla="*/ 76200 w 1751265"/>
                  <a:gd name="connsiteY35" fmla="*/ 771525 h 2047875"/>
                  <a:gd name="connsiteX36" fmla="*/ 57150 w 1751265"/>
                  <a:gd name="connsiteY36" fmla="*/ 809625 h 2047875"/>
                  <a:gd name="connsiteX37" fmla="*/ 47625 w 1751265"/>
                  <a:gd name="connsiteY37" fmla="*/ 866775 h 2047875"/>
                  <a:gd name="connsiteX38" fmla="*/ 28575 w 1751265"/>
                  <a:gd name="connsiteY38" fmla="*/ 971550 h 2047875"/>
                  <a:gd name="connsiteX39" fmla="*/ 19050 w 1751265"/>
                  <a:gd name="connsiteY39" fmla="*/ 1038225 h 2047875"/>
                  <a:gd name="connsiteX40" fmla="*/ 0 w 1751265"/>
                  <a:gd name="connsiteY40" fmla="*/ 1123950 h 2047875"/>
                  <a:gd name="connsiteX41" fmla="*/ 9525 w 1751265"/>
                  <a:gd name="connsiteY41" fmla="*/ 1733550 h 2047875"/>
                  <a:gd name="connsiteX42" fmla="*/ 28575 w 1751265"/>
                  <a:gd name="connsiteY42" fmla="*/ 1790700 h 2047875"/>
                  <a:gd name="connsiteX43" fmla="*/ 38100 w 1751265"/>
                  <a:gd name="connsiteY43" fmla="*/ 1819275 h 2047875"/>
                  <a:gd name="connsiteX44" fmla="*/ 114300 w 1751265"/>
                  <a:gd name="connsiteY44" fmla="*/ 1905000 h 2047875"/>
                  <a:gd name="connsiteX45" fmla="*/ 142875 w 1751265"/>
                  <a:gd name="connsiteY45" fmla="*/ 1933575 h 2047875"/>
                  <a:gd name="connsiteX46" fmla="*/ 200025 w 1751265"/>
                  <a:gd name="connsiteY46" fmla="*/ 1952625 h 2047875"/>
                  <a:gd name="connsiteX47" fmla="*/ 238125 w 1751265"/>
                  <a:gd name="connsiteY47" fmla="*/ 1990725 h 2047875"/>
                  <a:gd name="connsiteX48" fmla="*/ 266700 w 1751265"/>
                  <a:gd name="connsiteY48" fmla="*/ 2000250 h 2047875"/>
                  <a:gd name="connsiteX49" fmla="*/ 295275 w 1751265"/>
                  <a:gd name="connsiteY49" fmla="*/ 2019300 h 2047875"/>
                  <a:gd name="connsiteX50" fmla="*/ 333375 w 1751265"/>
                  <a:gd name="connsiteY50" fmla="*/ 2028825 h 2047875"/>
                  <a:gd name="connsiteX51" fmla="*/ 371475 w 1751265"/>
                  <a:gd name="connsiteY51" fmla="*/ 2047875 h 2047875"/>
                  <a:gd name="connsiteX52" fmla="*/ 857250 w 1751265"/>
                  <a:gd name="connsiteY52" fmla="*/ 2038350 h 2047875"/>
                  <a:gd name="connsiteX53" fmla="*/ 952500 w 1751265"/>
                  <a:gd name="connsiteY53" fmla="*/ 2000250 h 2047875"/>
                  <a:gd name="connsiteX54" fmla="*/ 1009650 w 1751265"/>
                  <a:gd name="connsiteY54" fmla="*/ 1981200 h 2047875"/>
                  <a:gd name="connsiteX55" fmla="*/ 1038225 w 1751265"/>
                  <a:gd name="connsiteY55" fmla="*/ 1952625 h 2047875"/>
                  <a:gd name="connsiteX56" fmla="*/ 1104900 w 1751265"/>
                  <a:gd name="connsiteY56" fmla="*/ 1905000 h 2047875"/>
                  <a:gd name="connsiteX57" fmla="*/ 1123950 w 1751265"/>
                  <a:gd name="connsiteY57" fmla="*/ 1876425 h 2047875"/>
                  <a:gd name="connsiteX58" fmla="*/ 1152525 w 1751265"/>
                  <a:gd name="connsiteY58" fmla="*/ 1847850 h 2047875"/>
                  <a:gd name="connsiteX59" fmla="*/ 1171575 w 1751265"/>
                  <a:gd name="connsiteY59" fmla="*/ 1819275 h 2047875"/>
                  <a:gd name="connsiteX60" fmla="*/ 1200150 w 1751265"/>
                  <a:gd name="connsiteY60" fmla="*/ 1790700 h 2047875"/>
                  <a:gd name="connsiteX61" fmla="*/ 1219200 w 1751265"/>
                  <a:gd name="connsiteY61" fmla="*/ 1762125 h 2047875"/>
                  <a:gd name="connsiteX62" fmla="*/ 1247775 w 1751265"/>
                  <a:gd name="connsiteY62" fmla="*/ 1733550 h 2047875"/>
                  <a:gd name="connsiteX63" fmla="*/ 1266825 w 1751265"/>
                  <a:gd name="connsiteY63" fmla="*/ 1704975 h 2047875"/>
                  <a:gd name="connsiteX64" fmla="*/ 1333500 w 1751265"/>
                  <a:gd name="connsiteY64" fmla="*/ 1638300 h 2047875"/>
                  <a:gd name="connsiteX65" fmla="*/ 1390650 w 1751265"/>
                  <a:gd name="connsiteY65" fmla="*/ 1543050 h 2047875"/>
                  <a:gd name="connsiteX66" fmla="*/ 1409700 w 1751265"/>
                  <a:gd name="connsiteY66" fmla="*/ 1514475 h 2047875"/>
                  <a:gd name="connsiteX67" fmla="*/ 1428750 w 1751265"/>
                  <a:gd name="connsiteY67" fmla="*/ 1476375 h 2047875"/>
                  <a:gd name="connsiteX68" fmla="*/ 1485900 w 1751265"/>
                  <a:gd name="connsiteY68" fmla="*/ 1409700 h 2047875"/>
                  <a:gd name="connsiteX69" fmla="*/ 1504950 w 1751265"/>
                  <a:gd name="connsiteY69" fmla="*/ 1371600 h 2047875"/>
                  <a:gd name="connsiteX70" fmla="*/ 1533525 w 1751265"/>
                  <a:gd name="connsiteY70" fmla="*/ 1343025 h 2047875"/>
                  <a:gd name="connsiteX71" fmla="*/ 1552575 w 1751265"/>
                  <a:gd name="connsiteY71" fmla="*/ 1304925 h 2047875"/>
                  <a:gd name="connsiteX72" fmla="*/ 1600200 w 1751265"/>
                  <a:gd name="connsiteY72" fmla="*/ 1238250 h 2047875"/>
                  <a:gd name="connsiteX73" fmla="*/ 1609725 w 1751265"/>
                  <a:gd name="connsiteY73" fmla="*/ 1209675 h 2047875"/>
                  <a:gd name="connsiteX74" fmla="*/ 1638300 w 1751265"/>
                  <a:gd name="connsiteY74" fmla="*/ 1171575 h 2047875"/>
                  <a:gd name="connsiteX75" fmla="*/ 1676400 w 1751265"/>
                  <a:gd name="connsiteY75" fmla="*/ 1114425 h 2047875"/>
                  <a:gd name="connsiteX76" fmla="*/ 1695450 w 1751265"/>
                  <a:gd name="connsiteY76" fmla="*/ 1038225 h 2047875"/>
                  <a:gd name="connsiteX77" fmla="*/ 1714500 w 1751265"/>
                  <a:gd name="connsiteY77" fmla="*/ 1000125 h 2047875"/>
                  <a:gd name="connsiteX78" fmla="*/ 1733550 w 1751265"/>
                  <a:gd name="connsiteY78" fmla="*/ 971550 h 2047875"/>
                  <a:gd name="connsiteX79" fmla="*/ 1743075 w 1751265"/>
                  <a:gd name="connsiteY79" fmla="*/ 942975 h 2047875"/>
                  <a:gd name="connsiteX80" fmla="*/ 1724025 w 1751265"/>
                  <a:gd name="connsiteY80" fmla="*/ 695325 h 2047875"/>
                  <a:gd name="connsiteX81" fmla="*/ 1704975 w 1751265"/>
                  <a:gd name="connsiteY81" fmla="*/ 619125 h 2047875"/>
                  <a:gd name="connsiteX82" fmla="*/ 1685925 w 1751265"/>
                  <a:gd name="connsiteY82" fmla="*/ 590550 h 2047875"/>
                  <a:gd name="connsiteX83" fmla="*/ 1657350 w 1751265"/>
                  <a:gd name="connsiteY83" fmla="*/ 561975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751265" h="2047875">
                    <a:moveTo>
                      <a:pt x="1657350" y="561975"/>
                    </a:moveTo>
                    <a:cubicBezTo>
                      <a:pt x="1643063" y="554038"/>
                      <a:pt x="1616908" y="554064"/>
                      <a:pt x="1600200" y="542925"/>
                    </a:cubicBezTo>
                    <a:cubicBezTo>
                      <a:pt x="1574425" y="525742"/>
                      <a:pt x="1563737" y="516910"/>
                      <a:pt x="1533525" y="504825"/>
                    </a:cubicBezTo>
                    <a:cubicBezTo>
                      <a:pt x="1514881" y="497367"/>
                      <a:pt x="1493083" y="496914"/>
                      <a:pt x="1476375" y="485775"/>
                    </a:cubicBezTo>
                    <a:cubicBezTo>
                      <a:pt x="1421461" y="449166"/>
                      <a:pt x="1474434" y="480861"/>
                      <a:pt x="1419225" y="457200"/>
                    </a:cubicBezTo>
                    <a:cubicBezTo>
                      <a:pt x="1321119" y="415155"/>
                      <a:pt x="1454057" y="462461"/>
                      <a:pt x="1323975" y="419100"/>
                    </a:cubicBezTo>
                    <a:cubicBezTo>
                      <a:pt x="1252151" y="395159"/>
                      <a:pt x="1340683" y="427454"/>
                      <a:pt x="1266825" y="390525"/>
                    </a:cubicBezTo>
                    <a:cubicBezTo>
                      <a:pt x="1257845" y="386035"/>
                      <a:pt x="1247230" y="385490"/>
                      <a:pt x="1238250" y="381000"/>
                    </a:cubicBezTo>
                    <a:cubicBezTo>
                      <a:pt x="1228011" y="375880"/>
                      <a:pt x="1220136" y="366599"/>
                      <a:pt x="1209675" y="361950"/>
                    </a:cubicBezTo>
                    <a:cubicBezTo>
                      <a:pt x="1191325" y="353795"/>
                      <a:pt x="1152525" y="342900"/>
                      <a:pt x="1152525" y="342900"/>
                    </a:cubicBezTo>
                    <a:cubicBezTo>
                      <a:pt x="1124495" y="321878"/>
                      <a:pt x="1107961" y="312284"/>
                      <a:pt x="1085850" y="285750"/>
                    </a:cubicBezTo>
                    <a:cubicBezTo>
                      <a:pt x="1078521" y="276956"/>
                      <a:pt x="1074129" y="265969"/>
                      <a:pt x="1066800" y="257175"/>
                    </a:cubicBezTo>
                    <a:cubicBezTo>
                      <a:pt x="1058176" y="246827"/>
                      <a:pt x="1046849" y="238948"/>
                      <a:pt x="1038225" y="228600"/>
                    </a:cubicBezTo>
                    <a:cubicBezTo>
                      <a:pt x="1030896" y="219806"/>
                      <a:pt x="1026780" y="208581"/>
                      <a:pt x="1019175" y="200025"/>
                    </a:cubicBezTo>
                    <a:cubicBezTo>
                      <a:pt x="1001277" y="179889"/>
                      <a:pt x="981075" y="161925"/>
                      <a:pt x="962025" y="142875"/>
                    </a:cubicBezTo>
                    <a:lnTo>
                      <a:pt x="933450" y="114300"/>
                    </a:lnTo>
                    <a:lnTo>
                      <a:pt x="904875" y="85725"/>
                    </a:lnTo>
                    <a:cubicBezTo>
                      <a:pt x="895350" y="76200"/>
                      <a:pt x="887508" y="64622"/>
                      <a:pt x="876300" y="57150"/>
                    </a:cubicBezTo>
                    <a:lnTo>
                      <a:pt x="819150" y="19050"/>
                    </a:lnTo>
                    <a:lnTo>
                      <a:pt x="790575" y="0"/>
                    </a:lnTo>
                    <a:cubicBezTo>
                      <a:pt x="682625" y="3175"/>
                      <a:pt x="574564" y="3696"/>
                      <a:pt x="466725" y="9525"/>
                    </a:cubicBezTo>
                    <a:cubicBezTo>
                      <a:pt x="446307" y="10629"/>
                      <a:pt x="424821" y="27210"/>
                      <a:pt x="409575" y="38100"/>
                    </a:cubicBezTo>
                    <a:cubicBezTo>
                      <a:pt x="326873" y="97173"/>
                      <a:pt x="410243" y="40830"/>
                      <a:pt x="342900" y="85725"/>
                    </a:cubicBezTo>
                    <a:cubicBezTo>
                      <a:pt x="298450" y="152400"/>
                      <a:pt x="323850" y="130175"/>
                      <a:pt x="276225" y="161925"/>
                    </a:cubicBezTo>
                    <a:cubicBezTo>
                      <a:pt x="269875" y="174625"/>
                      <a:pt x="261665" y="186555"/>
                      <a:pt x="257175" y="200025"/>
                    </a:cubicBezTo>
                    <a:cubicBezTo>
                      <a:pt x="236676" y="261521"/>
                      <a:pt x="261711" y="235675"/>
                      <a:pt x="228600" y="295275"/>
                    </a:cubicBezTo>
                    <a:cubicBezTo>
                      <a:pt x="220890" y="309152"/>
                      <a:pt x="209550" y="320675"/>
                      <a:pt x="200025" y="333375"/>
                    </a:cubicBezTo>
                    <a:cubicBezTo>
                      <a:pt x="196850" y="349250"/>
                      <a:pt x="194427" y="365294"/>
                      <a:pt x="190500" y="381000"/>
                    </a:cubicBezTo>
                    <a:cubicBezTo>
                      <a:pt x="188065" y="390740"/>
                      <a:pt x="183733" y="399921"/>
                      <a:pt x="180975" y="409575"/>
                    </a:cubicBezTo>
                    <a:cubicBezTo>
                      <a:pt x="177379" y="422162"/>
                      <a:pt x="174290" y="434896"/>
                      <a:pt x="171450" y="447675"/>
                    </a:cubicBezTo>
                    <a:cubicBezTo>
                      <a:pt x="167938" y="463479"/>
                      <a:pt x="166577" y="479793"/>
                      <a:pt x="161925" y="495300"/>
                    </a:cubicBezTo>
                    <a:cubicBezTo>
                      <a:pt x="157012" y="511677"/>
                      <a:pt x="147903" y="526583"/>
                      <a:pt x="142875" y="542925"/>
                    </a:cubicBezTo>
                    <a:cubicBezTo>
                      <a:pt x="135175" y="567949"/>
                      <a:pt x="132104" y="594287"/>
                      <a:pt x="123825" y="619125"/>
                    </a:cubicBezTo>
                    <a:cubicBezTo>
                      <a:pt x="120650" y="628650"/>
                      <a:pt x="118790" y="638720"/>
                      <a:pt x="114300" y="647700"/>
                    </a:cubicBezTo>
                    <a:cubicBezTo>
                      <a:pt x="109180" y="657939"/>
                      <a:pt x="101600" y="666750"/>
                      <a:pt x="95250" y="676275"/>
                    </a:cubicBezTo>
                    <a:cubicBezTo>
                      <a:pt x="91958" y="696028"/>
                      <a:pt x="84725" y="748791"/>
                      <a:pt x="76200" y="771525"/>
                    </a:cubicBezTo>
                    <a:cubicBezTo>
                      <a:pt x="71214" y="784820"/>
                      <a:pt x="63500" y="796925"/>
                      <a:pt x="57150" y="809625"/>
                    </a:cubicBezTo>
                    <a:cubicBezTo>
                      <a:pt x="53975" y="828675"/>
                      <a:pt x="51080" y="847774"/>
                      <a:pt x="47625" y="866775"/>
                    </a:cubicBezTo>
                    <a:cubicBezTo>
                      <a:pt x="32764" y="948511"/>
                      <a:pt x="42609" y="880331"/>
                      <a:pt x="28575" y="971550"/>
                    </a:cubicBezTo>
                    <a:cubicBezTo>
                      <a:pt x="25161" y="993740"/>
                      <a:pt x="22741" y="1016080"/>
                      <a:pt x="19050" y="1038225"/>
                    </a:cubicBezTo>
                    <a:cubicBezTo>
                      <a:pt x="13004" y="1074502"/>
                      <a:pt x="8563" y="1089700"/>
                      <a:pt x="0" y="1123950"/>
                    </a:cubicBezTo>
                    <a:cubicBezTo>
                      <a:pt x="3175" y="1327150"/>
                      <a:pt x="823" y="1530512"/>
                      <a:pt x="9525" y="1733550"/>
                    </a:cubicBezTo>
                    <a:cubicBezTo>
                      <a:pt x="10385" y="1753612"/>
                      <a:pt x="22225" y="1771650"/>
                      <a:pt x="28575" y="1790700"/>
                    </a:cubicBezTo>
                    <a:cubicBezTo>
                      <a:pt x="31750" y="1800225"/>
                      <a:pt x="32531" y="1810921"/>
                      <a:pt x="38100" y="1819275"/>
                    </a:cubicBezTo>
                    <a:cubicBezTo>
                      <a:pt x="72094" y="1870266"/>
                      <a:pt x="49055" y="1839755"/>
                      <a:pt x="114300" y="1905000"/>
                    </a:cubicBezTo>
                    <a:cubicBezTo>
                      <a:pt x="123825" y="1914525"/>
                      <a:pt x="130096" y="1929315"/>
                      <a:pt x="142875" y="1933575"/>
                    </a:cubicBezTo>
                    <a:lnTo>
                      <a:pt x="200025" y="1952625"/>
                    </a:lnTo>
                    <a:cubicBezTo>
                      <a:pt x="212725" y="1965325"/>
                      <a:pt x="223510" y="1980286"/>
                      <a:pt x="238125" y="1990725"/>
                    </a:cubicBezTo>
                    <a:cubicBezTo>
                      <a:pt x="246295" y="1996561"/>
                      <a:pt x="257720" y="1995760"/>
                      <a:pt x="266700" y="2000250"/>
                    </a:cubicBezTo>
                    <a:cubicBezTo>
                      <a:pt x="276939" y="2005370"/>
                      <a:pt x="284753" y="2014791"/>
                      <a:pt x="295275" y="2019300"/>
                    </a:cubicBezTo>
                    <a:cubicBezTo>
                      <a:pt x="307307" y="2024457"/>
                      <a:pt x="321118" y="2024228"/>
                      <a:pt x="333375" y="2028825"/>
                    </a:cubicBezTo>
                    <a:cubicBezTo>
                      <a:pt x="346670" y="2033811"/>
                      <a:pt x="358775" y="2041525"/>
                      <a:pt x="371475" y="2047875"/>
                    </a:cubicBezTo>
                    <a:cubicBezTo>
                      <a:pt x="533400" y="2044700"/>
                      <a:pt x="695518" y="2046862"/>
                      <a:pt x="857250" y="2038350"/>
                    </a:cubicBezTo>
                    <a:cubicBezTo>
                      <a:pt x="893627" y="2036435"/>
                      <a:pt x="920653" y="2012989"/>
                      <a:pt x="952500" y="2000250"/>
                    </a:cubicBezTo>
                    <a:cubicBezTo>
                      <a:pt x="971144" y="1992792"/>
                      <a:pt x="1009650" y="1981200"/>
                      <a:pt x="1009650" y="1981200"/>
                    </a:cubicBezTo>
                    <a:cubicBezTo>
                      <a:pt x="1019175" y="1971675"/>
                      <a:pt x="1027264" y="1960455"/>
                      <a:pt x="1038225" y="1952625"/>
                    </a:cubicBezTo>
                    <a:cubicBezTo>
                      <a:pt x="1093737" y="1912974"/>
                      <a:pt x="1061196" y="1957444"/>
                      <a:pt x="1104900" y="1905000"/>
                    </a:cubicBezTo>
                    <a:cubicBezTo>
                      <a:pt x="1112229" y="1896206"/>
                      <a:pt x="1116621" y="1885219"/>
                      <a:pt x="1123950" y="1876425"/>
                    </a:cubicBezTo>
                    <a:cubicBezTo>
                      <a:pt x="1132574" y="1866077"/>
                      <a:pt x="1143901" y="1858198"/>
                      <a:pt x="1152525" y="1847850"/>
                    </a:cubicBezTo>
                    <a:cubicBezTo>
                      <a:pt x="1159854" y="1839056"/>
                      <a:pt x="1164246" y="1828069"/>
                      <a:pt x="1171575" y="1819275"/>
                    </a:cubicBezTo>
                    <a:cubicBezTo>
                      <a:pt x="1180199" y="1808927"/>
                      <a:pt x="1191526" y="1801048"/>
                      <a:pt x="1200150" y="1790700"/>
                    </a:cubicBezTo>
                    <a:cubicBezTo>
                      <a:pt x="1207479" y="1781906"/>
                      <a:pt x="1211871" y="1770919"/>
                      <a:pt x="1219200" y="1762125"/>
                    </a:cubicBezTo>
                    <a:cubicBezTo>
                      <a:pt x="1227824" y="1751777"/>
                      <a:pt x="1239151" y="1743898"/>
                      <a:pt x="1247775" y="1733550"/>
                    </a:cubicBezTo>
                    <a:cubicBezTo>
                      <a:pt x="1255104" y="1724756"/>
                      <a:pt x="1259167" y="1713484"/>
                      <a:pt x="1266825" y="1704975"/>
                    </a:cubicBezTo>
                    <a:cubicBezTo>
                      <a:pt x="1287851" y="1681613"/>
                      <a:pt x="1317329" y="1665252"/>
                      <a:pt x="1333500" y="1638300"/>
                    </a:cubicBezTo>
                    <a:cubicBezTo>
                      <a:pt x="1352550" y="1606550"/>
                      <a:pt x="1370111" y="1573858"/>
                      <a:pt x="1390650" y="1543050"/>
                    </a:cubicBezTo>
                    <a:cubicBezTo>
                      <a:pt x="1397000" y="1533525"/>
                      <a:pt x="1404020" y="1524414"/>
                      <a:pt x="1409700" y="1514475"/>
                    </a:cubicBezTo>
                    <a:cubicBezTo>
                      <a:pt x="1416745" y="1502147"/>
                      <a:pt x="1421225" y="1488416"/>
                      <a:pt x="1428750" y="1476375"/>
                    </a:cubicBezTo>
                    <a:cubicBezTo>
                      <a:pt x="1510341" y="1345829"/>
                      <a:pt x="1407972" y="1518799"/>
                      <a:pt x="1485900" y="1409700"/>
                    </a:cubicBezTo>
                    <a:cubicBezTo>
                      <a:pt x="1494153" y="1398146"/>
                      <a:pt x="1496697" y="1383154"/>
                      <a:pt x="1504950" y="1371600"/>
                    </a:cubicBezTo>
                    <a:cubicBezTo>
                      <a:pt x="1512780" y="1360639"/>
                      <a:pt x="1525695" y="1353986"/>
                      <a:pt x="1533525" y="1343025"/>
                    </a:cubicBezTo>
                    <a:cubicBezTo>
                      <a:pt x="1541778" y="1331471"/>
                      <a:pt x="1545050" y="1316966"/>
                      <a:pt x="1552575" y="1304925"/>
                    </a:cubicBezTo>
                    <a:cubicBezTo>
                      <a:pt x="1563361" y="1287667"/>
                      <a:pt x="1590125" y="1258400"/>
                      <a:pt x="1600200" y="1238250"/>
                    </a:cubicBezTo>
                    <a:cubicBezTo>
                      <a:pt x="1604690" y="1229270"/>
                      <a:pt x="1604744" y="1218392"/>
                      <a:pt x="1609725" y="1209675"/>
                    </a:cubicBezTo>
                    <a:cubicBezTo>
                      <a:pt x="1617601" y="1195892"/>
                      <a:pt x="1629196" y="1184580"/>
                      <a:pt x="1638300" y="1171575"/>
                    </a:cubicBezTo>
                    <a:cubicBezTo>
                      <a:pt x="1651430" y="1152818"/>
                      <a:pt x="1676400" y="1114425"/>
                      <a:pt x="1676400" y="1114425"/>
                    </a:cubicBezTo>
                    <a:cubicBezTo>
                      <a:pt x="1682750" y="1089025"/>
                      <a:pt x="1683741" y="1061643"/>
                      <a:pt x="1695450" y="1038225"/>
                    </a:cubicBezTo>
                    <a:cubicBezTo>
                      <a:pt x="1701800" y="1025525"/>
                      <a:pt x="1707455" y="1012453"/>
                      <a:pt x="1714500" y="1000125"/>
                    </a:cubicBezTo>
                    <a:cubicBezTo>
                      <a:pt x="1720180" y="990186"/>
                      <a:pt x="1728430" y="981789"/>
                      <a:pt x="1733550" y="971550"/>
                    </a:cubicBezTo>
                    <a:cubicBezTo>
                      <a:pt x="1738040" y="962570"/>
                      <a:pt x="1739900" y="952500"/>
                      <a:pt x="1743075" y="942975"/>
                    </a:cubicBezTo>
                    <a:cubicBezTo>
                      <a:pt x="1728914" y="631432"/>
                      <a:pt x="1751265" y="817906"/>
                      <a:pt x="1724025" y="695325"/>
                    </a:cubicBezTo>
                    <a:cubicBezTo>
                      <a:pt x="1719678" y="675762"/>
                      <a:pt x="1715187" y="639550"/>
                      <a:pt x="1704975" y="619125"/>
                    </a:cubicBezTo>
                    <a:cubicBezTo>
                      <a:pt x="1699855" y="608886"/>
                      <a:pt x="1691045" y="600789"/>
                      <a:pt x="1685925" y="590550"/>
                    </a:cubicBezTo>
                    <a:cubicBezTo>
                      <a:pt x="1670131" y="558963"/>
                      <a:pt x="1671637" y="569912"/>
                      <a:pt x="1657350" y="561975"/>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8" name="Egyenes összekötő 7"/>
              <p:cNvCxnSpPr/>
              <p:nvPr/>
            </p:nvCxnSpPr>
            <p:spPr>
              <a:xfrm rot="16200000" flipH="1">
                <a:off x="6091238" y="2062161"/>
                <a:ext cx="2019299" cy="952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9" name="Group 102"/>
              <p:cNvGrpSpPr>
                <a:grpSpLocks/>
              </p:cNvGrpSpPr>
              <p:nvPr/>
            </p:nvGrpSpPr>
            <p:grpSpPr bwMode="auto">
              <a:xfrm>
                <a:off x="6800850" y="1266825"/>
                <a:ext cx="581025" cy="639763"/>
                <a:chOff x="6092611" y="3000372"/>
                <a:chExt cx="1385216" cy="1363444"/>
              </a:xfrm>
            </p:grpSpPr>
            <p:grpSp>
              <p:nvGrpSpPr>
                <p:cNvPr id="10" name="Group 95"/>
                <p:cNvGrpSpPr/>
                <p:nvPr/>
              </p:nvGrpSpPr>
              <p:grpSpPr>
                <a:xfrm>
                  <a:off x="6092611" y="3418114"/>
                  <a:ext cx="1385216" cy="945702"/>
                  <a:chOff x="714348" y="2428868"/>
                  <a:chExt cx="1214446" cy="1571636"/>
                </a:xfrm>
                <a:solidFill>
                  <a:schemeClr val="accent1">
                    <a:lumMod val="40000"/>
                    <a:lumOff val="60000"/>
                  </a:schemeClr>
                </a:solidFill>
              </p:grpSpPr>
              <p:sp>
                <p:nvSpPr>
                  <p:cNvPr id="12" name="Isosceles Triangle 96"/>
                  <p:cNvSpPr/>
                  <p:nvPr/>
                </p:nvSpPr>
                <p:spPr>
                  <a:xfrm rot="10800000">
                    <a:off x="714348" y="2571744"/>
                    <a:ext cx="1214446" cy="1428760"/>
                  </a:xfrm>
                  <a:prstGeom prst="triangl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3" name="Oval 97"/>
                  <p:cNvSpPr/>
                  <p:nvPr/>
                </p:nvSpPr>
                <p:spPr>
                  <a:xfrm>
                    <a:off x="714348" y="2428868"/>
                    <a:ext cx="1214446" cy="285752"/>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cxnSp>
              <p:nvCxnSpPr>
                <p:cNvPr id="11" name="Straight Connector 99"/>
                <p:cNvCxnSpPr/>
                <p:nvPr/>
              </p:nvCxnSpPr>
              <p:spPr>
                <a:xfrm rot="5400000" flipH="1" flipV="1">
                  <a:off x="6502514" y="3295600"/>
                  <a:ext cx="59045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2" name="Szabadkézi sokszög 21"/>
              <p:cNvSpPr/>
              <p:nvPr/>
            </p:nvSpPr>
            <p:spPr>
              <a:xfrm rot="673885">
                <a:off x="6923223" y="2003873"/>
                <a:ext cx="483353" cy="674145"/>
              </a:xfrm>
              <a:custGeom>
                <a:avLst/>
                <a:gdLst>
                  <a:gd name="connsiteX0" fmla="*/ 0 w 419100"/>
                  <a:gd name="connsiteY0" fmla="*/ 638175 h 638175"/>
                  <a:gd name="connsiteX1" fmla="*/ 171450 w 419100"/>
                  <a:gd name="connsiteY1" fmla="*/ 457200 h 638175"/>
                  <a:gd name="connsiteX2" fmla="*/ 209550 w 419100"/>
                  <a:gd name="connsiteY2" fmla="*/ 219075 h 638175"/>
                  <a:gd name="connsiteX3" fmla="*/ 419100 w 419100"/>
                  <a:gd name="connsiteY3" fmla="*/ 0 h 638175"/>
                </a:gdLst>
                <a:ahLst/>
                <a:cxnLst>
                  <a:cxn ang="0">
                    <a:pos x="connsiteX0" y="connsiteY0"/>
                  </a:cxn>
                  <a:cxn ang="0">
                    <a:pos x="connsiteX1" y="connsiteY1"/>
                  </a:cxn>
                  <a:cxn ang="0">
                    <a:pos x="connsiteX2" y="connsiteY2"/>
                  </a:cxn>
                  <a:cxn ang="0">
                    <a:pos x="connsiteX3" y="connsiteY3"/>
                  </a:cxn>
                </a:cxnLst>
                <a:rect l="l" t="t" r="r" b="b"/>
                <a:pathLst>
                  <a:path w="419100" h="638175">
                    <a:moveTo>
                      <a:pt x="0" y="638175"/>
                    </a:moveTo>
                    <a:cubicBezTo>
                      <a:pt x="68262" y="582612"/>
                      <a:pt x="136525" y="527050"/>
                      <a:pt x="171450" y="457200"/>
                    </a:cubicBezTo>
                    <a:cubicBezTo>
                      <a:pt x="206375" y="387350"/>
                      <a:pt x="168275" y="295275"/>
                      <a:pt x="209550" y="219075"/>
                    </a:cubicBezTo>
                    <a:cubicBezTo>
                      <a:pt x="250825" y="142875"/>
                      <a:pt x="334962" y="71437"/>
                      <a:pt x="419100" y="0"/>
                    </a:cubicBezTo>
                  </a:path>
                </a:pathLst>
              </a:cu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24" name="Szövegdoboz 23"/>
              <p:cNvSpPr txBox="1"/>
              <p:nvPr/>
            </p:nvSpPr>
            <p:spPr>
              <a:xfrm>
                <a:off x="7153275" y="676275"/>
                <a:ext cx="904876" cy="369332"/>
              </a:xfrm>
              <a:prstGeom prst="rect">
                <a:avLst/>
              </a:prstGeom>
              <a:noFill/>
            </p:spPr>
            <p:txBody>
              <a:bodyPr wrap="square" rtlCol="0">
                <a:spAutoFit/>
              </a:bodyPr>
              <a:lstStyle/>
              <a:p>
                <a:r>
                  <a:rPr lang="en-US" dirty="0" smtClean="0">
                    <a:solidFill>
                      <a:srgbClr val="0070C0"/>
                    </a:solidFill>
                  </a:rPr>
                  <a:t>m</a:t>
                </a:r>
                <a:r>
                  <a:rPr lang="el-GR" dirty="0" smtClean="0">
                    <a:solidFill>
                      <a:srgbClr val="0070C0"/>
                    </a:solidFill>
                  </a:rPr>
                  <a:t>ϵ</a:t>
                </a:r>
                <a:r>
                  <a:rPr lang="en-US" dirty="0" smtClean="0">
                    <a:solidFill>
                      <a:srgbClr val="0070C0"/>
                    </a:solidFill>
                  </a:rPr>
                  <a:t>Ob</a:t>
                </a:r>
                <a:endParaRPr lang="hu-HU" dirty="0">
                  <a:solidFill>
                    <a:srgbClr val="0070C0"/>
                  </a:solidFill>
                </a:endParaRPr>
              </a:p>
            </p:txBody>
          </p:sp>
          <p:cxnSp>
            <p:nvCxnSpPr>
              <p:cNvPr id="19" name="Egyenes összekötő 18"/>
              <p:cNvCxnSpPr/>
              <p:nvPr/>
            </p:nvCxnSpPr>
            <p:spPr>
              <a:xfrm>
                <a:off x="7060406" y="2243138"/>
                <a:ext cx="762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a:xfrm>
                <a:off x="7198519" y="2183607"/>
                <a:ext cx="762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7258051" y="2338388"/>
              <a:ext cx="381000" cy="369332"/>
            </a:xfrm>
            <a:prstGeom prst="rect">
              <a:avLst/>
            </a:prstGeom>
            <a:noFill/>
          </p:spPr>
          <p:txBody>
            <a:bodyPr wrap="square" rtlCol="0">
              <a:spAutoFit/>
            </a:bodyPr>
            <a:lstStyle/>
            <a:p>
              <a:r>
                <a:rPr lang="hu-HU" dirty="0" smtClean="0"/>
                <a:t>1</a:t>
              </a:r>
              <a:r>
                <a:rPr lang="hu-HU" baseline="-25000" dirty="0" smtClean="0"/>
                <a:t>t</a:t>
              </a:r>
              <a:endParaRPr lang="hu-HU" baseline="-25000" dirty="0"/>
            </a:p>
          </p:txBody>
        </p:sp>
        <p:sp>
          <p:nvSpPr>
            <p:cNvPr id="23" name="TextBox 22"/>
            <p:cNvSpPr txBox="1"/>
            <p:nvPr/>
          </p:nvSpPr>
          <p:spPr>
            <a:xfrm>
              <a:off x="7667626" y="2305051"/>
              <a:ext cx="447674" cy="369332"/>
            </a:xfrm>
            <a:prstGeom prst="rect">
              <a:avLst/>
            </a:prstGeom>
            <a:noFill/>
          </p:spPr>
          <p:txBody>
            <a:bodyPr wrap="square" rtlCol="0">
              <a:spAutoFit/>
            </a:bodyPr>
            <a:lstStyle/>
            <a:p>
              <a:r>
                <a:rPr lang="hu-HU" dirty="0" smtClean="0"/>
                <a:t>1</a:t>
              </a:r>
              <a:r>
                <a:rPr lang="hu-HU" baseline="-25000" dirty="0" smtClean="0"/>
                <a:t>t’</a:t>
              </a:r>
              <a:endParaRPr lang="hu-HU" baseline="-25000" dirty="0"/>
            </a:p>
          </p:txBody>
        </p:sp>
      </p:grpSp>
      <p:sp>
        <p:nvSpPr>
          <p:cNvPr id="27"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gen</a:t>
            </a:r>
            <a:r>
              <a:rPr lang="hu-HU" dirty="0" err="1" smtClean="0"/>
              <a:t>rel</a:t>
            </a:r>
            <a:endParaRPr lang="hu-HU" baseline="-25000" dirty="0"/>
          </a:p>
        </p:txBody>
      </p:sp>
      <p:sp>
        <p:nvSpPr>
          <p:cNvPr id="3" name="Date Placeholder 2"/>
          <p:cNvSpPr>
            <a:spLocks noGrp="1"/>
          </p:cNvSpPr>
          <p:nvPr>
            <p:ph type="dt" sz="quarter" idx="10"/>
          </p:nvPr>
        </p:nvSpPr>
        <p:spPr/>
        <p:txBody>
          <a:bodyPr/>
          <a:lstStyle/>
          <a:p>
            <a:pPr>
              <a:defRPr/>
            </a:pPr>
            <a:r>
              <a:rPr lang="hu-HU" dirty="0"/>
              <a:t>The Vienna Circle and Hungary, Vienna, May 19-20, 2008</a:t>
            </a:r>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a:t>Page: </a:t>
            </a:r>
            <a:fld id="{5AC37A93-EAE0-48A6-AF2A-391DFA9BD0C8}" type="slidenum">
              <a:rPr/>
              <a:pPr>
                <a:defRPr/>
              </a:pPr>
              <a:t>69</a:t>
            </a:fld>
            <a:endParaRPr/>
          </a:p>
        </p:txBody>
      </p:sp>
      <p:sp>
        <p:nvSpPr>
          <p:cNvPr id="2458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4583" name="Rectangle 3"/>
          <p:cNvSpPr>
            <a:spLocks noChangeArrowheads="1"/>
          </p:cNvSpPr>
          <p:nvPr/>
        </p:nvSpPr>
        <p:spPr bwMode="auto">
          <a:xfrm>
            <a:off x="-539750" y="800100"/>
            <a:ext cx="9144000" cy="0"/>
          </a:xfrm>
          <a:prstGeom prst="rect">
            <a:avLst/>
          </a:prstGeom>
          <a:noFill/>
          <a:ln w="9525">
            <a:noFill/>
            <a:miter lim="800000"/>
            <a:headEnd/>
            <a:tailEnd/>
          </a:ln>
        </p:spPr>
        <p:txBody>
          <a:bodyPr wrap="none" anchor="ctr">
            <a:spAutoFit/>
          </a:bodyPr>
          <a:lstStyle/>
          <a:p>
            <a:endParaRPr lang="en-US"/>
          </a:p>
        </p:txBody>
      </p:sp>
      <p:sp>
        <p:nvSpPr>
          <p:cNvPr id="24584"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4586" name="Rectangle 6"/>
          <p:cNvSpPr>
            <a:spLocks noChangeArrowheads="1"/>
          </p:cNvSpPr>
          <p:nvPr/>
        </p:nvSpPr>
        <p:spPr bwMode="auto">
          <a:xfrm>
            <a:off x="-539750" y="866775"/>
            <a:ext cx="9144000" cy="0"/>
          </a:xfrm>
          <a:prstGeom prst="rect">
            <a:avLst/>
          </a:prstGeom>
          <a:noFill/>
          <a:ln w="9525">
            <a:noFill/>
            <a:miter lim="800000"/>
            <a:headEnd/>
            <a:tailEnd/>
          </a:ln>
        </p:spPr>
        <p:txBody>
          <a:bodyPr wrap="none" anchor="ctr">
            <a:spAutoFit/>
          </a:bodyPr>
          <a:lstStyle/>
          <a:p>
            <a:endParaRPr lang="en-US"/>
          </a:p>
        </p:txBody>
      </p:sp>
      <p:sp>
        <p:nvSpPr>
          <p:cNvPr id="23" name="Szövegdoboz 22"/>
          <p:cNvSpPr txBox="1"/>
          <p:nvPr/>
        </p:nvSpPr>
        <p:spPr>
          <a:xfrm>
            <a:off x="428624" y="1352550"/>
            <a:ext cx="8540277" cy="830997"/>
          </a:xfrm>
          <a:prstGeom prst="rect">
            <a:avLst/>
          </a:prstGeom>
          <a:noFill/>
        </p:spPr>
        <p:txBody>
          <a:bodyPr wrap="square" rtlCol="0">
            <a:spAutoFit/>
          </a:bodyPr>
          <a:lstStyle/>
          <a:p>
            <a:r>
              <a:rPr lang="en-US" sz="2400" b="1" i="1" dirty="0" err="1" smtClean="0">
                <a:solidFill>
                  <a:srgbClr val="002060"/>
                </a:solidFill>
                <a:latin typeface="Times New Roman" pitchFamily="18" charset="0"/>
              </a:rPr>
              <a:t>GenRel</a:t>
            </a:r>
            <a:r>
              <a:rPr lang="en-US" sz="2400" b="1" i="1" dirty="0" smtClean="0">
                <a:solidFill>
                  <a:srgbClr val="002060"/>
                </a:solidFill>
                <a:latin typeface="Times New Roman" pitchFamily="18" charset="0"/>
              </a:rPr>
              <a:t> = </a:t>
            </a:r>
          </a:p>
          <a:p>
            <a:r>
              <a:rPr lang="en-US" sz="2400" b="1" i="1" dirty="0" smtClean="0">
                <a:solidFill>
                  <a:srgbClr val="002060"/>
                </a:solidFill>
                <a:latin typeface="Times New Roman" pitchFamily="18" charset="0"/>
              </a:rPr>
              <a:t>          </a:t>
            </a:r>
            <a:r>
              <a:rPr lang="en-US" sz="2400" b="1" i="1" dirty="0" err="1" smtClean="0">
                <a:solidFill>
                  <a:srgbClr val="002060"/>
                </a:solidFill>
                <a:latin typeface="Times New Roman" pitchFamily="18" charset="0"/>
              </a:rPr>
              <a:t>AxField</a:t>
            </a:r>
            <a:r>
              <a:rPr lang="en-US" sz="2400" b="1" i="1" dirty="0" smtClean="0">
                <a:solidFill>
                  <a:srgbClr val="002060"/>
                </a:solidFill>
                <a:latin typeface="Times New Roman" pitchFamily="18" charset="0"/>
              </a:rPr>
              <a:t> +</a:t>
            </a:r>
            <a:r>
              <a:rPr lang="en-US" sz="2400" b="1" i="1" dirty="0" err="1" smtClean="0">
                <a:solidFill>
                  <a:srgbClr val="002060"/>
                </a:solidFill>
                <a:latin typeface="Times New Roman" pitchFamily="18" charset="0"/>
              </a:rPr>
              <a:t>AxPh</a:t>
            </a:r>
            <a:r>
              <a:rPr lang="en-US" sz="2600" b="1" i="1" baseline="32000" dirty="0" smtClean="0">
                <a:solidFill>
                  <a:srgbClr val="002060"/>
                </a:solidFill>
                <a:latin typeface="Times New Roman" pitchFamily="18" charset="0"/>
              </a:rPr>
              <a:t>-</a:t>
            </a:r>
            <a:r>
              <a:rPr lang="en-US" sz="2400" b="1" i="1" dirty="0" smtClean="0">
                <a:solidFill>
                  <a:srgbClr val="002060"/>
                </a:solidFill>
                <a:latin typeface="Times New Roman" pitchFamily="18" charset="0"/>
              </a:rPr>
              <a:t>+</a:t>
            </a:r>
            <a:r>
              <a:rPr lang="en-US" sz="2400" b="1" i="1" dirty="0" err="1" smtClean="0">
                <a:solidFill>
                  <a:srgbClr val="002060"/>
                </a:solidFill>
                <a:latin typeface="Times New Roman" pitchFamily="18" charset="0"/>
              </a:rPr>
              <a:t>AxEv</a:t>
            </a:r>
            <a:r>
              <a:rPr lang="en-US" sz="2600" b="1" i="1" baseline="32000" dirty="0" smtClean="0">
                <a:solidFill>
                  <a:srgbClr val="002060"/>
                </a:solidFill>
                <a:latin typeface="Times New Roman" pitchFamily="18" charset="0"/>
              </a:rPr>
              <a:t>-</a:t>
            </a:r>
            <a:r>
              <a:rPr lang="en-US" sz="2400" b="1" i="1" dirty="0" smtClean="0">
                <a:solidFill>
                  <a:srgbClr val="002060"/>
                </a:solidFill>
                <a:latin typeface="Times New Roman" pitchFamily="18" charset="0"/>
              </a:rPr>
              <a:t>+ </a:t>
            </a:r>
            <a:r>
              <a:rPr lang="en-US" sz="2400" b="1" i="1" dirty="0" err="1" smtClean="0">
                <a:solidFill>
                  <a:srgbClr val="002060"/>
                </a:solidFill>
                <a:latin typeface="Times New Roman" pitchFamily="18" charset="0"/>
              </a:rPr>
              <a:t>AxSelf</a:t>
            </a:r>
            <a:r>
              <a:rPr lang="en-US" sz="2600" b="1" i="1" baseline="32000" smtClean="0">
                <a:solidFill>
                  <a:srgbClr val="002060"/>
                </a:solidFill>
                <a:latin typeface="Times New Roman" pitchFamily="18" charset="0"/>
              </a:rPr>
              <a:t>- </a:t>
            </a:r>
            <a:r>
              <a:rPr lang="en-US" sz="2400" b="1" i="1" smtClean="0">
                <a:solidFill>
                  <a:srgbClr val="002060"/>
                </a:solidFill>
                <a:latin typeface="Times New Roman" pitchFamily="18" charset="0"/>
              </a:rPr>
              <a:t>+AxSym</a:t>
            </a:r>
            <a:r>
              <a:rPr lang="hu-HU" sz="2400" b="1" i="1" dirty="0" smtClean="0">
                <a:solidFill>
                  <a:srgbClr val="002060"/>
                </a:solidFill>
                <a:latin typeface="Times New Roman" pitchFamily="18" charset="0"/>
              </a:rPr>
              <a:t>t</a:t>
            </a:r>
            <a:r>
              <a:rPr lang="en-US" sz="2600" b="1" i="1" baseline="36000" dirty="0" smtClean="0">
                <a:solidFill>
                  <a:srgbClr val="002060"/>
                </a:solidFill>
                <a:latin typeface="Times New Roman" pitchFamily="18" charset="0"/>
              </a:rPr>
              <a:t>-</a:t>
            </a:r>
            <a:r>
              <a:rPr lang="en-US" sz="2400" b="1" i="1" dirty="0" smtClean="0">
                <a:solidFill>
                  <a:srgbClr val="002060"/>
                </a:solidFill>
                <a:latin typeface="Times New Roman" pitchFamily="18" charset="0"/>
              </a:rPr>
              <a:t>+</a:t>
            </a:r>
            <a:r>
              <a:rPr lang="en-US" sz="2400" b="1" i="1" dirty="0" err="1" smtClean="0">
                <a:solidFill>
                  <a:srgbClr val="002060"/>
                </a:solidFill>
                <a:latin typeface="Times New Roman" pitchFamily="18" charset="0"/>
              </a:rPr>
              <a:t>AxDif+AxCont</a:t>
            </a:r>
            <a:endParaRPr lang="hu-HU" sz="2400" b="1" i="1" dirty="0">
              <a:solidFill>
                <a:srgbClr val="002060"/>
              </a:solidFill>
              <a:latin typeface="Times New Roman" pitchFamily="18" charset="0"/>
            </a:endParaRPr>
          </a:p>
        </p:txBody>
      </p:sp>
      <p:grpSp>
        <p:nvGrpSpPr>
          <p:cNvPr id="26" name="Group 25"/>
          <p:cNvGrpSpPr/>
          <p:nvPr/>
        </p:nvGrpSpPr>
        <p:grpSpPr>
          <a:xfrm>
            <a:off x="2114551" y="2244189"/>
            <a:ext cx="4895849" cy="3327936"/>
            <a:chOff x="2114551" y="2244189"/>
            <a:chExt cx="4895849" cy="3327936"/>
          </a:xfrm>
        </p:grpSpPr>
        <p:grpSp>
          <p:nvGrpSpPr>
            <p:cNvPr id="6" name="Group 28"/>
            <p:cNvGrpSpPr>
              <a:grpSpLocks/>
            </p:cNvGrpSpPr>
            <p:nvPr/>
          </p:nvGrpSpPr>
          <p:grpSpPr bwMode="auto">
            <a:xfrm>
              <a:off x="2114551" y="2244189"/>
              <a:ext cx="4895849" cy="3327936"/>
              <a:chOff x="2105785" y="2483894"/>
              <a:chExt cx="4895107" cy="3327959"/>
            </a:xfrm>
          </p:grpSpPr>
          <p:sp>
            <p:nvSpPr>
              <p:cNvPr id="14" name="Vertical Scroll 13"/>
              <p:cNvSpPr/>
              <p:nvPr/>
            </p:nvSpPr>
            <p:spPr>
              <a:xfrm>
                <a:off x="2143109" y="3428999"/>
                <a:ext cx="1315021" cy="2382854"/>
              </a:xfrm>
              <a:prstGeom prst="verticalScroll">
                <a:avLst/>
              </a:prstGeom>
              <a:blipFill>
                <a:blip r:embed="rId3" cstate="print"/>
                <a:tile tx="0" ty="0" sx="100000" sy="100000" flip="none" algn="tl"/>
              </a:blipFill>
              <a:ln w="3175">
                <a:solidFill>
                  <a:schemeClr val="accent1">
                    <a:lumMod val="75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tx1"/>
                    </a:solidFill>
                  </a:rPr>
                  <a:t>AxField</a:t>
                </a:r>
                <a:r>
                  <a:rPr lang="en-US" dirty="0">
                    <a:solidFill>
                      <a:schemeClr val="tx1"/>
                    </a:solidFill>
                  </a:rPr>
                  <a:t> </a:t>
                </a:r>
              </a:p>
              <a:p>
                <a:pPr algn="ctr" fontAlgn="auto">
                  <a:spcBef>
                    <a:spcPts val="0"/>
                  </a:spcBef>
                  <a:spcAft>
                    <a:spcPts val="0"/>
                  </a:spcAft>
                  <a:defRPr/>
                </a:pPr>
                <a:r>
                  <a:rPr lang="en-US" dirty="0" err="1" smtClean="0">
                    <a:solidFill>
                      <a:schemeClr val="tx1"/>
                    </a:solidFill>
                  </a:rPr>
                  <a:t>AxPh</a:t>
                </a:r>
                <a:r>
                  <a:rPr lang="en-US" sz="2400" b="1" baseline="30000" dirty="0" smtClean="0">
                    <a:solidFill>
                      <a:schemeClr val="tx1"/>
                    </a:solidFill>
                  </a:rPr>
                  <a:t>-</a:t>
                </a:r>
                <a:endParaRPr lang="hu-HU" sz="2400" b="1" baseline="30000" dirty="0" smtClean="0">
                  <a:solidFill>
                    <a:schemeClr val="tx1"/>
                  </a:solidFill>
                </a:endParaRPr>
              </a:p>
              <a:p>
                <a:pPr algn="ctr" fontAlgn="auto">
                  <a:spcBef>
                    <a:spcPts val="0"/>
                  </a:spcBef>
                  <a:spcAft>
                    <a:spcPts val="0"/>
                  </a:spcAft>
                  <a:defRPr/>
                </a:pPr>
                <a:r>
                  <a:rPr lang="en-US" dirty="0" err="1" smtClean="0">
                    <a:solidFill>
                      <a:schemeClr val="tx1"/>
                    </a:solidFill>
                  </a:rPr>
                  <a:t>AxEv</a:t>
                </a:r>
                <a:r>
                  <a:rPr lang="en-US" sz="2400" b="1" baseline="30000" dirty="0" smtClean="0">
                    <a:solidFill>
                      <a:schemeClr val="tx1"/>
                    </a:solidFill>
                  </a:rPr>
                  <a:t>-</a:t>
                </a:r>
              </a:p>
              <a:p>
                <a:pPr algn="ctr" fontAlgn="auto">
                  <a:spcBef>
                    <a:spcPts val="0"/>
                  </a:spcBef>
                  <a:spcAft>
                    <a:spcPts val="0"/>
                  </a:spcAft>
                  <a:defRPr/>
                </a:pPr>
                <a:r>
                  <a:rPr lang="en-US" dirty="0" err="1" smtClean="0">
                    <a:solidFill>
                      <a:schemeClr val="tx1"/>
                    </a:solidFill>
                  </a:rPr>
                  <a:t>AxSelf</a:t>
                </a:r>
                <a:r>
                  <a:rPr lang="en-US" b="1" baseline="28000" dirty="0" err="1" smtClean="0">
                    <a:solidFill>
                      <a:schemeClr val="tx1"/>
                    </a:solidFill>
                  </a:rPr>
                  <a:t>-</a:t>
                </a:r>
                <a:r>
                  <a:rPr lang="en-US" dirty="0" err="1" smtClean="0">
                    <a:solidFill>
                      <a:schemeClr val="tx1"/>
                    </a:solidFill>
                  </a:rPr>
                  <a:t>AxSym</a:t>
                </a:r>
                <a:r>
                  <a:rPr lang="hu-HU" dirty="0" smtClean="0">
                    <a:solidFill>
                      <a:schemeClr val="tx1"/>
                    </a:solidFill>
                  </a:rPr>
                  <a:t>t</a:t>
                </a:r>
                <a:r>
                  <a:rPr lang="en-US" sz="2400" b="1" baseline="30000" dirty="0" smtClean="0">
                    <a:solidFill>
                      <a:schemeClr val="tx1"/>
                    </a:solidFill>
                  </a:rPr>
                  <a:t>-</a:t>
                </a:r>
              </a:p>
              <a:p>
                <a:pPr algn="ctr" fontAlgn="auto">
                  <a:spcBef>
                    <a:spcPts val="0"/>
                  </a:spcBef>
                  <a:spcAft>
                    <a:spcPts val="0"/>
                  </a:spcAft>
                  <a:defRPr/>
                </a:pPr>
                <a:r>
                  <a:rPr lang="en-US" dirty="0" err="1" smtClean="0">
                    <a:solidFill>
                      <a:schemeClr val="tx1"/>
                    </a:solidFill>
                  </a:rPr>
                  <a:t>AxDif</a:t>
                </a:r>
                <a:endParaRPr lang="en-US" dirty="0" smtClean="0">
                  <a:solidFill>
                    <a:schemeClr val="tx1"/>
                  </a:solidFill>
                </a:endParaRPr>
              </a:p>
              <a:p>
                <a:pPr algn="ctr" fontAlgn="auto">
                  <a:spcBef>
                    <a:spcPts val="0"/>
                  </a:spcBef>
                  <a:spcAft>
                    <a:spcPts val="0"/>
                  </a:spcAft>
                  <a:defRPr/>
                </a:pPr>
                <a:r>
                  <a:rPr lang="en-US" dirty="0" err="1" smtClean="0">
                    <a:solidFill>
                      <a:schemeClr val="tx1"/>
                    </a:solidFill>
                  </a:rPr>
                  <a:t>AxCont</a:t>
                </a:r>
                <a:endParaRPr lang="en-US" dirty="0">
                  <a:solidFill>
                    <a:schemeClr val="tx1"/>
                  </a:solidFill>
                </a:endParaRPr>
              </a:p>
            </p:txBody>
          </p:sp>
          <p:sp>
            <p:nvSpPr>
              <p:cNvPr id="15" name="Flowchart: Document 14"/>
              <p:cNvSpPr/>
              <p:nvPr/>
            </p:nvSpPr>
            <p:spPr>
              <a:xfrm>
                <a:off x="5643570" y="2912522"/>
                <a:ext cx="1357322" cy="2071702"/>
              </a:xfrm>
              <a:prstGeom prst="flowChartDocument">
                <a:avLst/>
              </a:prstGeom>
              <a:effectLst>
                <a:outerShdw blurRad="76200" dist="50800" dir="5400000" rotWithShape="0">
                  <a:srgbClr val="4E3B30">
                    <a:alpha val="60000"/>
                  </a:srgbClr>
                </a:outerShdw>
                <a:reflection blurRad="6350" stA="50000" endA="300" endPos="55000" dir="5400000" sy="-100000" algn="bl" rotWithShape="0"/>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dirty="0" smtClean="0"/>
                  <a:t>Thm1001</a:t>
                </a:r>
                <a:endParaRPr lang="en-US" dirty="0"/>
              </a:p>
              <a:p>
                <a:pPr algn="ctr" fontAlgn="auto">
                  <a:spcBef>
                    <a:spcPts val="0"/>
                  </a:spcBef>
                  <a:spcAft>
                    <a:spcPts val="0"/>
                  </a:spcAft>
                  <a:defRPr/>
                </a:pPr>
                <a:r>
                  <a:rPr lang="en-US" dirty="0" smtClean="0"/>
                  <a:t>Thm1002</a:t>
                </a:r>
                <a:endParaRPr lang="en-US" dirty="0"/>
              </a:p>
              <a:p>
                <a:pPr algn="ctr" fontAlgn="auto">
                  <a:spcBef>
                    <a:spcPts val="0"/>
                  </a:spcBef>
                  <a:spcAft>
                    <a:spcPts val="0"/>
                  </a:spcAft>
                  <a:defRPr/>
                </a:pPr>
                <a:r>
                  <a:rPr lang="en-US" dirty="0" smtClean="0"/>
                  <a:t>Thm1003</a:t>
                </a: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p:txBody>
          </p:sp>
          <p:sp>
            <p:nvSpPr>
              <p:cNvPr id="24590" name="TextBox 19"/>
              <p:cNvSpPr txBox="1">
                <a:spLocks noChangeArrowheads="1"/>
              </p:cNvSpPr>
              <p:nvPr/>
            </p:nvSpPr>
            <p:spPr bwMode="auto">
              <a:xfrm>
                <a:off x="2105785" y="3056358"/>
                <a:ext cx="1390438" cy="369332"/>
              </a:xfrm>
              <a:prstGeom prst="rect">
                <a:avLst/>
              </a:prstGeom>
              <a:noFill/>
              <a:ln w="9525">
                <a:noFill/>
                <a:miter lim="800000"/>
                <a:headEnd/>
                <a:tailEnd/>
              </a:ln>
            </p:spPr>
            <p:txBody>
              <a:bodyPr wrap="square">
                <a:spAutoFit/>
              </a:bodyPr>
              <a:lstStyle/>
              <a:p>
                <a:pPr algn="ctr"/>
                <a:r>
                  <a:rPr lang="hu-HU" dirty="0" err="1" smtClean="0">
                    <a:latin typeface="Franklin Gothic Book" pitchFamily="34" charset="0"/>
                  </a:rPr>
                  <a:t>Gen</a:t>
                </a:r>
                <a:r>
                  <a:rPr lang="en-US" dirty="0" err="1" smtClean="0">
                    <a:latin typeface="Franklin Gothic Book" pitchFamily="34" charset="0"/>
                  </a:rPr>
                  <a:t>Rel</a:t>
                </a:r>
                <a:endParaRPr lang="hu-HU" baseline="-25000" dirty="0">
                  <a:latin typeface="Franklin Gothic Book" pitchFamily="34" charset="0"/>
                </a:endParaRPr>
              </a:p>
            </p:txBody>
          </p:sp>
          <p:sp>
            <p:nvSpPr>
              <p:cNvPr id="24591" name="TextBox 20"/>
              <p:cNvSpPr txBox="1">
                <a:spLocks noChangeArrowheads="1"/>
              </p:cNvSpPr>
              <p:nvPr/>
            </p:nvSpPr>
            <p:spPr bwMode="auto">
              <a:xfrm>
                <a:off x="5715008" y="2483894"/>
                <a:ext cx="1214446" cy="369333"/>
              </a:xfrm>
              <a:prstGeom prst="rect">
                <a:avLst/>
              </a:prstGeom>
              <a:noFill/>
              <a:ln w="9525">
                <a:noFill/>
                <a:miter lim="800000"/>
                <a:headEnd/>
                <a:tailEnd/>
              </a:ln>
            </p:spPr>
            <p:txBody>
              <a:bodyPr>
                <a:spAutoFit/>
              </a:bodyPr>
              <a:lstStyle/>
              <a:p>
                <a:pPr algn="ctr"/>
                <a:r>
                  <a:rPr lang="en-US">
                    <a:latin typeface="Franklin Gothic Book" pitchFamily="34" charset="0"/>
                  </a:rPr>
                  <a:t>Theorems</a:t>
                </a:r>
                <a:endParaRPr lang="hu-HU">
                  <a:latin typeface="Franklin Gothic Book" pitchFamily="34" charset="0"/>
                </a:endParaRPr>
              </a:p>
            </p:txBody>
          </p:sp>
          <p:sp>
            <p:nvSpPr>
              <p:cNvPr id="24592" name="TextBox 21"/>
              <p:cNvSpPr txBox="1">
                <a:spLocks noChangeArrowheads="1"/>
              </p:cNvSpPr>
              <p:nvPr/>
            </p:nvSpPr>
            <p:spPr bwMode="auto">
              <a:xfrm>
                <a:off x="4143372" y="4214818"/>
                <a:ext cx="928694" cy="369332"/>
              </a:xfrm>
              <a:prstGeom prst="rect">
                <a:avLst/>
              </a:prstGeom>
              <a:noFill/>
              <a:ln w="9525">
                <a:noFill/>
                <a:miter lim="800000"/>
                <a:headEnd/>
                <a:tailEnd/>
              </a:ln>
            </p:spPr>
            <p:txBody>
              <a:bodyPr>
                <a:spAutoFit/>
              </a:bodyPr>
              <a:lstStyle/>
              <a:p>
                <a:pPr algn="ctr"/>
                <a:r>
                  <a:rPr lang="en-US">
                    <a:latin typeface="Franklin Gothic Book" pitchFamily="34" charset="0"/>
                  </a:rPr>
                  <a:t>Proofs</a:t>
                </a:r>
                <a:endParaRPr lang="hu-HU">
                  <a:latin typeface="Franklin Gothic Book" pitchFamily="34" charset="0"/>
                </a:endParaRPr>
              </a:p>
            </p:txBody>
          </p:sp>
          <p:grpSp>
            <p:nvGrpSpPr>
              <p:cNvPr id="7" name="Group 27"/>
              <p:cNvGrpSpPr>
                <a:grpSpLocks/>
              </p:cNvGrpSpPr>
              <p:nvPr/>
            </p:nvGrpSpPr>
            <p:grpSpPr bwMode="auto">
              <a:xfrm>
                <a:off x="3843720" y="3286124"/>
                <a:ext cx="1442660" cy="938218"/>
                <a:chOff x="3843720" y="3286124"/>
                <a:chExt cx="1442660" cy="938218"/>
              </a:xfrm>
            </p:grpSpPr>
            <p:cxnSp>
              <p:nvCxnSpPr>
                <p:cNvPr id="16" name="Straight Arrow Connector 15"/>
                <p:cNvCxnSpPr/>
                <p:nvPr/>
              </p:nvCxnSpPr>
              <p:spPr>
                <a:xfrm flipV="1">
                  <a:off x="3858119" y="3500437"/>
                  <a:ext cx="1428533" cy="7143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858119" y="3714752"/>
                  <a:ext cx="1428533" cy="500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858119" y="3929065"/>
                  <a:ext cx="1428533" cy="2857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858119" y="4214817"/>
                  <a:ext cx="1428533"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843834" y="3286124"/>
                  <a:ext cx="1419010" cy="9382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sp>
          <p:nvSpPr>
            <p:cNvPr id="25" name="TextBox 24"/>
            <p:cNvSpPr txBox="1"/>
            <p:nvPr/>
          </p:nvSpPr>
          <p:spPr>
            <a:xfrm>
              <a:off x="5981177" y="3573520"/>
              <a:ext cx="461665" cy="369332"/>
            </a:xfrm>
            <a:prstGeom prst="rect">
              <a:avLst/>
            </a:prstGeom>
            <a:noFill/>
          </p:spPr>
          <p:txBody>
            <a:bodyPr vert="vert" wrap="square" rtlCol="0">
              <a:spAutoFit/>
            </a:bodyPr>
            <a:lstStyle/>
            <a:p>
              <a:r>
                <a:rPr lang="hu-HU" dirty="0" smtClean="0">
                  <a:solidFill>
                    <a:schemeClr val="bg1"/>
                  </a:solidFill>
                </a:rPr>
                <a:t>…</a:t>
              </a:r>
              <a:endParaRPr lang="hu-HU" dirty="0">
                <a:solidFill>
                  <a:schemeClr val="bg1"/>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Language for </a:t>
            </a:r>
            <a:r>
              <a:rPr lang="en-US" dirty="0" err="1" smtClean="0"/>
              <a:t>specrel</a:t>
            </a:r>
            <a:endParaRPr lang="hu-HU" cap="none" baseline="-25000" dirty="0"/>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a:t>Page: </a:t>
            </a:r>
            <a:fld id="{497869D5-AE66-4FC4-95FE-62D5FEBAB8C3}" type="slidenum">
              <a:rPr/>
              <a:pPr>
                <a:defRPr/>
              </a:pPr>
              <a:t>7</a:t>
            </a:fld>
            <a:endParaRPr/>
          </a:p>
        </p:txBody>
      </p:sp>
      <p:sp>
        <p:nvSpPr>
          <p:cNvPr id="1946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19463" name="Rectangle 3"/>
          <p:cNvSpPr>
            <a:spLocks noChangeArrowheads="1"/>
          </p:cNvSpPr>
          <p:nvPr/>
        </p:nvSpPr>
        <p:spPr bwMode="auto">
          <a:xfrm>
            <a:off x="0" y="1009650"/>
            <a:ext cx="9144000" cy="0"/>
          </a:xfrm>
          <a:prstGeom prst="rect">
            <a:avLst/>
          </a:prstGeom>
          <a:noFill/>
          <a:ln w="9525">
            <a:noFill/>
            <a:miter lim="800000"/>
            <a:headEnd/>
            <a:tailEnd/>
          </a:ln>
        </p:spPr>
        <p:txBody>
          <a:bodyPr wrap="none" anchor="ctr">
            <a:spAutoFit/>
          </a:bodyPr>
          <a:lstStyle/>
          <a:p>
            <a:endParaRPr lang="en-US"/>
          </a:p>
        </p:txBody>
      </p:sp>
      <p:sp>
        <p:nvSpPr>
          <p:cNvPr id="19464"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19465" name="Rectangle 6"/>
          <p:cNvSpPr>
            <a:spLocks noChangeArrowheads="1"/>
          </p:cNvSpPr>
          <p:nvPr/>
        </p:nvSpPr>
        <p:spPr bwMode="auto">
          <a:xfrm>
            <a:off x="0" y="1009650"/>
            <a:ext cx="9144000" cy="0"/>
          </a:xfrm>
          <a:prstGeom prst="rect">
            <a:avLst/>
          </a:prstGeom>
          <a:noFill/>
          <a:ln w="9525">
            <a:noFill/>
            <a:miter lim="800000"/>
            <a:headEnd/>
            <a:tailEnd/>
          </a:ln>
        </p:spPr>
        <p:txBody>
          <a:bodyPr wrap="none" anchor="ctr">
            <a:spAutoFit/>
          </a:bodyPr>
          <a:lstStyle/>
          <a:p>
            <a:endParaRPr lang="en-US"/>
          </a:p>
        </p:txBody>
      </p:sp>
      <p:sp>
        <p:nvSpPr>
          <p:cNvPr id="1946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pic>
        <p:nvPicPr>
          <p:cNvPr id="19467"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32025" y="1785938"/>
            <a:ext cx="4752975" cy="619125"/>
          </a:xfrm>
          <a:prstGeom prst="rect">
            <a:avLst/>
          </a:prstGeom>
          <a:noFill/>
          <a:ln w="9525">
            <a:noFill/>
            <a:miter lim="800000"/>
            <a:headEnd/>
            <a:tailEnd/>
          </a:ln>
        </p:spPr>
      </p:pic>
      <p:sp>
        <p:nvSpPr>
          <p:cNvPr id="19468" name="Rectangle 9"/>
          <p:cNvSpPr>
            <a:spLocks noChangeArrowheads="1"/>
          </p:cNvSpPr>
          <p:nvPr/>
        </p:nvSpPr>
        <p:spPr bwMode="auto">
          <a:xfrm>
            <a:off x="0" y="1076325"/>
            <a:ext cx="9144000" cy="0"/>
          </a:xfrm>
          <a:prstGeom prst="rect">
            <a:avLst/>
          </a:prstGeom>
          <a:noFill/>
          <a:ln w="9525">
            <a:noFill/>
            <a:miter lim="800000"/>
            <a:headEnd/>
            <a:tailEnd/>
          </a:ln>
        </p:spPr>
        <p:txBody>
          <a:bodyPr wrap="none" anchor="ctr">
            <a:spAutoFit/>
          </a:bodyPr>
          <a:lstStyle/>
          <a:p>
            <a:endParaRPr lang="en-US"/>
          </a:p>
        </p:txBody>
      </p:sp>
      <p:sp>
        <p:nvSpPr>
          <p:cNvPr id="19469" name="TextBox 18"/>
          <p:cNvSpPr txBox="1">
            <a:spLocks noChangeArrowheads="1"/>
          </p:cNvSpPr>
          <p:nvPr/>
        </p:nvSpPr>
        <p:spPr bwMode="auto">
          <a:xfrm>
            <a:off x="928688" y="2500313"/>
            <a:ext cx="7358062" cy="307975"/>
          </a:xfrm>
          <a:prstGeom prst="rect">
            <a:avLst/>
          </a:prstGeom>
          <a:noFill/>
          <a:ln w="9525">
            <a:noFill/>
            <a:miter lim="800000"/>
            <a:headEnd/>
            <a:tailEnd/>
          </a:ln>
        </p:spPr>
        <p:txBody>
          <a:bodyPr>
            <a:spAutoFit/>
          </a:bodyPr>
          <a:lstStyle/>
          <a:p>
            <a:r>
              <a:rPr lang="en-US" sz="1400" dirty="0">
                <a:latin typeface="Franklin Gothic Book" pitchFamily="34" charset="0"/>
              </a:rPr>
              <a:t>Bodies (test particles), Inertial Observers, Photons, Quantities, usual operations on it, Worldview</a:t>
            </a:r>
            <a:endParaRPr lang="hu-HU" sz="1400" dirty="0">
              <a:latin typeface="Franklin Gothic Book" pitchFamily="34" charset="0"/>
            </a:endParaRPr>
          </a:p>
        </p:txBody>
      </p:sp>
      <p:grpSp>
        <p:nvGrpSpPr>
          <p:cNvPr id="19470" name="Group 27"/>
          <p:cNvGrpSpPr>
            <a:grpSpLocks/>
          </p:cNvGrpSpPr>
          <p:nvPr/>
        </p:nvGrpSpPr>
        <p:grpSpPr bwMode="auto">
          <a:xfrm>
            <a:off x="1071563" y="3000375"/>
            <a:ext cx="2071687" cy="2357438"/>
            <a:chOff x="1071538" y="3000372"/>
            <a:chExt cx="2071702" cy="2357454"/>
          </a:xfrm>
        </p:grpSpPr>
        <p:sp>
          <p:nvSpPr>
            <p:cNvPr id="20" name="Oval 19"/>
            <p:cNvSpPr/>
            <p:nvPr/>
          </p:nvSpPr>
          <p:spPr>
            <a:xfrm>
              <a:off x="1071538" y="3357562"/>
              <a:ext cx="2071702" cy="200026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1" name="Oval 20"/>
            <p:cNvSpPr/>
            <p:nvPr/>
          </p:nvSpPr>
          <p:spPr>
            <a:xfrm>
              <a:off x="1357290" y="4143380"/>
              <a:ext cx="642942" cy="71438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2" name="Oval 21"/>
            <p:cNvSpPr/>
            <p:nvPr/>
          </p:nvSpPr>
          <p:spPr>
            <a:xfrm>
              <a:off x="2214546" y="4143380"/>
              <a:ext cx="642942" cy="71438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9481" name="TextBox 23"/>
            <p:cNvSpPr txBox="1">
              <a:spLocks noChangeArrowheads="1"/>
            </p:cNvSpPr>
            <p:nvPr/>
          </p:nvSpPr>
          <p:spPr bwMode="auto">
            <a:xfrm>
              <a:off x="1928794" y="3000372"/>
              <a:ext cx="285752" cy="461665"/>
            </a:xfrm>
            <a:prstGeom prst="rect">
              <a:avLst/>
            </a:prstGeom>
            <a:noFill/>
            <a:ln w="9525">
              <a:noFill/>
              <a:miter lim="800000"/>
              <a:headEnd/>
              <a:tailEnd/>
            </a:ln>
          </p:spPr>
          <p:txBody>
            <a:bodyPr>
              <a:spAutoFit/>
            </a:bodyPr>
            <a:lstStyle/>
            <a:p>
              <a:r>
                <a:rPr lang="en-US" sz="2400" b="1">
                  <a:latin typeface="Franklin Gothic Book" pitchFamily="34" charset="0"/>
                </a:rPr>
                <a:t>B</a:t>
              </a:r>
              <a:endParaRPr lang="hu-HU" sz="2400" b="1">
                <a:latin typeface="Franklin Gothic Book" pitchFamily="34" charset="0"/>
              </a:endParaRPr>
            </a:p>
          </p:txBody>
        </p:sp>
        <p:sp>
          <p:nvSpPr>
            <p:cNvPr id="19482" name="TextBox 24"/>
            <p:cNvSpPr txBox="1">
              <a:spLocks noChangeArrowheads="1"/>
            </p:cNvSpPr>
            <p:nvPr/>
          </p:nvSpPr>
          <p:spPr bwMode="auto">
            <a:xfrm>
              <a:off x="1399554" y="3777046"/>
              <a:ext cx="732668" cy="461665"/>
            </a:xfrm>
            <a:prstGeom prst="rect">
              <a:avLst/>
            </a:prstGeom>
            <a:noFill/>
            <a:ln w="9525">
              <a:noFill/>
              <a:miter lim="800000"/>
              <a:headEnd/>
              <a:tailEnd/>
            </a:ln>
          </p:spPr>
          <p:txBody>
            <a:bodyPr>
              <a:spAutoFit/>
            </a:bodyPr>
            <a:lstStyle/>
            <a:p>
              <a:r>
                <a:rPr lang="en-US" sz="2400" b="1">
                  <a:latin typeface="Franklin Gothic Book" pitchFamily="34" charset="0"/>
                </a:rPr>
                <a:t>IOb</a:t>
              </a:r>
              <a:endParaRPr lang="hu-HU" sz="2400" b="1">
                <a:latin typeface="Franklin Gothic Book" pitchFamily="34" charset="0"/>
              </a:endParaRPr>
            </a:p>
          </p:txBody>
        </p:sp>
        <p:sp>
          <p:nvSpPr>
            <p:cNvPr id="19483" name="TextBox 25"/>
            <p:cNvSpPr txBox="1">
              <a:spLocks noChangeArrowheads="1"/>
            </p:cNvSpPr>
            <p:nvPr/>
          </p:nvSpPr>
          <p:spPr bwMode="auto">
            <a:xfrm>
              <a:off x="2275098" y="3778760"/>
              <a:ext cx="714380" cy="461665"/>
            </a:xfrm>
            <a:prstGeom prst="rect">
              <a:avLst/>
            </a:prstGeom>
            <a:noFill/>
            <a:ln w="9525">
              <a:noFill/>
              <a:miter lim="800000"/>
              <a:headEnd/>
              <a:tailEnd/>
            </a:ln>
          </p:spPr>
          <p:txBody>
            <a:bodyPr>
              <a:spAutoFit/>
            </a:bodyPr>
            <a:lstStyle/>
            <a:p>
              <a:r>
                <a:rPr lang="en-US" sz="2400" b="1">
                  <a:latin typeface="Franklin Gothic Book" pitchFamily="34" charset="0"/>
                </a:rPr>
                <a:t>Ph</a:t>
              </a:r>
              <a:endParaRPr lang="hu-HU" sz="2400" b="1">
                <a:latin typeface="Franklin Gothic Book" pitchFamily="34" charset="0"/>
              </a:endParaRPr>
            </a:p>
          </p:txBody>
        </p:sp>
      </p:grpSp>
      <p:grpSp>
        <p:nvGrpSpPr>
          <p:cNvPr id="19471" name="Group 39"/>
          <p:cNvGrpSpPr>
            <a:grpSpLocks/>
          </p:cNvGrpSpPr>
          <p:nvPr/>
        </p:nvGrpSpPr>
        <p:grpSpPr bwMode="auto">
          <a:xfrm>
            <a:off x="4576763" y="3179763"/>
            <a:ext cx="3500437" cy="1998662"/>
            <a:chOff x="4357686" y="3287838"/>
            <a:chExt cx="3500462" cy="1998550"/>
          </a:xfrm>
        </p:grpSpPr>
        <p:grpSp>
          <p:nvGrpSpPr>
            <p:cNvPr id="19472" name="Group 38"/>
            <p:cNvGrpSpPr>
              <a:grpSpLocks/>
            </p:cNvGrpSpPr>
            <p:nvPr/>
          </p:nvGrpSpPr>
          <p:grpSpPr bwMode="auto">
            <a:xfrm>
              <a:off x="4357686" y="3714752"/>
              <a:ext cx="3500462" cy="1571636"/>
              <a:chOff x="4357686" y="3714752"/>
              <a:chExt cx="3500462" cy="1571636"/>
            </a:xfrm>
          </p:grpSpPr>
          <p:sp>
            <p:nvSpPr>
              <p:cNvPr id="29" name="Oval 28"/>
              <p:cNvSpPr/>
              <p:nvPr/>
            </p:nvSpPr>
            <p:spPr>
              <a:xfrm>
                <a:off x="4357686" y="3714851"/>
                <a:ext cx="3500462" cy="157153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cxnSp>
            <p:nvCxnSpPr>
              <p:cNvPr id="31" name="Straight Connector 30"/>
              <p:cNvCxnSpPr/>
              <p:nvPr/>
            </p:nvCxnSpPr>
            <p:spPr>
              <a:xfrm>
                <a:off x="4857752" y="4500620"/>
                <a:ext cx="2500331"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5965050" y="4499826"/>
                <a:ext cx="285734"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473" name="TextBox 36"/>
            <p:cNvSpPr txBox="1">
              <a:spLocks noChangeArrowheads="1"/>
            </p:cNvSpPr>
            <p:nvPr/>
          </p:nvSpPr>
          <p:spPr bwMode="auto">
            <a:xfrm>
              <a:off x="5936752" y="4614300"/>
              <a:ext cx="357190" cy="369332"/>
            </a:xfrm>
            <a:prstGeom prst="rect">
              <a:avLst/>
            </a:prstGeom>
            <a:noFill/>
            <a:ln w="9525">
              <a:noFill/>
              <a:miter lim="800000"/>
              <a:headEnd/>
              <a:tailEnd/>
            </a:ln>
          </p:spPr>
          <p:txBody>
            <a:bodyPr>
              <a:spAutoFit/>
            </a:bodyPr>
            <a:lstStyle/>
            <a:p>
              <a:pPr algn="ctr"/>
              <a:r>
                <a:rPr lang="en-US">
                  <a:latin typeface="Franklin Gothic Book" pitchFamily="34" charset="0"/>
                </a:rPr>
                <a:t>0</a:t>
              </a:r>
              <a:endParaRPr lang="hu-HU">
                <a:latin typeface="Franklin Gothic Book" pitchFamily="34" charset="0"/>
              </a:endParaRPr>
            </a:p>
          </p:txBody>
        </p:sp>
        <p:sp>
          <p:nvSpPr>
            <p:cNvPr id="19474" name="TextBox 37"/>
            <p:cNvSpPr txBox="1">
              <a:spLocks noChangeArrowheads="1"/>
            </p:cNvSpPr>
            <p:nvPr/>
          </p:nvSpPr>
          <p:spPr bwMode="auto">
            <a:xfrm>
              <a:off x="5929322" y="3287838"/>
              <a:ext cx="1928826" cy="461665"/>
            </a:xfrm>
            <a:prstGeom prst="rect">
              <a:avLst/>
            </a:prstGeom>
            <a:noFill/>
            <a:ln w="9525">
              <a:noFill/>
              <a:miter lim="800000"/>
              <a:headEnd/>
              <a:tailEnd/>
            </a:ln>
          </p:spPr>
          <p:txBody>
            <a:bodyPr>
              <a:spAutoFit/>
            </a:bodyPr>
            <a:lstStyle/>
            <a:p>
              <a:r>
                <a:rPr lang="en-US" sz="2400" b="1">
                  <a:latin typeface="Franklin Gothic Book" pitchFamily="34" charset="0"/>
                </a:rPr>
                <a:t>Q</a:t>
              </a:r>
              <a:r>
                <a:rPr lang="en-US" sz="2400">
                  <a:latin typeface="Franklin Gothic Book" pitchFamily="34" charset="0"/>
                </a:rPr>
                <a:t> </a:t>
              </a:r>
              <a:r>
                <a:rPr lang="en-US">
                  <a:latin typeface="Franklin Gothic Book" pitchFamily="34" charset="0"/>
                </a:rPr>
                <a:t>= number-line</a:t>
              </a:r>
              <a:endParaRPr lang="hu-HU">
                <a:latin typeface="Franklin Gothic Book" pitchFamily="34" charset="0"/>
              </a:endParaRPr>
            </a:p>
          </p:txBody>
        </p:sp>
      </p:grpSp>
      <p:sp>
        <p:nvSpPr>
          <p:cNvPr id="32" name="Szövegdoboz 31"/>
          <p:cNvSpPr txBox="1"/>
          <p:nvPr/>
        </p:nvSpPr>
        <p:spPr>
          <a:xfrm>
            <a:off x="3571868" y="3929066"/>
            <a:ext cx="642942" cy="646331"/>
          </a:xfrm>
          <a:prstGeom prst="rect">
            <a:avLst/>
          </a:prstGeom>
          <a:noFill/>
        </p:spPr>
        <p:txBody>
          <a:bodyPr wrap="square" rtlCol="0">
            <a:spAutoFit/>
          </a:bodyPr>
          <a:lstStyle/>
          <a:p>
            <a:r>
              <a:rPr lang="hu-HU" sz="3600" dirty="0" smtClean="0"/>
              <a:t>W</a:t>
            </a:r>
            <a:endParaRPr lang="hu-HU" sz="3600" dirty="0"/>
          </a:p>
        </p:txBody>
      </p:sp>
      <p:graphicFrame>
        <p:nvGraphicFramePr>
          <p:cNvPr id="33" name="Objektum 32"/>
          <p:cNvGraphicFramePr>
            <a:graphicFrameLocks noChangeAspect="1"/>
          </p:cNvGraphicFramePr>
          <p:nvPr/>
        </p:nvGraphicFramePr>
        <p:xfrm>
          <a:off x="6515100" y="4097338"/>
          <a:ext cx="622300" cy="330200"/>
        </p:xfrm>
        <a:graphic>
          <a:graphicData uri="http://schemas.openxmlformats.org/presentationml/2006/ole">
            <p:oleObj spid="_x0000_s1027" name="Equation" r:id="rId5" imgW="622080" imgH="330120" progId="Equation.3">
              <p:embed/>
            </p:oleObj>
          </a:graphicData>
        </a:graphic>
      </p:graphicFrame>
      <p:sp>
        <p:nvSpPr>
          <p:cNvPr id="30" name="Date Placeholder 10"/>
          <p:cNvSpPr>
            <a:spLocks noGrp="1"/>
          </p:cNvSpPr>
          <p:nvPr>
            <p:ph type="dt" sz="quarter" idx="10"/>
          </p:nvPr>
        </p:nvSpPr>
        <p:spPr bwMode="auto">
          <a:xfrm>
            <a:off x="3848405" y="6419543"/>
            <a:ext cx="4214842" cy="288925"/>
          </a:xfrm>
          <a:noFill/>
          <a:ln>
            <a:miter lim="800000"/>
            <a:headEnd/>
            <a:tailEnd/>
          </a:ln>
        </p:spPr>
        <p:txBody>
          <a:bodyPr wrap="square" lIns="91440" tIns="45720" rIns="91440" bIns="45720" numCol="1" anchor="t" anchorCtr="0" compatLnSpc="1">
            <a:prstTxWarp prst="textNoShape">
              <a:avLst/>
            </a:prstTxWarp>
          </a:bodyPr>
          <a:lstStyle/>
          <a:p>
            <a:pPr>
              <a:defRPr/>
            </a:pPr>
            <a:r>
              <a:rPr lang="hu-HU" dirty="0" err="1" smtClean="0"/>
              <a:t>Logic</a:t>
            </a:r>
            <a:r>
              <a:rPr lang="hu-HU" dirty="0" smtClean="0"/>
              <a:t> </a:t>
            </a:r>
            <a:r>
              <a:rPr lang="hu-HU" dirty="0" err="1" smtClean="0"/>
              <a:t>Colloquium</a:t>
            </a:r>
            <a:r>
              <a:rPr lang="hu-HU" dirty="0" smtClean="0"/>
              <a:t>, </a:t>
            </a:r>
            <a:r>
              <a:rPr lang="hu-HU" dirty="0" err="1" smtClean="0"/>
              <a:t>Sofia</a:t>
            </a:r>
            <a:r>
              <a:rPr lang="hu-HU" dirty="0" smtClean="0"/>
              <a:t>, </a:t>
            </a:r>
            <a:r>
              <a:rPr lang="hu-HU" dirty="0" err="1" smtClean="0"/>
              <a:t>July</a:t>
            </a:r>
            <a:r>
              <a:rPr lang="hu-HU" dirty="0" smtClean="0"/>
              <a:t> 31 – August 6 2009</a:t>
            </a:r>
            <a:endParaRPr lang="hu-HU"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2907741" y="2496211"/>
            <a:ext cx="5182690" cy="3689618"/>
            <a:chOff x="2907741" y="2496211"/>
            <a:chExt cx="5182690" cy="3689618"/>
          </a:xfrm>
        </p:grpSpPr>
        <p:sp>
          <p:nvSpPr>
            <p:cNvPr id="75" name="Flowchart: Magnetic Disk 74"/>
            <p:cNvSpPr/>
            <p:nvPr/>
          </p:nvSpPr>
          <p:spPr>
            <a:xfrm>
              <a:off x="2907741" y="2496211"/>
              <a:ext cx="5181600" cy="3689131"/>
            </a:xfrm>
            <a:prstGeom prst="flowChartMagneticDisk">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Freeform 43"/>
            <p:cNvSpPr/>
            <p:nvPr/>
          </p:nvSpPr>
          <p:spPr>
            <a:xfrm>
              <a:off x="4699749" y="2979444"/>
              <a:ext cx="2469931" cy="2254707"/>
            </a:xfrm>
            <a:custGeom>
              <a:avLst/>
              <a:gdLst>
                <a:gd name="connsiteX0" fmla="*/ 787148 w 1958770"/>
                <a:gd name="connsiteY0" fmla="*/ 58046 h 1508473"/>
                <a:gd name="connsiteX1" fmla="*/ 1155011 w 1958770"/>
                <a:gd name="connsiteY1" fmla="*/ 5494 h 1508473"/>
                <a:gd name="connsiteX2" fmla="*/ 1396748 w 1958770"/>
                <a:gd name="connsiteY2" fmla="*/ 26515 h 1508473"/>
                <a:gd name="connsiteX3" fmla="*/ 1480831 w 1958770"/>
                <a:gd name="connsiteY3" fmla="*/ 58046 h 1508473"/>
                <a:gd name="connsiteX4" fmla="*/ 1543893 w 1958770"/>
                <a:gd name="connsiteY4" fmla="*/ 79067 h 1508473"/>
                <a:gd name="connsiteX5" fmla="*/ 1617466 w 1958770"/>
                <a:gd name="connsiteY5" fmla="*/ 121108 h 1508473"/>
                <a:gd name="connsiteX6" fmla="*/ 1743590 w 1958770"/>
                <a:gd name="connsiteY6" fmla="*/ 236722 h 1508473"/>
                <a:gd name="connsiteX7" fmla="*/ 1806652 w 1958770"/>
                <a:gd name="connsiteY7" fmla="*/ 320804 h 1508473"/>
                <a:gd name="connsiteX8" fmla="*/ 1859204 w 1958770"/>
                <a:gd name="connsiteY8" fmla="*/ 404887 h 1508473"/>
                <a:gd name="connsiteX9" fmla="*/ 1932776 w 1958770"/>
                <a:gd name="connsiteY9" fmla="*/ 499480 h 1508473"/>
                <a:gd name="connsiteX10" fmla="*/ 1932776 w 1958770"/>
                <a:gd name="connsiteY10" fmla="*/ 762239 h 1508473"/>
                <a:gd name="connsiteX11" fmla="*/ 1911755 w 1958770"/>
                <a:gd name="connsiteY11" fmla="*/ 793770 h 1508473"/>
                <a:gd name="connsiteX12" fmla="*/ 1859204 w 1958770"/>
                <a:gd name="connsiteY12" fmla="*/ 993467 h 1508473"/>
                <a:gd name="connsiteX13" fmla="*/ 1848693 w 1958770"/>
                <a:gd name="connsiteY13" fmla="*/ 1035508 h 1508473"/>
                <a:gd name="connsiteX14" fmla="*/ 1806652 w 1958770"/>
                <a:gd name="connsiteY14" fmla="*/ 1088060 h 1508473"/>
                <a:gd name="connsiteX15" fmla="*/ 1754100 w 1958770"/>
                <a:gd name="connsiteY15" fmla="*/ 1203673 h 1508473"/>
                <a:gd name="connsiteX16" fmla="*/ 1691038 w 1958770"/>
                <a:gd name="connsiteY16" fmla="*/ 1298267 h 1508473"/>
                <a:gd name="connsiteX17" fmla="*/ 1564914 w 1958770"/>
                <a:gd name="connsiteY17" fmla="*/ 1350818 h 1508473"/>
                <a:gd name="connsiteX18" fmla="*/ 1428279 w 1958770"/>
                <a:gd name="connsiteY18" fmla="*/ 1434901 h 1508473"/>
                <a:gd name="connsiteX19" fmla="*/ 1207562 w 1958770"/>
                <a:gd name="connsiteY19" fmla="*/ 1487453 h 1508473"/>
                <a:gd name="connsiteX20" fmla="*/ 1144500 w 1958770"/>
                <a:gd name="connsiteY20" fmla="*/ 1508473 h 1508473"/>
                <a:gd name="connsiteX21" fmla="*/ 818679 w 1958770"/>
                <a:gd name="connsiteY21" fmla="*/ 1487453 h 1508473"/>
                <a:gd name="connsiteX22" fmla="*/ 787148 w 1958770"/>
                <a:gd name="connsiteY22" fmla="*/ 1466432 h 1508473"/>
                <a:gd name="connsiteX23" fmla="*/ 703066 w 1958770"/>
                <a:gd name="connsiteY23" fmla="*/ 1350818 h 1508473"/>
                <a:gd name="connsiteX24" fmla="*/ 576942 w 1958770"/>
                <a:gd name="connsiteY24" fmla="*/ 1151122 h 1508473"/>
                <a:gd name="connsiteX25" fmla="*/ 555921 w 1958770"/>
                <a:gd name="connsiteY25" fmla="*/ 1098570 h 1508473"/>
                <a:gd name="connsiteX26" fmla="*/ 534900 w 1958770"/>
                <a:gd name="connsiteY26" fmla="*/ 1056529 h 1508473"/>
                <a:gd name="connsiteX27" fmla="*/ 471838 w 1958770"/>
                <a:gd name="connsiteY27" fmla="*/ 940915 h 1508473"/>
                <a:gd name="connsiteX28" fmla="*/ 450817 w 1958770"/>
                <a:gd name="connsiteY28" fmla="*/ 909384 h 1508473"/>
                <a:gd name="connsiteX29" fmla="*/ 419286 w 1958770"/>
                <a:gd name="connsiteY29" fmla="*/ 898873 h 1508473"/>
                <a:gd name="connsiteX30" fmla="*/ 377245 w 1958770"/>
                <a:gd name="connsiteY30" fmla="*/ 888363 h 1508473"/>
                <a:gd name="connsiteX31" fmla="*/ 303673 w 1958770"/>
                <a:gd name="connsiteY31" fmla="*/ 867342 h 1508473"/>
                <a:gd name="connsiteX32" fmla="*/ 261631 w 1958770"/>
                <a:gd name="connsiteY32" fmla="*/ 835811 h 1508473"/>
                <a:gd name="connsiteX33" fmla="*/ 219590 w 1958770"/>
                <a:gd name="connsiteY33" fmla="*/ 814791 h 1508473"/>
                <a:gd name="connsiteX34" fmla="*/ 114486 w 1958770"/>
                <a:gd name="connsiteY34" fmla="*/ 720198 h 1508473"/>
                <a:gd name="connsiteX35" fmla="*/ 51424 w 1958770"/>
                <a:gd name="connsiteY35" fmla="*/ 615094 h 1508473"/>
                <a:gd name="connsiteX36" fmla="*/ 9383 w 1958770"/>
                <a:gd name="connsiteY36" fmla="*/ 531011 h 1508473"/>
                <a:gd name="connsiteX37" fmla="*/ 30404 w 1958770"/>
                <a:gd name="connsiteY37" fmla="*/ 320804 h 1508473"/>
                <a:gd name="connsiteX38" fmla="*/ 72445 w 1958770"/>
                <a:gd name="connsiteY38" fmla="*/ 236722 h 1508473"/>
                <a:gd name="connsiteX39" fmla="*/ 251121 w 1958770"/>
                <a:gd name="connsiteY39" fmla="*/ 131618 h 1508473"/>
                <a:gd name="connsiteX40" fmla="*/ 398266 w 1958770"/>
                <a:gd name="connsiteY40" fmla="*/ 100087 h 1508473"/>
                <a:gd name="connsiteX41" fmla="*/ 440307 w 1958770"/>
                <a:gd name="connsiteY41" fmla="*/ 89577 h 1508473"/>
                <a:gd name="connsiteX42" fmla="*/ 492859 w 1958770"/>
                <a:gd name="connsiteY42" fmla="*/ 58046 h 1508473"/>
                <a:gd name="connsiteX43" fmla="*/ 640004 w 1958770"/>
                <a:gd name="connsiteY43" fmla="*/ 37025 h 1508473"/>
                <a:gd name="connsiteX44" fmla="*/ 734597 w 1958770"/>
                <a:gd name="connsiteY44" fmla="*/ 47536 h 1508473"/>
                <a:gd name="connsiteX45" fmla="*/ 787148 w 1958770"/>
                <a:gd name="connsiteY45" fmla="*/ 58046 h 150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58770" h="1508473">
                  <a:moveTo>
                    <a:pt x="787148" y="58046"/>
                  </a:moveTo>
                  <a:cubicBezTo>
                    <a:pt x="909769" y="40529"/>
                    <a:pt x="1031524" y="15179"/>
                    <a:pt x="1155011" y="5494"/>
                  </a:cubicBezTo>
                  <a:cubicBezTo>
                    <a:pt x="1225062" y="0"/>
                    <a:pt x="1321758" y="15801"/>
                    <a:pt x="1396748" y="26515"/>
                  </a:cubicBezTo>
                  <a:lnTo>
                    <a:pt x="1480831" y="58046"/>
                  </a:lnTo>
                  <a:cubicBezTo>
                    <a:pt x="1501698" y="65498"/>
                    <a:pt x="1523775" y="69782"/>
                    <a:pt x="1543893" y="79067"/>
                  </a:cubicBezTo>
                  <a:cubicBezTo>
                    <a:pt x="1569539" y="90904"/>
                    <a:pt x="1592942" y="107094"/>
                    <a:pt x="1617466" y="121108"/>
                  </a:cubicBezTo>
                  <a:cubicBezTo>
                    <a:pt x="1746716" y="282673"/>
                    <a:pt x="1539543" y="32676"/>
                    <a:pt x="1743590" y="236722"/>
                  </a:cubicBezTo>
                  <a:cubicBezTo>
                    <a:pt x="1768363" y="261495"/>
                    <a:pt x="1786804" y="291934"/>
                    <a:pt x="1806652" y="320804"/>
                  </a:cubicBezTo>
                  <a:cubicBezTo>
                    <a:pt x="1825377" y="348040"/>
                    <a:pt x="1840144" y="377885"/>
                    <a:pt x="1859204" y="404887"/>
                  </a:cubicBezTo>
                  <a:cubicBezTo>
                    <a:pt x="1882240" y="437521"/>
                    <a:pt x="1932776" y="499480"/>
                    <a:pt x="1932776" y="499480"/>
                  </a:cubicBezTo>
                  <a:cubicBezTo>
                    <a:pt x="1958770" y="603462"/>
                    <a:pt x="1956104" y="575618"/>
                    <a:pt x="1932776" y="762239"/>
                  </a:cubicBezTo>
                  <a:cubicBezTo>
                    <a:pt x="1931209" y="774773"/>
                    <a:pt x="1918762" y="783260"/>
                    <a:pt x="1911755" y="793770"/>
                  </a:cubicBezTo>
                  <a:cubicBezTo>
                    <a:pt x="1846089" y="1056434"/>
                    <a:pt x="1908578" y="812427"/>
                    <a:pt x="1859204" y="993467"/>
                  </a:cubicBezTo>
                  <a:cubicBezTo>
                    <a:pt x="1855403" y="1007403"/>
                    <a:pt x="1855708" y="1022881"/>
                    <a:pt x="1848693" y="1035508"/>
                  </a:cubicBezTo>
                  <a:cubicBezTo>
                    <a:pt x="1837799" y="1055118"/>
                    <a:pt x="1820666" y="1070543"/>
                    <a:pt x="1806652" y="1088060"/>
                  </a:cubicBezTo>
                  <a:cubicBezTo>
                    <a:pt x="1763647" y="1217072"/>
                    <a:pt x="1811343" y="1089187"/>
                    <a:pt x="1754100" y="1203673"/>
                  </a:cubicBezTo>
                  <a:cubicBezTo>
                    <a:pt x="1720603" y="1270667"/>
                    <a:pt x="1786087" y="1203218"/>
                    <a:pt x="1691038" y="1298267"/>
                  </a:cubicBezTo>
                  <a:cubicBezTo>
                    <a:pt x="1653446" y="1335859"/>
                    <a:pt x="1614672" y="1320198"/>
                    <a:pt x="1564914" y="1350818"/>
                  </a:cubicBezTo>
                  <a:cubicBezTo>
                    <a:pt x="1519369" y="1378846"/>
                    <a:pt x="1478230" y="1415802"/>
                    <a:pt x="1428279" y="1434901"/>
                  </a:cubicBezTo>
                  <a:cubicBezTo>
                    <a:pt x="1357638" y="1461911"/>
                    <a:pt x="1279310" y="1463538"/>
                    <a:pt x="1207562" y="1487453"/>
                  </a:cubicBezTo>
                  <a:lnTo>
                    <a:pt x="1144500" y="1508473"/>
                  </a:lnTo>
                  <a:cubicBezTo>
                    <a:pt x="1035893" y="1501466"/>
                    <a:pt x="926766" y="1500169"/>
                    <a:pt x="818679" y="1487453"/>
                  </a:cubicBezTo>
                  <a:cubicBezTo>
                    <a:pt x="806134" y="1485977"/>
                    <a:pt x="795307" y="1476075"/>
                    <a:pt x="787148" y="1466432"/>
                  </a:cubicBezTo>
                  <a:cubicBezTo>
                    <a:pt x="756368" y="1430055"/>
                    <a:pt x="730966" y="1389448"/>
                    <a:pt x="703066" y="1350818"/>
                  </a:cubicBezTo>
                  <a:cubicBezTo>
                    <a:pt x="662053" y="1294030"/>
                    <a:pt x="601378" y="1212212"/>
                    <a:pt x="576942" y="1151122"/>
                  </a:cubicBezTo>
                  <a:cubicBezTo>
                    <a:pt x="569935" y="1133605"/>
                    <a:pt x="563584" y="1115811"/>
                    <a:pt x="555921" y="1098570"/>
                  </a:cubicBezTo>
                  <a:cubicBezTo>
                    <a:pt x="549558" y="1084253"/>
                    <a:pt x="540524" y="1071152"/>
                    <a:pt x="534900" y="1056529"/>
                  </a:cubicBezTo>
                  <a:cubicBezTo>
                    <a:pt x="492024" y="945052"/>
                    <a:pt x="533817" y="982235"/>
                    <a:pt x="471838" y="940915"/>
                  </a:cubicBezTo>
                  <a:cubicBezTo>
                    <a:pt x="464831" y="930405"/>
                    <a:pt x="460681" y="917275"/>
                    <a:pt x="450817" y="909384"/>
                  </a:cubicBezTo>
                  <a:cubicBezTo>
                    <a:pt x="442166" y="902463"/>
                    <a:pt x="429939" y="901917"/>
                    <a:pt x="419286" y="898873"/>
                  </a:cubicBezTo>
                  <a:cubicBezTo>
                    <a:pt x="405397" y="894905"/>
                    <a:pt x="391181" y="892164"/>
                    <a:pt x="377245" y="888363"/>
                  </a:cubicBezTo>
                  <a:cubicBezTo>
                    <a:pt x="352638" y="881652"/>
                    <a:pt x="328197" y="874349"/>
                    <a:pt x="303673" y="867342"/>
                  </a:cubicBezTo>
                  <a:cubicBezTo>
                    <a:pt x="289659" y="856832"/>
                    <a:pt x="276486" y="845095"/>
                    <a:pt x="261631" y="835811"/>
                  </a:cubicBezTo>
                  <a:cubicBezTo>
                    <a:pt x="248345" y="827507"/>
                    <a:pt x="233193" y="822564"/>
                    <a:pt x="219590" y="814791"/>
                  </a:cubicBezTo>
                  <a:cubicBezTo>
                    <a:pt x="181578" y="793070"/>
                    <a:pt x="135555" y="751803"/>
                    <a:pt x="114486" y="720198"/>
                  </a:cubicBezTo>
                  <a:cubicBezTo>
                    <a:pt x="88602" y="681371"/>
                    <a:pt x="75574" y="663395"/>
                    <a:pt x="51424" y="615094"/>
                  </a:cubicBezTo>
                  <a:cubicBezTo>
                    <a:pt x="0" y="512244"/>
                    <a:pt x="58085" y="604063"/>
                    <a:pt x="9383" y="531011"/>
                  </a:cubicBezTo>
                  <a:cubicBezTo>
                    <a:pt x="16390" y="460942"/>
                    <a:pt x="15649" y="389659"/>
                    <a:pt x="30404" y="320804"/>
                  </a:cubicBezTo>
                  <a:cubicBezTo>
                    <a:pt x="36970" y="290164"/>
                    <a:pt x="51013" y="259582"/>
                    <a:pt x="72445" y="236722"/>
                  </a:cubicBezTo>
                  <a:cubicBezTo>
                    <a:pt x="126724" y="178825"/>
                    <a:pt x="179705" y="149472"/>
                    <a:pt x="251121" y="131618"/>
                  </a:cubicBezTo>
                  <a:cubicBezTo>
                    <a:pt x="299785" y="119452"/>
                    <a:pt x="349299" y="110969"/>
                    <a:pt x="398266" y="100087"/>
                  </a:cubicBezTo>
                  <a:cubicBezTo>
                    <a:pt x="412367" y="96953"/>
                    <a:pt x="426293" y="93080"/>
                    <a:pt x="440307" y="89577"/>
                  </a:cubicBezTo>
                  <a:cubicBezTo>
                    <a:pt x="457824" y="79067"/>
                    <a:pt x="474191" y="66343"/>
                    <a:pt x="492859" y="58046"/>
                  </a:cubicBezTo>
                  <a:cubicBezTo>
                    <a:pt x="526041" y="43299"/>
                    <a:pt x="625381" y="38487"/>
                    <a:pt x="640004" y="37025"/>
                  </a:cubicBezTo>
                  <a:lnTo>
                    <a:pt x="734597" y="47536"/>
                  </a:lnTo>
                  <a:lnTo>
                    <a:pt x="787148" y="5804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47" name="Straight Connector 46"/>
            <p:cNvCxnSpPr/>
            <p:nvPr/>
          </p:nvCxnSpPr>
          <p:spPr>
            <a:xfrm rot="16200000" flipH="1">
              <a:off x="4718142" y="2688021"/>
              <a:ext cx="52553" cy="1592316"/>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4539466" y="3607678"/>
              <a:ext cx="562303" cy="1744715"/>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7" idx="1"/>
            </p:cNvCxnSpPr>
            <p:nvPr/>
          </p:nvCxnSpPr>
          <p:spPr>
            <a:xfrm rot="5400000" flipH="1" flipV="1">
              <a:off x="4534986" y="3812465"/>
              <a:ext cx="965029" cy="1174906"/>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7" idx="5"/>
            </p:cNvCxnSpPr>
            <p:nvPr/>
          </p:nvCxnSpPr>
          <p:spPr>
            <a:xfrm rot="5400000" flipH="1" flipV="1">
              <a:off x="4921501" y="4499084"/>
              <a:ext cx="1408008" cy="986281"/>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284592" y="4713889"/>
              <a:ext cx="993228" cy="115088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 name="Oval 35"/>
            <p:cNvSpPr/>
            <p:nvPr/>
          </p:nvSpPr>
          <p:spPr>
            <a:xfrm>
              <a:off x="3364937" y="3457903"/>
              <a:ext cx="1166647" cy="1303284"/>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Flowchart: Magnetic Disk 72"/>
            <p:cNvSpPr/>
            <p:nvPr/>
          </p:nvSpPr>
          <p:spPr>
            <a:xfrm>
              <a:off x="2908831" y="2496698"/>
              <a:ext cx="5181600" cy="3689131"/>
            </a:xfrm>
            <a:prstGeom prst="flowChartMagneticDisk">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6" name="TextBox 75"/>
            <p:cNvSpPr txBox="1"/>
            <p:nvPr/>
          </p:nvSpPr>
          <p:spPr>
            <a:xfrm>
              <a:off x="5982012" y="5801712"/>
              <a:ext cx="1145627" cy="369332"/>
            </a:xfrm>
            <a:prstGeom prst="rect">
              <a:avLst/>
            </a:prstGeom>
            <a:noFill/>
          </p:spPr>
          <p:txBody>
            <a:bodyPr wrap="square" rtlCol="0">
              <a:spAutoFit/>
            </a:bodyPr>
            <a:lstStyle/>
            <a:p>
              <a:r>
                <a:rPr lang="hu-HU" b="1" i="1" dirty="0" smtClean="0">
                  <a:solidFill>
                    <a:schemeClr val="accent4">
                      <a:lumMod val="50000"/>
                    </a:schemeClr>
                  </a:solidFill>
                </a:rPr>
                <a:t>Manifold</a:t>
              </a:r>
              <a:endParaRPr lang="hu-HU" b="1" i="1" dirty="0">
                <a:solidFill>
                  <a:schemeClr val="accent4">
                    <a:lumMod val="50000"/>
                  </a:schemeClr>
                </a:solidFill>
              </a:endParaRPr>
            </a:p>
          </p:txBody>
        </p:sp>
      </p:grpSp>
      <p:sp>
        <p:nvSpPr>
          <p:cNvPr id="2" name="Title 1"/>
          <p:cNvSpPr>
            <a:spLocks noGrp="1"/>
          </p:cNvSpPr>
          <p:nvPr>
            <p:ph type="title"/>
          </p:nvPr>
        </p:nvSpPr>
        <p:spPr/>
        <p:txBody>
          <a:bodyPr/>
          <a:lstStyle/>
          <a:p>
            <a:pPr fontAlgn="auto">
              <a:spcAft>
                <a:spcPts val="0"/>
              </a:spcAft>
              <a:defRPr/>
            </a:pPr>
            <a:r>
              <a:rPr lang="en-US" dirty="0" smtClean="0"/>
              <a:t>gen</a:t>
            </a:r>
            <a:r>
              <a:rPr lang="hu-HU" dirty="0" err="1" smtClean="0"/>
              <a:t>rel</a:t>
            </a:r>
            <a:endParaRPr lang="hu-HU" dirty="0"/>
          </a:p>
        </p:txBody>
      </p:sp>
      <p:sp>
        <p:nvSpPr>
          <p:cNvPr id="3" name="Content Placeholder 2"/>
          <p:cNvSpPr>
            <a:spLocks noGrp="1"/>
          </p:cNvSpPr>
          <p:nvPr>
            <p:ph idx="1"/>
          </p:nvPr>
        </p:nvSpPr>
        <p:spPr>
          <a:xfrm>
            <a:off x="291717" y="1280894"/>
            <a:ext cx="8686800" cy="1160462"/>
          </a:xfrm>
        </p:spPr>
        <p:txBody>
          <a:bodyPr/>
          <a:lstStyle/>
          <a:p>
            <a:r>
              <a:rPr lang="en-US" dirty="0" smtClean="0"/>
              <a:t>Thm1002</a:t>
            </a:r>
          </a:p>
          <a:p>
            <a:pPr lvl="1"/>
            <a:r>
              <a:rPr lang="en-US" dirty="0" err="1" smtClean="0"/>
              <a:t>GenRel</a:t>
            </a:r>
            <a:r>
              <a:rPr lang="en-US" dirty="0" smtClean="0"/>
              <a:t> is complete w</a:t>
            </a:r>
            <a:r>
              <a:rPr lang="hu-HU" dirty="0" err="1" smtClean="0"/>
              <a:t>rt</a:t>
            </a:r>
            <a:r>
              <a:rPr lang="en-US" dirty="0" smtClean="0"/>
              <a:t> Lorentz manifolds.</a:t>
            </a:r>
          </a:p>
          <a:p>
            <a:pPr>
              <a:buFont typeface="Wingdings 2" pitchFamily="18" charset="2"/>
              <a:buNone/>
            </a:pPr>
            <a:endParaRPr lang="hu-HU" dirty="0" smtClean="0"/>
          </a:p>
        </p:txBody>
      </p:sp>
      <p:sp>
        <p:nvSpPr>
          <p:cNvPr id="4" name="Date Placeholder 3"/>
          <p:cNvSpPr>
            <a:spLocks noGrp="1"/>
          </p:cNvSpPr>
          <p:nvPr>
            <p:ph type="dt" sz="quarter" idx="10"/>
          </p:nvPr>
        </p:nvSpPr>
        <p:spPr/>
        <p:txBody>
          <a:bodyPr/>
          <a:lstStyle/>
          <a:p>
            <a:pPr>
              <a:defRPr/>
            </a:pPr>
            <a:r>
              <a:rPr lang="hu-HU" dirty="0"/>
              <a:t>The Vienna Circle and Hungary, Vienna, May 19-20, 2008</a:t>
            </a:r>
          </a:p>
        </p:txBody>
      </p:sp>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70</a:t>
            </a:fld>
            <a:endParaRPr/>
          </a:p>
        </p:txBody>
      </p:sp>
      <p:grpSp>
        <p:nvGrpSpPr>
          <p:cNvPr id="83" name="Group 82"/>
          <p:cNvGrpSpPr/>
          <p:nvPr/>
        </p:nvGrpSpPr>
        <p:grpSpPr>
          <a:xfrm>
            <a:off x="1155793" y="2926473"/>
            <a:ext cx="900111" cy="993886"/>
            <a:chOff x="1155793" y="2926473"/>
            <a:chExt cx="900111" cy="993886"/>
          </a:xfrm>
        </p:grpSpPr>
        <p:grpSp>
          <p:nvGrpSpPr>
            <p:cNvPr id="24" name="Group 23"/>
            <p:cNvGrpSpPr/>
            <p:nvPr/>
          </p:nvGrpSpPr>
          <p:grpSpPr>
            <a:xfrm>
              <a:off x="1155793" y="3152775"/>
              <a:ext cx="821777" cy="767584"/>
              <a:chOff x="628651" y="3152775"/>
              <a:chExt cx="3090863" cy="2549530"/>
            </a:xfrm>
          </p:grpSpPr>
          <p:grpSp>
            <p:nvGrpSpPr>
              <p:cNvPr id="7" name="Group 6"/>
              <p:cNvGrpSpPr/>
              <p:nvPr/>
            </p:nvGrpSpPr>
            <p:grpSpPr>
              <a:xfrm>
                <a:off x="639763" y="3275016"/>
                <a:ext cx="3079751" cy="2427289"/>
                <a:chOff x="639763" y="3255966"/>
                <a:chExt cx="3079751" cy="2427289"/>
              </a:xfrm>
            </p:grpSpPr>
            <p:grpSp>
              <p:nvGrpSpPr>
                <p:cNvPr id="16" name="Group 34"/>
                <p:cNvGrpSpPr>
                  <a:grpSpLocks/>
                </p:cNvGrpSpPr>
                <p:nvPr/>
              </p:nvGrpSpPr>
              <p:grpSpPr bwMode="auto">
                <a:xfrm>
                  <a:off x="1362076" y="3255966"/>
                  <a:ext cx="2357438" cy="2427289"/>
                  <a:chOff x="3143680" y="3287400"/>
                  <a:chExt cx="2356304" cy="2427405"/>
                </a:xfrm>
              </p:grpSpPr>
              <p:cxnSp>
                <p:nvCxnSpPr>
                  <p:cNvPr id="20" name="Straight Arrow Connector 19"/>
                  <p:cNvCxnSpPr/>
                  <p:nvPr/>
                </p:nvCxnSpPr>
                <p:spPr>
                  <a:xfrm rot="5400000" flipH="1" flipV="1">
                    <a:off x="2994866" y="4143898"/>
                    <a:ext cx="1714583"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857711" y="5000395"/>
                    <a:ext cx="1642273" cy="6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3143491" y="5000584"/>
                    <a:ext cx="714410" cy="714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bwMode="auto">
                <a:xfrm rot="5400000" flipH="1" flipV="1">
                  <a:off x="2076450" y="3540125"/>
                  <a:ext cx="1428750" cy="142875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rot="16200000" flipV="1">
                  <a:off x="639763" y="3538538"/>
                  <a:ext cx="1428750" cy="142875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 name="Oval 22"/>
              <p:cNvSpPr/>
              <p:nvPr/>
            </p:nvSpPr>
            <p:spPr>
              <a:xfrm>
                <a:off x="628651" y="3152775"/>
                <a:ext cx="2876550" cy="6858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64" name="TextBox 63"/>
            <p:cNvSpPr txBox="1"/>
            <p:nvPr/>
          </p:nvSpPr>
          <p:spPr>
            <a:xfrm>
              <a:off x="1735009" y="2926473"/>
              <a:ext cx="320895" cy="307777"/>
            </a:xfrm>
            <a:prstGeom prst="rect">
              <a:avLst/>
            </a:prstGeom>
            <a:noFill/>
          </p:spPr>
          <p:txBody>
            <a:bodyPr wrap="square" rtlCol="0">
              <a:spAutoFit/>
            </a:bodyPr>
            <a:lstStyle/>
            <a:p>
              <a:r>
                <a:rPr lang="hu-HU" sz="1400" dirty="0" smtClean="0"/>
                <a:t>k’</a:t>
              </a:r>
              <a:endParaRPr lang="hu-HU" sz="1400" dirty="0"/>
            </a:p>
          </p:txBody>
        </p:sp>
      </p:grpSp>
      <p:grpSp>
        <p:nvGrpSpPr>
          <p:cNvPr id="82" name="Group 81"/>
          <p:cNvGrpSpPr/>
          <p:nvPr/>
        </p:nvGrpSpPr>
        <p:grpSpPr>
          <a:xfrm>
            <a:off x="3579084" y="3857790"/>
            <a:ext cx="713176" cy="707641"/>
            <a:chOff x="3579084" y="3857790"/>
            <a:chExt cx="713176" cy="707641"/>
          </a:xfrm>
        </p:grpSpPr>
        <p:sp>
          <p:nvSpPr>
            <p:cNvPr id="63" name="TextBox 62"/>
            <p:cNvSpPr txBox="1"/>
            <p:nvPr/>
          </p:nvSpPr>
          <p:spPr>
            <a:xfrm>
              <a:off x="3579084" y="4281651"/>
              <a:ext cx="189186" cy="283780"/>
            </a:xfrm>
            <a:prstGeom prst="rect">
              <a:avLst/>
            </a:prstGeom>
            <a:noFill/>
          </p:spPr>
          <p:txBody>
            <a:bodyPr wrap="square" rtlCol="0">
              <a:spAutoFit/>
            </a:bodyPr>
            <a:lstStyle/>
            <a:p>
              <a:r>
                <a:rPr lang="hu-HU" sz="1200" dirty="0" smtClean="0"/>
                <a:t>p</a:t>
              </a:r>
              <a:endParaRPr lang="hu-HU" sz="1200" dirty="0"/>
            </a:p>
          </p:txBody>
        </p:sp>
        <p:sp>
          <p:nvSpPr>
            <p:cNvPr id="65" name="TextBox 64"/>
            <p:cNvSpPr txBox="1"/>
            <p:nvPr/>
          </p:nvSpPr>
          <p:spPr>
            <a:xfrm>
              <a:off x="3731485" y="3857790"/>
              <a:ext cx="189186" cy="307777"/>
            </a:xfrm>
            <a:prstGeom prst="rect">
              <a:avLst/>
            </a:prstGeom>
            <a:noFill/>
          </p:spPr>
          <p:txBody>
            <a:bodyPr wrap="square" rtlCol="0">
              <a:spAutoFit/>
            </a:bodyPr>
            <a:lstStyle/>
            <a:p>
              <a:r>
                <a:rPr lang="hu-HU" sz="1400" dirty="0" smtClean="0"/>
                <a:t>k</a:t>
              </a:r>
              <a:endParaRPr lang="hu-HU" sz="1400" dirty="0"/>
            </a:p>
          </p:txBody>
        </p:sp>
        <p:grpSp>
          <p:nvGrpSpPr>
            <p:cNvPr id="25" name="Group 24"/>
            <p:cNvGrpSpPr/>
            <p:nvPr/>
          </p:nvGrpSpPr>
          <p:grpSpPr>
            <a:xfrm rot="3568516">
              <a:off x="3705681" y="3924311"/>
              <a:ext cx="529353" cy="643805"/>
              <a:chOff x="883667" y="2868723"/>
              <a:chExt cx="2669023" cy="2606337"/>
            </a:xfrm>
          </p:grpSpPr>
          <p:grpSp>
            <p:nvGrpSpPr>
              <p:cNvPr id="26" name="Group 6"/>
              <p:cNvGrpSpPr/>
              <p:nvPr/>
            </p:nvGrpSpPr>
            <p:grpSpPr>
              <a:xfrm>
                <a:off x="883667" y="2868723"/>
                <a:ext cx="2173228" cy="2606337"/>
                <a:chOff x="883667" y="2849673"/>
                <a:chExt cx="2173228" cy="2606337"/>
              </a:xfrm>
            </p:grpSpPr>
            <p:grpSp>
              <p:nvGrpSpPr>
                <p:cNvPr id="28" name="Group 34"/>
                <p:cNvGrpSpPr>
                  <a:grpSpLocks/>
                </p:cNvGrpSpPr>
                <p:nvPr/>
              </p:nvGrpSpPr>
              <p:grpSpPr bwMode="auto">
                <a:xfrm>
                  <a:off x="1438911" y="3255966"/>
                  <a:ext cx="1617984" cy="2200044"/>
                  <a:chOff x="3220002" y="3287400"/>
                  <a:chExt cx="1616966" cy="2200148"/>
                </a:xfrm>
              </p:grpSpPr>
              <p:cxnSp>
                <p:nvCxnSpPr>
                  <p:cNvPr id="31" name="Straight Arrow Connector 30"/>
                  <p:cNvCxnSpPr/>
                  <p:nvPr/>
                </p:nvCxnSpPr>
                <p:spPr>
                  <a:xfrm rot="5400000" flipH="1" flipV="1">
                    <a:off x="2994866" y="4143898"/>
                    <a:ext cx="1714583"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8031484">
                    <a:off x="4061996" y="4299587"/>
                    <a:ext cx="751929" cy="7980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7231484">
                    <a:off x="3088534" y="4946020"/>
                    <a:ext cx="672996" cy="4100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a:endCxn id="27" idx="6"/>
                </p:cNvCxnSpPr>
                <p:nvPr/>
              </p:nvCxnSpPr>
              <p:spPr bwMode="auto">
                <a:xfrm rot="18031484">
                  <a:off x="1944597" y="4153224"/>
                  <a:ext cx="1499310" cy="3102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27" idx="2"/>
                </p:cNvCxnSpPr>
                <p:nvPr/>
              </p:nvCxnSpPr>
              <p:spPr bwMode="auto">
                <a:xfrm rot="18031484" flipV="1">
                  <a:off x="917588" y="2815752"/>
                  <a:ext cx="1784072" cy="185191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7" name="Oval 26"/>
              <p:cNvSpPr/>
              <p:nvPr/>
            </p:nvSpPr>
            <p:spPr>
              <a:xfrm rot="2352027">
                <a:off x="1325680" y="2943364"/>
                <a:ext cx="2227010" cy="47289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81" name="Group 80"/>
          <p:cNvGrpSpPr/>
          <p:nvPr/>
        </p:nvGrpSpPr>
        <p:grpSpPr>
          <a:xfrm>
            <a:off x="1567666" y="3773214"/>
            <a:ext cx="2049517" cy="588579"/>
            <a:chOff x="1567666" y="3773214"/>
            <a:chExt cx="2049517" cy="588579"/>
          </a:xfrm>
        </p:grpSpPr>
        <p:sp>
          <p:nvSpPr>
            <p:cNvPr id="77" name="Freeform 76"/>
            <p:cNvSpPr/>
            <p:nvPr/>
          </p:nvSpPr>
          <p:spPr>
            <a:xfrm>
              <a:off x="1567666" y="3773214"/>
              <a:ext cx="2049517" cy="588579"/>
            </a:xfrm>
            <a:custGeom>
              <a:avLst/>
              <a:gdLst>
                <a:gd name="connsiteX0" fmla="*/ 0 w 2049517"/>
                <a:gd name="connsiteY0" fmla="*/ 0 h 588579"/>
                <a:gd name="connsiteX1" fmla="*/ 819807 w 2049517"/>
                <a:gd name="connsiteY1" fmla="*/ 441434 h 588579"/>
                <a:gd name="connsiteX2" fmla="*/ 2049517 w 2049517"/>
                <a:gd name="connsiteY2" fmla="*/ 588579 h 588579"/>
              </a:gdLst>
              <a:ahLst/>
              <a:cxnLst>
                <a:cxn ang="0">
                  <a:pos x="connsiteX0" y="connsiteY0"/>
                </a:cxn>
                <a:cxn ang="0">
                  <a:pos x="connsiteX1" y="connsiteY1"/>
                </a:cxn>
                <a:cxn ang="0">
                  <a:pos x="connsiteX2" y="connsiteY2"/>
                </a:cxn>
              </a:cxnLst>
              <a:rect l="l" t="t" r="r" b="b"/>
              <a:pathLst>
                <a:path w="2049517" h="588579">
                  <a:moveTo>
                    <a:pt x="0" y="0"/>
                  </a:moveTo>
                  <a:cubicBezTo>
                    <a:pt x="239110" y="171669"/>
                    <a:pt x="478221" y="343338"/>
                    <a:pt x="819807" y="441434"/>
                  </a:cubicBezTo>
                  <a:cubicBezTo>
                    <a:pt x="1161393" y="539531"/>
                    <a:pt x="1605455" y="564055"/>
                    <a:pt x="2049517" y="588579"/>
                  </a:cubicBezTo>
                </a:path>
              </a:pathLst>
            </a:cu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78" name="TextBox 77"/>
            <p:cNvSpPr txBox="1"/>
            <p:nvPr/>
          </p:nvSpPr>
          <p:spPr>
            <a:xfrm>
              <a:off x="2160844" y="3862223"/>
              <a:ext cx="509588" cy="369332"/>
            </a:xfrm>
            <a:prstGeom prst="rect">
              <a:avLst/>
            </a:prstGeom>
            <a:noFill/>
          </p:spPr>
          <p:txBody>
            <a:bodyPr wrap="square" rtlCol="0">
              <a:spAutoFit/>
            </a:bodyPr>
            <a:lstStyle/>
            <a:p>
              <a:r>
                <a:rPr lang="hu-HU" dirty="0" smtClean="0">
                  <a:solidFill>
                    <a:srgbClr val="002060"/>
                  </a:solidFill>
                </a:rPr>
                <a:t>L</a:t>
              </a:r>
              <a:r>
                <a:rPr lang="hu-HU" baseline="-25000" dirty="0" smtClean="0">
                  <a:solidFill>
                    <a:srgbClr val="002060"/>
                  </a:solidFill>
                </a:rPr>
                <a:t>p</a:t>
              </a:r>
              <a:endParaRPr lang="hu-HU" baseline="-25000" dirty="0">
                <a:solidFill>
                  <a:srgbClr val="002060"/>
                </a:solidFill>
              </a:endParaRPr>
            </a:p>
          </p:txBody>
        </p:sp>
      </p:grpSp>
      <p:sp>
        <p:nvSpPr>
          <p:cNvPr id="166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66915" name="Rectangle 3"/>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80" name="Group 79"/>
          <p:cNvGrpSpPr/>
          <p:nvPr/>
        </p:nvGrpSpPr>
        <p:grpSpPr>
          <a:xfrm>
            <a:off x="3361815" y="2764220"/>
            <a:ext cx="4543589" cy="3288488"/>
            <a:chOff x="3361815" y="2764220"/>
            <a:chExt cx="4543589" cy="3288488"/>
          </a:xfrm>
        </p:grpSpPr>
        <p:sp>
          <p:nvSpPr>
            <p:cNvPr id="60" name="TextBox 59"/>
            <p:cNvSpPr txBox="1"/>
            <p:nvPr/>
          </p:nvSpPr>
          <p:spPr>
            <a:xfrm>
              <a:off x="6549570" y="2764220"/>
              <a:ext cx="1355834" cy="338554"/>
            </a:xfrm>
            <a:prstGeom prst="rect">
              <a:avLst/>
            </a:prstGeom>
            <a:noFill/>
          </p:spPr>
          <p:txBody>
            <a:bodyPr wrap="square" rtlCol="0">
              <a:spAutoFit/>
            </a:bodyPr>
            <a:lstStyle/>
            <a:p>
              <a:r>
                <a:rPr lang="hu-HU" sz="1600" dirty="0" smtClean="0"/>
                <a:t>M=Events</a:t>
              </a:r>
              <a:endParaRPr lang="hu-HU" sz="1600" dirty="0"/>
            </a:p>
          </p:txBody>
        </p:sp>
        <p:sp>
          <p:nvSpPr>
            <p:cNvPr id="61" name="TextBox 60"/>
            <p:cNvSpPr txBox="1"/>
            <p:nvPr/>
          </p:nvSpPr>
          <p:spPr>
            <a:xfrm>
              <a:off x="5330369" y="5360277"/>
              <a:ext cx="609601" cy="369332"/>
            </a:xfrm>
            <a:prstGeom prst="rect">
              <a:avLst/>
            </a:prstGeom>
            <a:noFill/>
          </p:spPr>
          <p:txBody>
            <a:bodyPr wrap="square" rtlCol="0">
              <a:spAutoFit/>
            </a:bodyPr>
            <a:lstStyle/>
            <a:p>
              <a:r>
                <a:rPr lang="hu-HU" dirty="0" smtClean="0"/>
                <a:t>ev</a:t>
              </a:r>
              <a:r>
                <a:rPr lang="hu-HU" baseline="-25000" dirty="0" smtClean="0"/>
                <a:t>m</a:t>
              </a:r>
              <a:endParaRPr lang="hu-HU" baseline="-25000" dirty="0"/>
            </a:p>
          </p:txBody>
        </p:sp>
        <p:sp>
          <p:nvSpPr>
            <p:cNvPr id="62" name="TextBox 61"/>
            <p:cNvSpPr txBox="1"/>
            <p:nvPr/>
          </p:nvSpPr>
          <p:spPr>
            <a:xfrm>
              <a:off x="4105914" y="3084788"/>
              <a:ext cx="609601" cy="369332"/>
            </a:xfrm>
            <a:prstGeom prst="rect">
              <a:avLst/>
            </a:prstGeom>
            <a:noFill/>
          </p:spPr>
          <p:txBody>
            <a:bodyPr wrap="square" rtlCol="0">
              <a:spAutoFit/>
            </a:bodyPr>
            <a:lstStyle/>
            <a:p>
              <a:r>
                <a:rPr lang="hu-HU" dirty="0" smtClean="0"/>
                <a:t>ev</a:t>
              </a:r>
              <a:r>
                <a:rPr lang="hu-HU" baseline="-25000" dirty="0" smtClean="0"/>
                <a:t>k</a:t>
              </a:r>
              <a:endParaRPr lang="hu-HU" baseline="-25000" dirty="0"/>
            </a:p>
          </p:txBody>
        </p:sp>
        <p:sp>
          <p:nvSpPr>
            <p:cNvPr id="70" name="Freeform 69"/>
            <p:cNvSpPr/>
            <p:nvPr/>
          </p:nvSpPr>
          <p:spPr>
            <a:xfrm>
              <a:off x="4007928" y="4512716"/>
              <a:ext cx="515938" cy="695325"/>
            </a:xfrm>
            <a:custGeom>
              <a:avLst/>
              <a:gdLst>
                <a:gd name="connsiteX0" fmla="*/ 77788 w 515938"/>
                <a:gd name="connsiteY0" fmla="*/ 0 h 695325"/>
                <a:gd name="connsiteX1" fmla="*/ 73025 w 515938"/>
                <a:gd name="connsiteY1" fmla="*/ 423862 h 695325"/>
                <a:gd name="connsiteX2" fmla="*/ 515938 w 515938"/>
                <a:gd name="connsiteY2" fmla="*/ 695325 h 695325"/>
              </a:gdLst>
              <a:ahLst/>
              <a:cxnLst>
                <a:cxn ang="0">
                  <a:pos x="connsiteX0" y="connsiteY0"/>
                </a:cxn>
                <a:cxn ang="0">
                  <a:pos x="connsiteX1" y="connsiteY1"/>
                </a:cxn>
                <a:cxn ang="0">
                  <a:pos x="connsiteX2" y="connsiteY2"/>
                </a:cxn>
              </a:cxnLst>
              <a:rect l="l" t="t" r="r" b="b"/>
              <a:pathLst>
                <a:path w="515938" h="695325">
                  <a:moveTo>
                    <a:pt x="77788" y="0"/>
                  </a:moveTo>
                  <a:cubicBezTo>
                    <a:pt x="38894" y="153987"/>
                    <a:pt x="0" y="307975"/>
                    <a:pt x="73025" y="423862"/>
                  </a:cubicBezTo>
                  <a:cubicBezTo>
                    <a:pt x="146050" y="539749"/>
                    <a:pt x="330994" y="617537"/>
                    <a:pt x="515938" y="695325"/>
                  </a:cubicBezTo>
                </a:path>
              </a:pathLst>
            </a:custGeom>
            <a:ln>
              <a:solidFill>
                <a:srgbClr val="00206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71" name="TextBox 70"/>
            <p:cNvSpPr txBox="1"/>
            <p:nvPr/>
          </p:nvSpPr>
          <p:spPr>
            <a:xfrm>
              <a:off x="3795202" y="4908003"/>
              <a:ext cx="509588" cy="307777"/>
            </a:xfrm>
            <a:prstGeom prst="rect">
              <a:avLst/>
            </a:prstGeom>
            <a:noFill/>
          </p:spPr>
          <p:txBody>
            <a:bodyPr wrap="square" rtlCol="0">
              <a:spAutoFit/>
            </a:bodyPr>
            <a:lstStyle/>
            <a:p>
              <a:r>
                <a:rPr lang="hu-HU" sz="1400" dirty="0" smtClean="0">
                  <a:solidFill>
                    <a:srgbClr val="002060"/>
                  </a:solidFill>
                </a:rPr>
                <a:t>w</a:t>
              </a:r>
              <a:r>
                <a:rPr lang="hu-HU" sz="1400" baseline="-25000" dirty="0" smtClean="0">
                  <a:solidFill>
                    <a:srgbClr val="002060"/>
                  </a:solidFill>
                </a:rPr>
                <a:t>km</a:t>
              </a:r>
              <a:endParaRPr lang="hu-HU" sz="1400" baseline="-25000" dirty="0">
                <a:solidFill>
                  <a:srgbClr val="002060"/>
                </a:solidFill>
              </a:endParaRPr>
            </a:p>
          </p:txBody>
        </p:sp>
        <p:sp>
          <p:nvSpPr>
            <p:cNvPr id="72" name="TextBox 71"/>
            <p:cNvSpPr txBox="1"/>
            <p:nvPr/>
          </p:nvSpPr>
          <p:spPr>
            <a:xfrm>
              <a:off x="3361815" y="3098253"/>
              <a:ext cx="409575" cy="338554"/>
            </a:xfrm>
            <a:prstGeom prst="rect">
              <a:avLst/>
            </a:prstGeom>
            <a:noFill/>
          </p:spPr>
          <p:txBody>
            <a:bodyPr wrap="square" rtlCol="0">
              <a:spAutoFit/>
            </a:bodyPr>
            <a:lstStyle/>
            <a:p>
              <a:r>
                <a:rPr lang="hu-HU" sz="1600" dirty="0" smtClean="0"/>
                <a:t>w</a:t>
              </a:r>
              <a:r>
                <a:rPr lang="hu-HU" sz="1600" baseline="-25000" dirty="0" smtClean="0"/>
                <a:t>k</a:t>
              </a:r>
              <a:endParaRPr lang="hu-HU" sz="1600" baseline="-25000" dirty="0"/>
            </a:p>
          </p:txBody>
        </p:sp>
        <p:sp>
          <p:nvSpPr>
            <p:cNvPr id="54" name="TextBox 53"/>
            <p:cNvSpPr txBox="1"/>
            <p:nvPr/>
          </p:nvSpPr>
          <p:spPr>
            <a:xfrm>
              <a:off x="5009528" y="5714154"/>
              <a:ext cx="476872" cy="338554"/>
            </a:xfrm>
            <a:prstGeom prst="rect">
              <a:avLst/>
            </a:prstGeom>
            <a:noFill/>
          </p:spPr>
          <p:txBody>
            <a:bodyPr wrap="square" rtlCol="0">
              <a:spAutoFit/>
            </a:bodyPr>
            <a:lstStyle/>
            <a:p>
              <a:r>
                <a:rPr lang="hu-HU" sz="1600" dirty="0" smtClean="0"/>
                <a:t>w</a:t>
              </a:r>
              <a:r>
                <a:rPr lang="hu-HU" sz="1600" baseline="-25000" dirty="0" smtClean="0"/>
                <a:t>m</a:t>
              </a:r>
              <a:endParaRPr lang="hu-HU" sz="1600" baseline="-25000" dirty="0"/>
            </a:p>
          </p:txBody>
        </p:sp>
      </p:grpSp>
      <p:sp>
        <p:nvSpPr>
          <p:cNvPr id="183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66" name="Group 65"/>
          <p:cNvGrpSpPr/>
          <p:nvPr/>
        </p:nvGrpSpPr>
        <p:grpSpPr>
          <a:xfrm>
            <a:off x="182886" y="4570019"/>
            <a:ext cx="2365963" cy="829845"/>
            <a:chOff x="182886" y="4570019"/>
            <a:chExt cx="2365963" cy="829845"/>
          </a:xfrm>
        </p:grpSpPr>
        <p:sp>
          <p:nvSpPr>
            <p:cNvPr id="49" name="TextBox 48"/>
            <p:cNvSpPr txBox="1"/>
            <p:nvPr/>
          </p:nvSpPr>
          <p:spPr>
            <a:xfrm>
              <a:off x="182886" y="4570019"/>
              <a:ext cx="2312276" cy="461665"/>
            </a:xfrm>
            <a:prstGeom prst="rect">
              <a:avLst/>
            </a:prstGeom>
            <a:noFill/>
          </p:spPr>
          <p:txBody>
            <a:bodyPr wrap="square" rtlCol="0">
              <a:spAutoFit/>
            </a:bodyPr>
            <a:lstStyle/>
            <a:p>
              <a:r>
                <a:rPr lang="hu-HU" sz="2400" u="sng" dirty="0" smtClean="0"/>
                <a:t>Metric:</a:t>
              </a:r>
            </a:p>
          </p:txBody>
        </p:sp>
        <p:pic>
          <p:nvPicPr>
            <p:cNvPr id="18329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2374" y="4990289"/>
              <a:ext cx="2276475" cy="409575"/>
            </a:xfrm>
            <a:prstGeom prst="rect">
              <a:avLst/>
            </a:prstGeom>
            <a:noFill/>
          </p:spPr>
        </p:pic>
      </p:grpSp>
      <p:sp>
        <p:nvSpPr>
          <p:cNvPr id="18329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box(in)">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blinds(horizontal)">
                                      <p:cBhvr>
                                        <p:cTn id="22" dur="500"/>
                                        <p:tgtEl>
                                          <p:spTgt spid="8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wipe(down)">
                                      <p:cBhvr>
                                        <p:cTn id="27" dur="500"/>
                                        <p:tgtEl>
                                          <p:spTgt spid="83"/>
                                        </p:tgtEl>
                                      </p:cBhvr>
                                    </p:animEffect>
                                  </p:childTnLst>
                                </p:cTn>
                              </p:par>
                            </p:childTnLst>
                          </p:cTn>
                        </p:par>
                        <p:par>
                          <p:cTn id="28" fill="hold">
                            <p:stCondLst>
                              <p:cond delay="500"/>
                            </p:stCondLst>
                            <p:childTnLst>
                              <p:par>
                                <p:cTn id="29" presetID="18" presetClass="entr" presetSubtype="6" fill="hold"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strips(downRight)">
                                      <p:cBhvr>
                                        <p:cTn id="31" dur="2000"/>
                                        <p:tgtEl>
                                          <p:spTgt spid="81"/>
                                        </p:tgtEl>
                                      </p:cBhvr>
                                    </p:animEffect>
                                  </p:childTnLst>
                                </p:cTn>
                              </p:par>
                            </p:childTnLst>
                          </p:cTn>
                        </p:par>
                        <p:par>
                          <p:cTn id="32" fill="hold">
                            <p:stCondLst>
                              <p:cond delay="2500"/>
                            </p:stCondLst>
                            <p:childTnLst>
                              <p:par>
                                <p:cTn id="33" presetID="22" presetClass="entr" presetSubtype="4"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down)">
                                      <p:cBhvr>
                                        <p:cTn id="35" dur="1000"/>
                                        <p:tgtEl>
                                          <p:spTgt spid="82"/>
                                        </p:tgtEl>
                                      </p:cBhvr>
                                    </p:animEffect>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ppt_x"/>
                                          </p:val>
                                        </p:tav>
                                        <p:tav tm="100000">
                                          <p:val>
                                            <p:strVal val="#ppt_x"/>
                                          </p:val>
                                        </p:tav>
                                      </p:tavLst>
                                    </p:anim>
                                    <p:anim calcmode="lin" valueType="num">
                                      <p:cBhvr additive="base">
                                        <p:cTn id="4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466725"/>
            <a:ext cx="8686800" cy="838200"/>
          </a:xfrm>
        </p:spPr>
        <p:txBody>
          <a:bodyPr>
            <a:normAutofit/>
          </a:bodyPr>
          <a:lstStyle/>
          <a:p>
            <a:r>
              <a:rPr lang="hu-HU" dirty="0" smtClean="0">
                <a:effectLst/>
              </a:rPr>
              <a:t>uniformly accelerated observers</a:t>
            </a:r>
          </a:p>
        </p:txBody>
      </p:sp>
      <p:sp>
        <p:nvSpPr>
          <p:cNvPr id="5" name="Footer Placeholder 4"/>
          <p:cNvSpPr>
            <a:spLocks noGrp="1"/>
          </p:cNvSpPr>
          <p:nvPr>
            <p:ph type="ftr" sz="quarter" idx="11"/>
          </p:nvPr>
        </p:nvSpPr>
        <p:spPr/>
        <p:txBody>
          <a:bodyPr/>
          <a:lstStyle/>
          <a:p>
            <a:pPr>
              <a:defRPr/>
            </a:pPr>
            <a:r>
              <a:rPr lang="en-US" dirty="0" smtClean="0"/>
              <a:t>Relativity Theory and Logic </a:t>
            </a:r>
            <a:endParaRPr lang="hu-HU" dirty="0"/>
          </a:p>
        </p:txBody>
      </p:sp>
      <p:sp>
        <p:nvSpPr>
          <p:cNvPr id="6" name="Slide Number Placeholder 5"/>
          <p:cNvSpPr>
            <a:spLocks noGrp="1"/>
          </p:cNvSpPr>
          <p:nvPr>
            <p:ph type="sldNum" sz="quarter" idx="12"/>
          </p:nvPr>
        </p:nvSpPr>
        <p:spPr/>
        <p:txBody>
          <a:bodyPr/>
          <a:lstStyle/>
          <a:p>
            <a:pPr>
              <a:defRPr/>
            </a:pPr>
            <a:r>
              <a:rPr/>
              <a:t>Page: </a:t>
            </a:r>
            <a:fld id="{9B11967E-4260-4830-A966-3E76E78D29D6}" type="slidenum">
              <a:rPr/>
              <a:pPr>
                <a:defRPr/>
              </a:pPr>
              <a:t>71</a:t>
            </a:fld>
            <a:endParaRPr/>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1"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11624"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8022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pic>
        <p:nvPicPr>
          <p:cNvPr id="18" name="Picture 17" descr="worldview-lcones.jpg"/>
          <p:cNvPicPr>
            <a:picLocks noChangeAspect="1"/>
          </p:cNvPicPr>
          <p:nvPr/>
        </p:nvPicPr>
        <p:blipFill>
          <a:blip r:embed="rId3" cstate="print"/>
          <a:stretch>
            <a:fillRect/>
          </a:stretch>
        </p:blipFill>
        <p:spPr>
          <a:xfrm>
            <a:off x="2693777" y="1156258"/>
            <a:ext cx="3756446" cy="5293174"/>
          </a:xfrm>
          <a:prstGeom prst="rect">
            <a:avLst/>
          </a:prstGeom>
        </p:spPr>
      </p:pic>
      <p:sp>
        <p:nvSpPr>
          <p:cNvPr id="15" name="Date Placeholder 10"/>
          <p:cNvSpPr txBox="1">
            <a:spLocks noGrp="1"/>
          </p:cNvSpPr>
          <p:nvPr>
            <p:ph type="dt"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Genrel</a:t>
            </a:r>
            <a:endParaRPr lang="hu-HU" dirty="0"/>
          </a:p>
        </p:txBody>
      </p:sp>
      <p:sp>
        <p:nvSpPr>
          <p:cNvPr id="3" name="Tartalom helye 2"/>
          <p:cNvSpPr>
            <a:spLocks noGrp="1"/>
          </p:cNvSpPr>
          <p:nvPr>
            <p:ph idx="1"/>
          </p:nvPr>
        </p:nvSpPr>
        <p:spPr>
          <a:xfrm>
            <a:off x="304800" y="1554162"/>
            <a:ext cx="8686800" cy="3582041"/>
          </a:xfrm>
        </p:spPr>
        <p:txBody>
          <a:bodyPr/>
          <a:lstStyle/>
          <a:p>
            <a:pPr lvl="1"/>
            <a:r>
              <a:rPr lang="hu-HU" dirty="0" err="1" smtClean="0"/>
              <a:t>How</a:t>
            </a:r>
            <a:r>
              <a:rPr lang="hu-HU" dirty="0" smtClean="0"/>
              <a:t> </a:t>
            </a:r>
            <a:r>
              <a:rPr lang="hu-HU" dirty="0" err="1" smtClean="0"/>
              <a:t>to</a:t>
            </a:r>
            <a:r>
              <a:rPr lang="hu-HU" dirty="0" smtClean="0"/>
              <a:t> </a:t>
            </a:r>
            <a:r>
              <a:rPr lang="hu-HU" dirty="0" err="1" smtClean="0"/>
              <a:t>use</a:t>
            </a:r>
            <a:r>
              <a:rPr lang="hu-HU" dirty="0" smtClean="0"/>
              <a:t> </a:t>
            </a:r>
            <a:r>
              <a:rPr lang="hu-HU" dirty="0" err="1" smtClean="0"/>
              <a:t>GenRel</a:t>
            </a:r>
            <a:r>
              <a:rPr lang="hu-HU" dirty="0" smtClean="0"/>
              <a:t>?</a:t>
            </a:r>
          </a:p>
          <a:p>
            <a:pPr lvl="1">
              <a:buNone/>
            </a:pPr>
            <a:r>
              <a:rPr lang="hu-HU" dirty="0" smtClean="0"/>
              <a:t>		Recover IOb</a:t>
            </a:r>
            <a:r>
              <a:rPr lang="en-US" dirty="0" smtClean="0"/>
              <a:t>’s by their properties</a:t>
            </a:r>
          </a:p>
          <a:p>
            <a:pPr lvl="1">
              <a:buNone/>
            </a:pPr>
            <a:r>
              <a:rPr lang="hu-HU" dirty="0" smtClean="0"/>
              <a:t>		</a:t>
            </a:r>
            <a:r>
              <a:rPr lang="en-US" dirty="0" smtClean="0"/>
              <a:t>In </a:t>
            </a:r>
            <a:r>
              <a:rPr lang="en-US" dirty="0" err="1" smtClean="0"/>
              <a:t>AccRel</a:t>
            </a:r>
            <a:r>
              <a:rPr lang="en-US" dirty="0" smtClean="0"/>
              <a:t> by the “twin paradox theorem”</a:t>
            </a:r>
          </a:p>
          <a:p>
            <a:pPr lvl="1">
              <a:buNone/>
            </a:pPr>
            <a:r>
              <a:rPr lang="hu-HU" dirty="0" smtClean="0"/>
              <a:t>		</a:t>
            </a:r>
            <a:r>
              <a:rPr lang="en-US" dirty="0" err="1" smtClean="0"/>
              <a:t>IOb’s</a:t>
            </a:r>
            <a:r>
              <a:rPr lang="en-US" dirty="0" smtClean="0"/>
              <a:t> are those observers who maximize </a:t>
            </a:r>
            <a:r>
              <a:rPr lang="hu-HU" dirty="0" smtClean="0"/>
              <a:t>		</a:t>
            </a:r>
            <a:r>
              <a:rPr lang="en-US" dirty="0" smtClean="0"/>
              <a:t>wristwatch-time locally</a:t>
            </a:r>
            <a:endParaRPr lang="hu-HU" dirty="0" smtClean="0"/>
          </a:p>
          <a:p>
            <a:pPr lvl="1">
              <a:buNone/>
            </a:pPr>
            <a:endParaRPr lang="hu-HU" dirty="0" smtClean="0"/>
          </a:p>
          <a:p>
            <a:pPr lvl="1">
              <a:buNone/>
            </a:pPr>
            <a:r>
              <a:rPr lang="hu-HU" dirty="0" smtClean="0"/>
              <a:t>		Recover LIFs</a:t>
            </a:r>
            <a:endParaRPr lang="hu-HU" dirty="0"/>
          </a:p>
        </p:txBody>
      </p:sp>
      <p:sp>
        <p:nvSpPr>
          <p:cNvPr id="5" name="Élőláb helye 4"/>
          <p:cNvSpPr>
            <a:spLocks noGrp="1"/>
          </p:cNvSpPr>
          <p:nvPr>
            <p:ph type="ftr" sz="quarter" idx="11"/>
          </p:nvPr>
        </p:nvSpPr>
        <p:spPr/>
        <p:txBody>
          <a:bodyPr/>
          <a:lstStyle/>
          <a:p>
            <a:pPr>
              <a:defRPr/>
            </a:pPr>
            <a:r>
              <a:rPr lang="en-US" smtClean="0"/>
              <a:t>Relativity Theory and Logic </a:t>
            </a:r>
            <a:endParaRPr lang="hu-HU"/>
          </a:p>
        </p:txBody>
      </p:sp>
      <p:sp>
        <p:nvSpPr>
          <p:cNvPr id="6" name="Dia számának helye 5"/>
          <p:cNvSpPr>
            <a:spLocks noGrp="1"/>
          </p:cNvSpPr>
          <p:nvPr>
            <p:ph type="sldNum" sz="quarter" idx="12"/>
          </p:nvPr>
        </p:nvSpPr>
        <p:spPr>
          <a:xfrm>
            <a:off x="8220075" y="6419850"/>
            <a:ext cx="762000" cy="292100"/>
          </a:xfrm>
        </p:spPr>
        <p:txBody>
          <a:bodyPr/>
          <a:lstStyle/>
          <a:p>
            <a:pPr>
              <a:defRPr/>
            </a:pPr>
            <a:r>
              <a:rPr lang="hu-HU" smtClean="0"/>
              <a:t>Page: </a:t>
            </a:r>
            <a:fld id="{277E8C10-15AE-4CA2-BB30-4F2793F59FF9}" type="slidenum">
              <a:rPr lang="hu-HU" smtClean="0"/>
              <a:pPr>
                <a:defRPr/>
              </a:pPr>
              <a:t>72</a:t>
            </a:fld>
            <a:endParaRPr lang="hu-HU"/>
          </a:p>
        </p:txBody>
      </p:sp>
      <p:sp>
        <p:nvSpPr>
          <p:cNvPr id="1208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0837" name="Rectangle 5"/>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08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0840" name="Rectangle 8"/>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084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0843" name="Rectangle 11"/>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084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0846" name="Rectangle 14"/>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084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0849" name="Rectangle 17"/>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0851"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0852" name="Rectangle 20"/>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0854"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0855" name="Rectangle 23"/>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0857"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0858" name="Rectangle 26"/>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0860"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69" name="Csoportba foglalás 68"/>
          <p:cNvGrpSpPr/>
          <p:nvPr/>
        </p:nvGrpSpPr>
        <p:grpSpPr>
          <a:xfrm>
            <a:off x="5010150" y="3609263"/>
            <a:ext cx="3181350" cy="2610561"/>
            <a:chOff x="5010150" y="3609263"/>
            <a:chExt cx="3181350" cy="2610561"/>
          </a:xfrm>
        </p:grpSpPr>
        <p:sp>
          <p:nvSpPr>
            <p:cNvPr id="8" name="Szabadkézi sokszög 7"/>
            <p:cNvSpPr/>
            <p:nvPr/>
          </p:nvSpPr>
          <p:spPr>
            <a:xfrm>
              <a:off x="5859590" y="3609263"/>
              <a:ext cx="2331910" cy="2610561"/>
            </a:xfrm>
            <a:custGeom>
              <a:avLst/>
              <a:gdLst>
                <a:gd name="connsiteX0" fmla="*/ 141160 w 2008060"/>
                <a:gd name="connsiteY0" fmla="*/ 1962861 h 2429586"/>
                <a:gd name="connsiteX1" fmla="*/ 131635 w 2008060"/>
                <a:gd name="connsiteY1" fmla="*/ 1934286 h 2429586"/>
                <a:gd name="connsiteX2" fmla="*/ 112585 w 2008060"/>
                <a:gd name="connsiteY2" fmla="*/ 1905711 h 2429586"/>
                <a:gd name="connsiteX3" fmla="*/ 103060 w 2008060"/>
                <a:gd name="connsiteY3" fmla="*/ 1858086 h 2429586"/>
                <a:gd name="connsiteX4" fmla="*/ 84010 w 2008060"/>
                <a:gd name="connsiteY4" fmla="*/ 1791411 h 2429586"/>
                <a:gd name="connsiteX5" fmla="*/ 122110 w 2008060"/>
                <a:gd name="connsiteY5" fmla="*/ 1286586 h 2429586"/>
                <a:gd name="connsiteX6" fmla="*/ 179260 w 2008060"/>
                <a:gd name="connsiteY6" fmla="*/ 1229436 h 2429586"/>
                <a:gd name="connsiteX7" fmla="*/ 226885 w 2008060"/>
                <a:gd name="connsiteY7" fmla="*/ 1219911 h 2429586"/>
                <a:gd name="connsiteX8" fmla="*/ 312610 w 2008060"/>
                <a:gd name="connsiteY8" fmla="*/ 1153236 h 2429586"/>
                <a:gd name="connsiteX9" fmla="*/ 331660 w 2008060"/>
                <a:gd name="connsiteY9" fmla="*/ 1124661 h 2429586"/>
                <a:gd name="connsiteX10" fmla="*/ 369760 w 2008060"/>
                <a:gd name="connsiteY10" fmla="*/ 1096086 h 2429586"/>
                <a:gd name="connsiteX11" fmla="*/ 388810 w 2008060"/>
                <a:gd name="connsiteY11" fmla="*/ 1067511 h 2429586"/>
                <a:gd name="connsiteX12" fmla="*/ 417385 w 2008060"/>
                <a:gd name="connsiteY12" fmla="*/ 1038936 h 2429586"/>
                <a:gd name="connsiteX13" fmla="*/ 455485 w 2008060"/>
                <a:gd name="connsiteY13" fmla="*/ 962736 h 2429586"/>
                <a:gd name="connsiteX14" fmla="*/ 474535 w 2008060"/>
                <a:gd name="connsiteY14" fmla="*/ 934161 h 2429586"/>
                <a:gd name="connsiteX15" fmla="*/ 484060 w 2008060"/>
                <a:gd name="connsiteY15" fmla="*/ 896061 h 2429586"/>
                <a:gd name="connsiteX16" fmla="*/ 503110 w 2008060"/>
                <a:gd name="connsiteY16" fmla="*/ 867486 h 2429586"/>
                <a:gd name="connsiteX17" fmla="*/ 522160 w 2008060"/>
                <a:gd name="connsiteY17" fmla="*/ 753186 h 2429586"/>
                <a:gd name="connsiteX18" fmla="*/ 569785 w 2008060"/>
                <a:gd name="connsiteY18" fmla="*/ 648411 h 2429586"/>
                <a:gd name="connsiteX19" fmla="*/ 579310 w 2008060"/>
                <a:gd name="connsiteY19" fmla="*/ 572211 h 2429586"/>
                <a:gd name="connsiteX20" fmla="*/ 598360 w 2008060"/>
                <a:gd name="connsiteY20" fmla="*/ 515061 h 2429586"/>
                <a:gd name="connsiteX21" fmla="*/ 607885 w 2008060"/>
                <a:gd name="connsiteY21" fmla="*/ 476961 h 2429586"/>
                <a:gd name="connsiteX22" fmla="*/ 626935 w 2008060"/>
                <a:gd name="connsiteY22" fmla="*/ 419811 h 2429586"/>
                <a:gd name="connsiteX23" fmla="*/ 655510 w 2008060"/>
                <a:gd name="connsiteY23" fmla="*/ 391236 h 2429586"/>
                <a:gd name="connsiteX24" fmla="*/ 684085 w 2008060"/>
                <a:gd name="connsiteY24" fmla="*/ 372186 h 2429586"/>
                <a:gd name="connsiteX25" fmla="*/ 741235 w 2008060"/>
                <a:gd name="connsiteY25" fmla="*/ 315036 h 2429586"/>
                <a:gd name="connsiteX26" fmla="*/ 807910 w 2008060"/>
                <a:gd name="connsiteY26" fmla="*/ 276936 h 2429586"/>
                <a:gd name="connsiteX27" fmla="*/ 865060 w 2008060"/>
                <a:gd name="connsiteY27" fmla="*/ 238836 h 2429586"/>
                <a:gd name="connsiteX28" fmla="*/ 893635 w 2008060"/>
                <a:gd name="connsiteY28" fmla="*/ 181686 h 2429586"/>
                <a:gd name="connsiteX29" fmla="*/ 950785 w 2008060"/>
                <a:gd name="connsiteY29" fmla="*/ 143586 h 2429586"/>
                <a:gd name="connsiteX30" fmla="*/ 1007935 w 2008060"/>
                <a:gd name="connsiteY30" fmla="*/ 115011 h 2429586"/>
                <a:gd name="connsiteX31" fmla="*/ 1036510 w 2008060"/>
                <a:gd name="connsiteY31" fmla="*/ 86436 h 2429586"/>
                <a:gd name="connsiteX32" fmla="*/ 1065085 w 2008060"/>
                <a:gd name="connsiteY32" fmla="*/ 76911 h 2429586"/>
                <a:gd name="connsiteX33" fmla="*/ 1112710 w 2008060"/>
                <a:gd name="connsiteY33" fmla="*/ 29286 h 2429586"/>
                <a:gd name="connsiteX34" fmla="*/ 1160335 w 2008060"/>
                <a:gd name="connsiteY34" fmla="*/ 19761 h 2429586"/>
                <a:gd name="connsiteX35" fmla="*/ 1227010 w 2008060"/>
                <a:gd name="connsiteY35" fmla="*/ 10236 h 2429586"/>
                <a:gd name="connsiteX36" fmla="*/ 1284160 w 2008060"/>
                <a:gd name="connsiteY36" fmla="*/ 711 h 2429586"/>
                <a:gd name="connsiteX37" fmla="*/ 1341310 w 2008060"/>
                <a:gd name="connsiteY37" fmla="*/ 10236 h 2429586"/>
                <a:gd name="connsiteX38" fmla="*/ 1360360 w 2008060"/>
                <a:gd name="connsiteY38" fmla="*/ 48336 h 2429586"/>
                <a:gd name="connsiteX39" fmla="*/ 1388935 w 2008060"/>
                <a:gd name="connsiteY39" fmla="*/ 67386 h 2429586"/>
                <a:gd name="connsiteX40" fmla="*/ 1398460 w 2008060"/>
                <a:gd name="connsiteY40" fmla="*/ 95961 h 2429586"/>
                <a:gd name="connsiteX41" fmla="*/ 1427035 w 2008060"/>
                <a:gd name="connsiteY41" fmla="*/ 334086 h 2429586"/>
                <a:gd name="connsiteX42" fmla="*/ 1531810 w 2008060"/>
                <a:gd name="connsiteY42" fmla="*/ 391236 h 2429586"/>
                <a:gd name="connsiteX43" fmla="*/ 1588960 w 2008060"/>
                <a:gd name="connsiteY43" fmla="*/ 410286 h 2429586"/>
                <a:gd name="connsiteX44" fmla="*/ 1617535 w 2008060"/>
                <a:gd name="connsiteY44" fmla="*/ 419811 h 2429586"/>
                <a:gd name="connsiteX45" fmla="*/ 1646110 w 2008060"/>
                <a:gd name="connsiteY45" fmla="*/ 476961 h 2429586"/>
                <a:gd name="connsiteX46" fmla="*/ 1712785 w 2008060"/>
                <a:gd name="connsiteY46" fmla="*/ 543636 h 2429586"/>
                <a:gd name="connsiteX47" fmla="*/ 1741360 w 2008060"/>
                <a:gd name="connsiteY47" fmla="*/ 572211 h 2429586"/>
                <a:gd name="connsiteX48" fmla="*/ 1779460 w 2008060"/>
                <a:gd name="connsiteY48" fmla="*/ 629361 h 2429586"/>
                <a:gd name="connsiteX49" fmla="*/ 1788985 w 2008060"/>
                <a:gd name="connsiteY49" fmla="*/ 877011 h 2429586"/>
                <a:gd name="connsiteX50" fmla="*/ 1798510 w 2008060"/>
                <a:gd name="connsiteY50" fmla="*/ 924636 h 2429586"/>
                <a:gd name="connsiteX51" fmla="*/ 1827085 w 2008060"/>
                <a:gd name="connsiteY51" fmla="*/ 943686 h 2429586"/>
                <a:gd name="connsiteX52" fmla="*/ 1874710 w 2008060"/>
                <a:gd name="connsiteY52" fmla="*/ 1029411 h 2429586"/>
                <a:gd name="connsiteX53" fmla="*/ 1893760 w 2008060"/>
                <a:gd name="connsiteY53" fmla="*/ 1067511 h 2429586"/>
                <a:gd name="connsiteX54" fmla="*/ 1922335 w 2008060"/>
                <a:gd name="connsiteY54" fmla="*/ 1105611 h 2429586"/>
                <a:gd name="connsiteX55" fmla="*/ 1941385 w 2008060"/>
                <a:gd name="connsiteY55" fmla="*/ 1134186 h 2429586"/>
                <a:gd name="connsiteX56" fmla="*/ 1989010 w 2008060"/>
                <a:gd name="connsiteY56" fmla="*/ 1200861 h 2429586"/>
                <a:gd name="connsiteX57" fmla="*/ 1998535 w 2008060"/>
                <a:gd name="connsiteY57" fmla="*/ 1267536 h 2429586"/>
                <a:gd name="connsiteX58" fmla="*/ 2008060 w 2008060"/>
                <a:gd name="connsiteY58" fmla="*/ 1305636 h 2429586"/>
                <a:gd name="connsiteX59" fmla="*/ 1979485 w 2008060"/>
                <a:gd name="connsiteY59" fmla="*/ 1458036 h 2429586"/>
                <a:gd name="connsiteX60" fmla="*/ 1950910 w 2008060"/>
                <a:gd name="connsiteY60" fmla="*/ 1581861 h 2429586"/>
                <a:gd name="connsiteX61" fmla="*/ 1941385 w 2008060"/>
                <a:gd name="connsiteY61" fmla="*/ 1648536 h 2429586"/>
                <a:gd name="connsiteX62" fmla="*/ 1893760 w 2008060"/>
                <a:gd name="connsiteY62" fmla="*/ 1705686 h 2429586"/>
                <a:gd name="connsiteX63" fmla="*/ 1798510 w 2008060"/>
                <a:gd name="connsiteY63" fmla="*/ 1734261 h 2429586"/>
                <a:gd name="connsiteX64" fmla="*/ 1693735 w 2008060"/>
                <a:gd name="connsiteY64" fmla="*/ 1762836 h 2429586"/>
                <a:gd name="connsiteX65" fmla="*/ 1636585 w 2008060"/>
                <a:gd name="connsiteY65" fmla="*/ 1858086 h 2429586"/>
                <a:gd name="connsiteX66" fmla="*/ 1627060 w 2008060"/>
                <a:gd name="connsiteY66" fmla="*/ 1896186 h 2429586"/>
                <a:gd name="connsiteX67" fmla="*/ 1636585 w 2008060"/>
                <a:gd name="connsiteY67" fmla="*/ 2039061 h 2429586"/>
                <a:gd name="connsiteX68" fmla="*/ 1646110 w 2008060"/>
                <a:gd name="connsiteY68" fmla="*/ 2077161 h 2429586"/>
                <a:gd name="connsiteX69" fmla="*/ 1636585 w 2008060"/>
                <a:gd name="connsiteY69" fmla="*/ 2220036 h 2429586"/>
                <a:gd name="connsiteX70" fmla="*/ 1627060 w 2008060"/>
                <a:gd name="connsiteY70" fmla="*/ 2248611 h 2429586"/>
                <a:gd name="connsiteX71" fmla="*/ 1503235 w 2008060"/>
                <a:gd name="connsiteY71" fmla="*/ 2343861 h 2429586"/>
                <a:gd name="connsiteX72" fmla="*/ 1446085 w 2008060"/>
                <a:gd name="connsiteY72" fmla="*/ 2362911 h 2429586"/>
                <a:gd name="connsiteX73" fmla="*/ 1341310 w 2008060"/>
                <a:gd name="connsiteY73" fmla="*/ 2381961 h 2429586"/>
                <a:gd name="connsiteX74" fmla="*/ 1312735 w 2008060"/>
                <a:gd name="connsiteY74" fmla="*/ 2391486 h 2429586"/>
                <a:gd name="connsiteX75" fmla="*/ 1179385 w 2008060"/>
                <a:gd name="connsiteY75" fmla="*/ 2410536 h 2429586"/>
                <a:gd name="connsiteX76" fmla="*/ 1141285 w 2008060"/>
                <a:gd name="connsiteY76" fmla="*/ 2420061 h 2429586"/>
                <a:gd name="connsiteX77" fmla="*/ 1084135 w 2008060"/>
                <a:gd name="connsiteY77" fmla="*/ 2429586 h 2429586"/>
                <a:gd name="connsiteX78" fmla="*/ 960310 w 2008060"/>
                <a:gd name="connsiteY78" fmla="*/ 2420061 h 2429586"/>
                <a:gd name="connsiteX79" fmla="*/ 922210 w 2008060"/>
                <a:gd name="connsiteY79" fmla="*/ 2401011 h 2429586"/>
                <a:gd name="connsiteX80" fmla="*/ 893635 w 2008060"/>
                <a:gd name="connsiteY80" fmla="*/ 2391486 h 2429586"/>
                <a:gd name="connsiteX81" fmla="*/ 855535 w 2008060"/>
                <a:gd name="connsiteY81" fmla="*/ 2372436 h 2429586"/>
                <a:gd name="connsiteX82" fmla="*/ 788860 w 2008060"/>
                <a:gd name="connsiteY82" fmla="*/ 2343861 h 2429586"/>
                <a:gd name="connsiteX83" fmla="*/ 731710 w 2008060"/>
                <a:gd name="connsiteY83" fmla="*/ 2296236 h 2429586"/>
                <a:gd name="connsiteX84" fmla="*/ 693610 w 2008060"/>
                <a:gd name="connsiteY84" fmla="*/ 2267661 h 2429586"/>
                <a:gd name="connsiteX85" fmla="*/ 665035 w 2008060"/>
                <a:gd name="connsiteY85" fmla="*/ 2239086 h 2429586"/>
                <a:gd name="connsiteX86" fmla="*/ 636460 w 2008060"/>
                <a:gd name="connsiteY86" fmla="*/ 2229561 h 2429586"/>
                <a:gd name="connsiteX87" fmla="*/ 579310 w 2008060"/>
                <a:gd name="connsiteY87" fmla="*/ 2191461 h 2429586"/>
                <a:gd name="connsiteX88" fmla="*/ 550735 w 2008060"/>
                <a:gd name="connsiteY88" fmla="*/ 2172411 h 2429586"/>
                <a:gd name="connsiteX89" fmla="*/ 284035 w 2008060"/>
                <a:gd name="connsiteY89" fmla="*/ 2172411 h 2429586"/>
                <a:gd name="connsiteX90" fmla="*/ 255460 w 2008060"/>
                <a:gd name="connsiteY90" fmla="*/ 2153361 h 2429586"/>
                <a:gd name="connsiteX91" fmla="*/ 207835 w 2008060"/>
                <a:gd name="connsiteY91" fmla="*/ 2105736 h 2429586"/>
                <a:gd name="connsiteX92" fmla="*/ 141160 w 2008060"/>
                <a:gd name="connsiteY92" fmla="*/ 2048586 h 2429586"/>
                <a:gd name="connsiteX93" fmla="*/ 141160 w 2008060"/>
                <a:gd name="connsiteY93" fmla="*/ 1962861 h 242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008060" h="2429586">
                  <a:moveTo>
                    <a:pt x="141160" y="1962861"/>
                  </a:moveTo>
                  <a:cubicBezTo>
                    <a:pt x="139573" y="1943811"/>
                    <a:pt x="136125" y="1943266"/>
                    <a:pt x="131635" y="1934286"/>
                  </a:cubicBezTo>
                  <a:cubicBezTo>
                    <a:pt x="126515" y="1924047"/>
                    <a:pt x="116605" y="1916430"/>
                    <a:pt x="112585" y="1905711"/>
                  </a:cubicBezTo>
                  <a:cubicBezTo>
                    <a:pt x="106901" y="1890552"/>
                    <a:pt x="106572" y="1873890"/>
                    <a:pt x="103060" y="1858086"/>
                  </a:cubicBezTo>
                  <a:cubicBezTo>
                    <a:pt x="95087" y="1822206"/>
                    <a:pt x="94617" y="1823232"/>
                    <a:pt x="84010" y="1791411"/>
                  </a:cubicBezTo>
                  <a:cubicBezTo>
                    <a:pt x="95533" y="1226787"/>
                    <a:pt x="0" y="1457540"/>
                    <a:pt x="122110" y="1286586"/>
                  </a:cubicBezTo>
                  <a:cubicBezTo>
                    <a:pt x="141984" y="1258763"/>
                    <a:pt x="143071" y="1245520"/>
                    <a:pt x="179260" y="1229436"/>
                  </a:cubicBezTo>
                  <a:cubicBezTo>
                    <a:pt x="194054" y="1222861"/>
                    <a:pt x="211010" y="1223086"/>
                    <a:pt x="226885" y="1219911"/>
                  </a:cubicBezTo>
                  <a:cubicBezTo>
                    <a:pt x="266711" y="1193360"/>
                    <a:pt x="284632" y="1186809"/>
                    <a:pt x="312610" y="1153236"/>
                  </a:cubicBezTo>
                  <a:cubicBezTo>
                    <a:pt x="319939" y="1144442"/>
                    <a:pt x="323565" y="1132756"/>
                    <a:pt x="331660" y="1124661"/>
                  </a:cubicBezTo>
                  <a:cubicBezTo>
                    <a:pt x="342885" y="1113436"/>
                    <a:pt x="358535" y="1107311"/>
                    <a:pt x="369760" y="1096086"/>
                  </a:cubicBezTo>
                  <a:cubicBezTo>
                    <a:pt x="377855" y="1087991"/>
                    <a:pt x="381481" y="1076305"/>
                    <a:pt x="388810" y="1067511"/>
                  </a:cubicBezTo>
                  <a:cubicBezTo>
                    <a:pt x="397434" y="1057163"/>
                    <a:pt x="410153" y="1050300"/>
                    <a:pt x="417385" y="1038936"/>
                  </a:cubicBezTo>
                  <a:cubicBezTo>
                    <a:pt x="432631" y="1014978"/>
                    <a:pt x="439733" y="986365"/>
                    <a:pt x="455485" y="962736"/>
                  </a:cubicBezTo>
                  <a:lnTo>
                    <a:pt x="474535" y="934161"/>
                  </a:lnTo>
                  <a:cubicBezTo>
                    <a:pt x="477710" y="921461"/>
                    <a:pt x="478903" y="908093"/>
                    <a:pt x="484060" y="896061"/>
                  </a:cubicBezTo>
                  <a:cubicBezTo>
                    <a:pt x="488569" y="885539"/>
                    <a:pt x="500098" y="878530"/>
                    <a:pt x="503110" y="867486"/>
                  </a:cubicBezTo>
                  <a:cubicBezTo>
                    <a:pt x="513538" y="829249"/>
                    <a:pt x="506795" y="790062"/>
                    <a:pt x="522160" y="753186"/>
                  </a:cubicBezTo>
                  <a:cubicBezTo>
                    <a:pt x="593144" y="582825"/>
                    <a:pt x="541241" y="734043"/>
                    <a:pt x="569785" y="648411"/>
                  </a:cubicBezTo>
                  <a:cubicBezTo>
                    <a:pt x="572960" y="623011"/>
                    <a:pt x="573947" y="597240"/>
                    <a:pt x="579310" y="572211"/>
                  </a:cubicBezTo>
                  <a:cubicBezTo>
                    <a:pt x="583517" y="552576"/>
                    <a:pt x="593490" y="534542"/>
                    <a:pt x="598360" y="515061"/>
                  </a:cubicBezTo>
                  <a:cubicBezTo>
                    <a:pt x="601535" y="502361"/>
                    <a:pt x="604123" y="489500"/>
                    <a:pt x="607885" y="476961"/>
                  </a:cubicBezTo>
                  <a:cubicBezTo>
                    <a:pt x="613655" y="457727"/>
                    <a:pt x="612736" y="434010"/>
                    <a:pt x="626935" y="419811"/>
                  </a:cubicBezTo>
                  <a:cubicBezTo>
                    <a:pt x="636460" y="410286"/>
                    <a:pt x="645162" y="399860"/>
                    <a:pt x="655510" y="391236"/>
                  </a:cubicBezTo>
                  <a:cubicBezTo>
                    <a:pt x="664304" y="383907"/>
                    <a:pt x="675529" y="379791"/>
                    <a:pt x="684085" y="372186"/>
                  </a:cubicBezTo>
                  <a:cubicBezTo>
                    <a:pt x="704221" y="354288"/>
                    <a:pt x="718819" y="329980"/>
                    <a:pt x="741235" y="315036"/>
                  </a:cubicBezTo>
                  <a:cubicBezTo>
                    <a:pt x="840083" y="249138"/>
                    <a:pt x="687062" y="349445"/>
                    <a:pt x="807910" y="276936"/>
                  </a:cubicBezTo>
                  <a:cubicBezTo>
                    <a:pt x="827543" y="265156"/>
                    <a:pt x="865060" y="238836"/>
                    <a:pt x="865060" y="238836"/>
                  </a:cubicBezTo>
                  <a:cubicBezTo>
                    <a:pt x="871854" y="218453"/>
                    <a:pt x="876257" y="196892"/>
                    <a:pt x="893635" y="181686"/>
                  </a:cubicBezTo>
                  <a:cubicBezTo>
                    <a:pt x="910865" y="166609"/>
                    <a:pt x="931735" y="156286"/>
                    <a:pt x="950785" y="143586"/>
                  </a:cubicBezTo>
                  <a:cubicBezTo>
                    <a:pt x="987714" y="118967"/>
                    <a:pt x="968500" y="128156"/>
                    <a:pt x="1007935" y="115011"/>
                  </a:cubicBezTo>
                  <a:cubicBezTo>
                    <a:pt x="1017460" y="105486"/>
                    <a:pt x="1025302" y="93908"/>
                    <a:pt x="1036510" y="86436"/>
                  </a:cubicBezTo>
                  <a:cubicBezTo>
                    <a:pt x="1044864" y="80867"/>
                    <a:pt x="1057245" y="83183"/>
                    <a:pt x="1065085" y="76911"/>
                  </a:cubicBezTo>
                  <a:cubicBezTo>
                    <a:pt x="1106173" y="44040"/>
                    <a:pt x="1058922" y="49457"/>
                    <a:pt x="1112710" y="29286"/>
                  </a:cubicBezTo>
                  <a:cubicBezTo>
                    <a:pt x="1127869" y="23602"/>
                    <a:pt x="1144366" y="22423"/>
                    <a:pt x="1160335" y="19761"/>
                  </a:cubicBezTo>
                  <a:cubicBezTo>
                    <a:pt x="1182480" y="16070"/>
                    <a:pt x="1204820" y="13650"/>
                    <a:pt x="1227010" y="10236"/>
                  </a:cubicBezTo>
                  <a:cubicBezTo>
                    <a:pt x="1246098" y="7299"/>
                    <a:pt x="1265110" y="3886"/>
                    <a:pt x="1284160" y="711"/>
                  </a:cubicBezTo>
                  <a:cubicBezTo>
                    <a:pt x="1303210" y="3886"/>
                    <a:pt x="1324933" y="0"/>
                    <a:pt x="1341310" y="10236"/>
                  </a:cubicBezTo>
                  <a:cubicBezTo>
                    <a:pt x="1353351" y="17761"/>
                    <a:pt x="1351270" y="37428"/>
                    <a:pt x="1360360" y="48336"/>
                  </a:cubicBezTo>
                  <a:cubicBezTo>
                    <a:pt x="1367689" y="57130"/>
                    <a:pt x="1379410" y="61036"/>
                    <a:pt x="1388935" y="67386"/>
                  </a:cubicBezTo>
                  <a:cubicBezTo>
                    <a:pt x="1392110" y="76911"/>
                    <a:pt x="1397659" y="85953"/>
                    <a:pt x="1398460" y="95961"/>
                  </a:cubicBezTo>
                  <a:cubicBezTo>
                    <a:pt x="1401444" y="133255"/>
                    <a:pt x="1370355" y="277406"/>
                    <a:pt x="1427035" y="334086"/>
                  </a:cubicBezTo>
                  <a:cubicBezTo>
                    <a:pt x="1444426" y="351477"/>
                    <a:pt x="1531731" y="391210"/>
                    <a:pt x="1531810" y="391236"/>
                  </a:cubicBezTo>
                  <a:lnTo>
                    <a:pt x="1588960" y="410286"/>
                  </a:lnTo>
                  <a:lnTo>
                    <a:pt x="1617535" y="419811"/>
                  </a:lnTo>
                  <a:cubicBezTo>
                    <a:pt x="1626235" y="445910"/>
                    <a:pt x="1626559" y="455238"/>
                    <a:pt x="1646110" y="476961"/>
                  </a:cubicBezTo>
                  <a:cubicBezTo>
                    <a:pt x="1667136" y="500323"/>
                    <a:pt x="1690560" y="521411"/>
                    <a:pt x="1712785" y="543636"/>
                  </a:cubicBezTo>
                  <a:cubicBezTo>
                    <a:pt x="1722310" y="553161"/>
                    <a:pt x="1733888" y="561003"/>
                    <a:pt x="1741360" y="572211"/>
                  </a:cubicBezTo>
                  <a:lnTo>
                    <a:pt x="1779460" y="629361"/>
                  </a:lnTo>
                  <a:cubicBezTo>
                    <a:pt x="1782635" y="711911"/>
                    <a:pt x="1783666" y="794571"/>
                    <a:pt x="1788985" y="877011"/>
                  </a:cubicBezTo>
                  <a:cubicBezTo>
                    <a:pt x="1790027" y="893167"/>
                    <a:pt x="1790478" y="910580"/>
                    <a:pt x="1798510" y="924636"/>
                  </a:cubicBezTo>
                  <a:cubicBezTo>
                    <a:pt x="1804190" y="934575"/>
                    <a:pt x="1817560" y="937336"/>
                    <a:pt x="1827085" y="943686"/>
                  </a:cubicBezTo>
                  <a:cubicBezTo>
                    <a:pt x="1853425" y="1022707"/>
                    <a:pt x="1809206" y="898403"/>
                    <a:pt x="1874710" y="1029411"/>
                  </a:cubicBezTo>
                  <a:cubicBezTo>
                    <a:pt x="1881060" y="1042111"/>
                    <a:pt x="1886235" y="1055470"/>
                    <a:pt x="1893760" y="1067511"/>
                  </a:cubicBezTo>
                  <a:cubicBezTo>
                    <a:pt x="1902174" y="1080973"/>
                    <a:pt x="1913108" y="1092693"/>
                    <a:pt x="1922335" y="1105611"/>
                  </a:cubicBezTo>
                  <a:cubicBezTo>
                    <a:pt x="1928989" y="1114926"/>
                    <a:pt x="1934731" y="1124871"/>
                    <a:pt x="1941385" y="1134186"/>
                  </a:cubicBezTo>
                  <a:cubicBezTo>
                    <a:pt x="2000458" y="1216888"/>
                    <a:pt x="1944115" y="1133518"/>
                    <a:pt x="1989010" y="1200861"/>
                  </a:cubicBezTo>
                  <a:cubicBezTo>
                    <a:pt x="1992185" y="1223086"/>
                    <a:pt x="1994519" y="1245447"/>
                    <a:pt x="1998535" y="1267536"/>
                  </a:cubicBezTo>
                  <a:cubicBezTo>
                    <a:pt x="2000877" y="1280416"/>
                    <a:pt x="2008060" y="1292545"/>
                    <a:pt x="2008060" y="1305636"/>
                  </a:cubicBezTo>
                  <a:cubicBezTo>
                    <a:pt x="2008060" y="1468148"/>
                    <a:pt x="2006161" y="1358002"/>
                    <a:pt x="1979485" y="1458036"/>
                  </a:cubicBezTo>
                  <a:cubicBezTo>
                    <a:pt x="1923434" y="1668227"/>
                    <a:pt x="1981537" y="1489980"/>
                    <a:pt x="1950910" y="1581861"/>
                  </a:cubicBezTo>
                  <a:cubicBezTo>
                    <a:pt x="1947735" y="1604086"/>
                    <a:pt x="1947836" y="1627032"/>
                    <a:pt x="1941385" y="1648536"/>
                  </a:cubicBezTo>
                  <a:cubicBezTo>
                    <a:pt x="1937354" y="1661974"/>
                    <a:pt x="1903965" y="1700017"/>
                    <a:pt x="1893760" y="1705686"/>
                  </a:cubicBezTo>
                  <a:cubicBezTo>
                    <a:pt x="1867405" y="1720328"/>
                    <a:pt x="1827919" y="1725438"/>
                    <a:pt x="1798510" y="1734261"/>
                  </a:cubicBezTo>
                  <a:cubicBezTo>
                    <a:pt x="1701832" y="1763264"/>
                    <a:pt x="1780537" y="1745476"/>
                    <a:pt x="1693735" y="1762836"/>
                  </a:cubicBezTo>
                  <a:cubicBezTo>
                    <a:pt x="1674746" y="1791320"/>
                    <a:pt x="1649137" y="1824613"/>
                    <a:pt x="1636585" y="1858086"/>
                  </a:cubicBezTo>
                  <a:cubicBezTo>
                    <a:pt x="1631988" y="1870343"/>
                    <a:pt x="1630235" y="1883486"/>
                    <a:pt x="1627060" y="1896186"/>
                  </a:cubicBezTo>
                  <a:cubicBezTo>
                    <a:pt x="1630235" y="1943811"/>
                    <a:pt x="1631588" y="1991593"/>
                    <a:pt x="1636585" y="2039061"/>
                  </a:cubicBezTo>
                  <a:cubicBezTo>
                    <a:pt x="1637955" y="2052080"/>
                    <a:pt x="1646110" y="2064070"/>
                    <a:pt x="1646110" y="2077161"/>
                  </a:cubicBezTo>
                  <a:cubicBezTo>
                    <a:pt x="1646110" y="2124892"/>
                    <a:pt x="1641856" y="2172597"/>
                    <a:pt x="1636585" y="2220036"/>
                  </a:cubicBezTo>
                  <a:cubicBezTo>
                    <a:pt x="1635476" y="2230015"/>
                    <a:pt x="1633224" y="2240686"/>
                    <a:pt x="1627060" y="2248611"/>
                  </a:cubicBezTo>
                  <a:cubicBezTo>
                    <a:pt x="1594606" y="2290337"/>
                    <a:pt x="1552336" y="2324220"/>
                    <a:pt x="1503235" y="2343861"/>
                  </a:cubicBezTo>
                  <a:cubicBezTo>
                    <a:pt x="1484591" y="2351319"/>
                    <a:pt x="1465892" y="2359610"/>
                    <a:pt x="1446085" y="2362911"/>
                  </a:cubicBezTo>
                  <a:cubicBezTo>
                    <a:pt x="1420609" y="2367157"/>
                    <a:pt x="1367935" y="2375305"/>
                    <a:pt x="1341310" y="2381961"/>
                  </a:cubicBezTo>
                  <a:cubicBezTo>
                    <a:pt x="1331570" y="2384396"/>
                    <a:pt x="1322536" y="2389308"/>
                    <a:pt x="1312735" y="2391486"/>
                  </a:cubicBezTo>
                  <a:cubicBezTo>
                    <a:pt x="1258773" y="2403478"/>
                    <a:pt x="1237057" y="2400924"/>
                    <a:pt x="1179385" y="2410536"/>
                  </a:cubicBezTo>
                  <a:cubicBezTo>
                    <a:pt x="1166472" y="2412688"/>
                    <a:pt x="1154122" y="2417494"/>
                    <a:pt x="1141285" y="2420061"/>
                  </a:cubicBezTo>
                  <a:cubicBezTo>
                    <a:pt x="1122347" y="2423849"/>
                    <a:pt x="1103185" y="2426411"/>
                    <a:pt x="1084135" y="2429586"/>
                  </a:cubicBezTo>
                  <a:cubicBezTo>
                    <a:pt x="1042860" y="2426411"/>
                    <a:pt x="1001077" y="2427255"/>
                    <a:pt x="960310" y="2420061"/>
                  </a:cubicBezTo>
                  <a:cubicBezTo>
                    <a:pt x="946327" y="2417593"/>
                    <a:pt x="935261" y="2406604"/>
                    <a:pt x="922210" y="2401011"/>
                  </a:cubicBezTo>
                  <a:cubicBezTo>
                    <a:pt x="912982" y="2397056"/>
                    <a:pt x="902863" y="2395441"/>
                    <a:pt x="893635" y="2391486"/>
                  </a:cubicBezTo>
                  <a:cubicBezTo>
                    <a:pt x="880584" y="2385893"/>
                    <a:pt x="868586" y="2378029"/>
                    <a:pt x="855535" y="2372436"/>
                  </a:cubicBezTo>
                  <a:cubicBezTo>
                    <a:pt x="757429" y="2330391"/>
                    <a:pt x="915222" y="2407042"/>
                    <a:pt x="788860" y="2343861"/>
                  </a:cubicBezTo>
                  <a:cubicBezTo>
                    <a:pt x="756366" y="2295121"/>
                    <a:pt x="786955" y="2330764"/>
                    <a:pt x="731710" y="2296236"/>
                  </a:cubicBezTo>
                  <a:cubicBezTo>
                    <a:pt x="718248" y="2287822"/>
                    <a:pt x="705663" y="2277992"/>
                    <a:pt x="693610" y="2267661"/>
                  </a:cubicBezTo>
                  <a:cubicBezTo>
                    <a:pt x="683383" y="2258895"/>
                    <a:pt x="676243" y="2246558"/>
                    <a:pt x="665035" y="2239086"/>
                  </a:cubicBezTo>
                  <a:cubicBezTo>
                    <a:pt x="656681" y="2233517"/>
                    <a:pt x="645237" y="2234437"/>
                    <a:pt x="636460" y="2229561"/>
                  </a:cubicBezTo>
                  <a:cubicBezTo>
                    <a:pt x="616446" y="2218442"/>
                    <a:pt x="598360" y="2204161"/>
                    <a:pt x="579310" y="2191461"/>
                  </a:cubicBezTo>
                  <a:lnTo>
                    <a:pt x="550735" y="2172411"/>
                  </a:lnTo>
                  <a:cubicBezTo>
                    <a:pt x="444897" y="2180552"/>
                    <a:pt x="392604" y="2190506"/>
                    <a:pt x="284035" y="2172411"/>
                  </a:cubicBezTo>
                  <a:cubicBezTo>
                    <a:pt x="272743" y="2170529"/>
                    <a:pt x="264985" y="2159711"/>
                    <a:pt x="255460" y="2153361"/>
                  </a:cubicBezTo>
                  <a:cubicBezTo>
                    <a:pt x="218771" y="2098328"/>
                    <a:pt x="257224" y="2148069"/>
                    <a:pt x="207835" y="2105736"/>
                  </a:cubicBezTo>
                  <a:cubicBezTo>
                    <a:pt x="126994" y="2036444"/>
                    <a:pt x="206762" y="2092320"/>
                    <a:pt x="141160" y="2048586"/>
                  </a:cubicBezTo>
                  <a:cubicBezTo>
                    <a:pt x="116086" y="1973364"/>
                    <a:pt x="142747" y="1981911"/>
                    <a:pt x="141160" y="1962861"/>
                  </a:cubicBezTo>
                  <a:close/>
                </a:path>
              </a:pathLst>
            </a:custGeom>
            <a:solidFill>
              <a:schemeClr val="bg2">
                <a:lumMod val="9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u-HU" dirty="0">
                <a:solidFill>
                  <a:srgbClr val="FF0000"/>
                </a:solidFill>
              </a:endParaRPr>
            </a:p>
          </p:txBody>
        </p:sp>
        <p:grpSp>
          <p:nvGrpSpPr>
            <p:cNvPr id="68" name="Csoportba foglalás 67"/>
            <p:cNvGrpSpPr/>
            <p:nvPr/>
          </p:nvGrpSpPr>
          <p:grpSpPr>
            <a:xfrm>
              <a:off x="5010150" y="3610176"/>
              <a:ext cx="2752725" cy="2495347"/>
              <a:chOff x="5010150" y="3610176"/>
              <a:chExt cx="2752725" cy="2495347"/>
            </a:xfrm>
          </p:grpSpPr>
          <p:cxnSp>
            <p:nvCxnSpPr>
              <p:cNvPr id="9" name="Egyenes összekötő 8"/>
              <p:cNvCxnSpPr/>
              <p:nvPr/>
            </p:nvCxnSpPr>
            <p:spPr>
              <a:xfrm rot="16200000" flipH="1">
                <a:off x="6167438" y="5091111"/>
                <a:ext cx="2019299" cy="952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Ellipszis 9"/>
              <p:cNvSpPr/>
              <p:nvPr/>
            </p:nvSpPr>
            <p:spPr>
              <a:xfrm>
                <a:off x="6591300" y="4543425"/>
                <a:ext cx="1171575" cy="11811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Ellipszis 10"/>
              <p:cNvSpPr/>
              <p:nvPr/>
            </p:nvSpPr>
            <p:spPr>
              <a:xfrm>
                <a:off x="7134225" y="5086349"/>
                <a:ext cx="85725" cy="952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Szabadkézi sokszög 21"/>
              <p:cNvSpPr/>
              <p:nvPr/>
            </p:nvSpPr>
            <p:spPr>
              <a:xfrm>
                <a:off x="7219950" y="4219576"/>
                <a:ext cx="238125" cy="1866900"/>
              </a:xfrm>
              <a:custGeom>
                <a:avLst/>
                <a:gdLst>
                  <a:gd name="connsiteX0" fmla="*/ 0 w 190500"/>
                  <a:gd name="connsiteY0" fmla="*/ 923925 h 923925"/>
                  <a:gd name="connsiteX1" fmla="*/ 0 w 190500"/>
                  <a:gd name="connsiteY1" fmla="*/ 666750 h 923925"/>
                  <a:gd name="connsiteX2" fmla="*/ 0 w 190500"/>
                  <a:gd name="connsiteY2" fmla="*/ 666750 h 923925"/>
                  <a:gd name="connsiteX3" fmla="*/ 190500 w 190500"/>
                  <a:gd name="connsiteY3" fmla="*/ 457200 h 923925"/>
                  <a:gd name="connsiteX4" fmla="*/ 0 w 190500"/>
                  <a:gd name="connsiteY4" fmla="*/ 238125 h 923925"/>
                  <a:gd name="connsiteX5" fmla="*/ 0 w 190500"/>
                  <a:gd name="connsiteY5" fmla="*/ 238125 h 923925"/>
                  <a:gd name="connsiteX6" fmla="*/ 0 w 190500"/>
                  <a:gd name="connsiteY6" fmla="*/ 0 h 923925"/>
                  <a:gd name="connsiteX7" fmla="*/ 0 w 190500"/>
                  <a:gd name="connsiteY7"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923925">
                    <a:moveTo>
                      <a:pt x="0" y="923925"/>
                    </a:moveTo>
                    <a:lnTo>
                      <a:pt x="0" y="666750"/>
                    </a:lnTo>
                    <a:lnTo>
                      <a:pt x="0" y="666750"/>
                    </a:lnTo>
                    <a:cubicBezTo>
                      <a:pt x="31750" y="631825"/>
                      <a:pt x="190500" y="528637"/>
                      <a:pt x="190500" y="457200"/>
                    </a:cubicBezTo>
                    <a:cubicBezTo>
                      <a:pt x="190500" y="385763"/>
                      <a:pt x="0" y="238125"/>
                      <a:pt x="0" y="238125"/>
                    </a:cubicBezTo>
                    <a:lnTo>
                      <a:pt x="0" y="238125"/>
                    </a:lnTo>
                    <a:lnTo>
                      <a:pt x="0"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pic>
            <p:nvPicPr>
              <p:cNvPr id="120841"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10150" y="5772150"/>
                <a:ext cx="771525" cy="238125"/>
              </a:xfrm>
              <a:prstGeom prst="rect">
                <a:avLst/>
              </a:prstGeom>
              <a:noFill/>
            </p:spPr>
          </p:pic>
          <p:pic>
            <p:nvPicPr>
              <p:cNvPr id="120844"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10400" y="4038600"/>
                <a:ext cx="104775" cy="238125"/>
              </a:xfrm>
              <a:prstGeom prst="rect">
                <a:avLst/>
              </a:prstGeom>
              <a:noFill/>
            </p:spPr>
          </p:pic>
          <p:pic>
            <p:nvPicPr>
              <p:cNvPr id="120847"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315200" y="4229100"/>
                <a:ext cx="209550" cy="238125"/>
              </a:xfrm>
              <a:prstGeom prst="rect">
                <a:avLst/>
              </a:prstGeom>
              <a:noFill/>
            </p:spPr>
          </p:pic>
          <p:cxnSp>
            <p:nvCxnSpPr>
              <p:cNvPr id="52" name="Egyenes összekötő nyíllal 51"/>
              <p:cNvCxnSpPr/>
              <p:nvPr/>
            </p:nvCxnSpPr>
            <p:spPr>
              <a:xfrm flipV="1">
                <a:off x="5819775" y="5838825"/>
                <a:ext cx="1323975" cy="38100"/>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6" name="Ív 55"/>
              <p:cNvSpPr/>
              <p:nvPr/>
            </p:nvSpPr>
            <p:spPr>
              <a:xfrm rot="11052637">
                <a:off x="5903183" y="3610176"/>
                <a:ext cx="908659" cy="922326"/>
              </a:xfrm>
              <a:prstGeom prst="arc">
                <a:avLst/>
              </a:prstGeom>
              <a:ln w="12700">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pic>
            <p:nvPicPr>
              <p:cNvPr id="120859" name="Picture 2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667375" y="3800475"/>
                <a:ext cx="466725" cy="238125"/>
              </a:xfrm>
              <a:prstGeom prst="rect">
                <a:avLst/>
              </a:prstGeom>
              <a:noFill/>
            </p:spPr>
          </p:pic>
        </p:grpSp>
      </p:grpSp>
      <p:sp>
        <p:nvSpPr>
          <p:cNvPr id="120861" name="Rectangle 29"/>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slide(fromBottom)">
                                      <p:cBhvr>
                                        <p:cTn id="2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err="1" smtClean="0"/>
              <a:t>genrel</a:t>
            </a:r>
            <a:endParaRPr lang="hu-HU" dirty="0"/>
          </a:p>
        </p:txBody>
      </p:sp>
      <p:sp>
        <p:nvSpPr>
          <p:cNvPr id="5" name="Élőláb helye 4"/>
          <p:cNvSpPr>
            <a:spLocks noGrp="1"/>
          </p:cNvSpPr>
          <p:nvPr>
            <p:ph type="ftr" sz="quarter" idx="11"/>
          </p:nvPr>
        </p:nvSpPr>
        <p:spPr/>
        <p:txBody>
          <a:bodyPr/>
          <a:lstStyle/>
          <a:p>
            <a:pPr>
              <a:defRPr/>
            </a:pPr>
            <a:r>
              <a:rPr lang="en-US" smtClean="0"/>
              <a:t>Relativity Theory and Logic </a:t>
            </a:r>
            <a:endParaRPr lang="hu-HU"/>
          </a:p>
        </p:txBody>
      </p:sp>
      <p:sp>
        <p:nvSpPr>
          <p:cNvPr id="6" name="Dia számának helye 5"/>
          <p:cNvSpPr>
            <a:spLocks noGrp="1"/>
          </p:cNvSpPr>
          <p:nvPr>
            <p:ph type="sldNum" sz="quarter" idx="12"/>
          </p:nvPr>
        </p:nvSpPr>
        <p:spPr/>
        <p:txBody>
          <a:bodyPr/>
          <a:lstStyle/>
          <a:p>
            <a:pPr>
              <a:defRPr/>
            </a:pPr>
            <a:r>
              <a:rPr lang="hu-HU" smtClean="0"/>
              <a:t>Page: </a:t>
            </a:r>
            <a:fld id="{277E8C10-15AE-4CA2-BB30-4F2793F59FF9}" type="slidenum">
              <a:rPr lang="hu-HU" smtClean="0"/>
              <a:pPr>
                <a:defRPr/>
              </a:pPr>
              <a:t>73</a:t>
            </a:fld>
            <a:endParaRPr lang="hu-HU"/>
          </a:p>
        </p:txBody>
      </p:sp>
      <p:sp>
        <p:nvSpPr>
          <p:cNvPr id="1239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3907" name="Rectangle 3"/>
          <p:cNvSpPr>
            <a:spLocks noChangeArrowheads="1"/>
          </p:cNvSpPr>
          <p:nvPr/>
        </p:nvSpPr>
        <p:spPr bwMode="auto">
          <a:xfrm>
            <a:off x="45720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39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3910" name="Rectangle 6"/>
          <p:cNvSpPr>
            <a:spLocks noChangeArrowheads="1"/>
          </p:cNvSpPr>
          <p:nvPr/>
        </p:nvSpPr>
        <p:spPr bwMode="auto">
          <a:xfrm>
            <a:off x="228600" y="1685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39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pic>
        <p:nvPicPr>
          <p:cNvPr id="123911"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38375" y="4953000"/>
            <a:ext cx="4905375" cy="476250"/>
          </a:xfrm>
          <a:prstGeom prst="rect">
            <a:avLst/>
          </a:prstGeom>
          <a:noFill/>
          <a:effectLst>
            <a:outerShdw blurRad="50800" dist="50800" dir="5400000" algn="ctr" rotWithShape="0">
              <a:schemeClr val="tx1">
                <a:lumMod val="95000"/>
                <a:lumOff val="5000"/>
                <a:alpha val="60000"/>
              </a:schemeClr>
            </a:outerShdw>
          </a:effectLst>
        </p:spPr>
      </p:pic>
      <p:sp>
        <p:nvSpPr>
          <p:cNvPr id="123913" name="Rectangle 9"/>
          <p:cNvSpPr>
            <a:spLocks noChangeArrowheads="1"/>
          </p:cNvSpPr>
          <p:nvPr/>
        </p:nvSpPr>
        <p:spPr bwMode="auto">
          <a:xfrm>
            <a:off x="228600" y="933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391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pic>
        <p:nvPicPr>
          <p:cNvPr id="123914"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95350" y="1657350"/>
            <a:ext cx="5505450" cy="476250"/>
          </a:xfrm>
          <a:prstGeom prst="rect">
            <a:avLst/>
          </a:prstGeom>
          <a:noFill/>
        </p:spPr>
      </p:pic>
      <p:sp>
        <p:nvSpPr>
          <p:cNvPr id="123916" name="Rectangle 12"/>
          <p:cNvSpPr>
            <a:spLocks noChangeArrowheads="1"/>
          </p:cNvSpPr>
          <p:nvPr/>
        </p:nvSpPr>
        <p:spPr bwMode="auto">
          <a:xfrm>
            <a:off x="228600" y="933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39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
        <p:nvSpPr>
          <p:cNvPr id="123920" name="Rectangle 16"/>
          <p:cNvSpPr>
            <a:spLocks noChangeArrowheads="1"/>
          </p:cNvSpPr>
          <p:nvPr/>
        </p:nvSpPr>
        <p:spPr bwMode="auto">
          <a:xfrm>
            <a:off x="0" y="933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2392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pSp>
        <p:nvGrpSpPr>
          <p:cNvPr id="29" name="Csoportba foglalás 28"/>
          <p:cNvGrpSpPr/>
          <p:nvPr/>
        </p:nvGrpSpPr>
        <p:grpSpPr>
          <a:xfrm>
            <a:off x="914400" y="2647950"/>
            <a:ext cx="7667625" cy="1302782"/>
            <a:chOff x="914400" y="2647950"/>
            <a:chExt cx="7667625" cy="1302782"/>
          </a:xfrm>
        </p:grpSpPr>
        <p:pic>
          <p:nvPicPr>
            <p:cNvPr id="123917"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14550" y="3028950"/>
              <a:ext cx="5267325" cy="476250"/>
            </a:xfrm>
            <a:prstGeom prst="rect">
              <a:avLst/>
            </a:prstGeom>
            <a:noFill/>
          </p:spPr>
        </p:pic>
        <p:sp>
          <p:nvSpPr>
            <p:cNvPr id="26" name="Szövegdoboz 25"/>
            <p:cNvSpPr txBox="1"/>
            <p:nvPr/>
          </p:nvSpPr>
          <p:spPr>
            <a:xfrm>
              <a:off x="4029075" y="3581400"/>
              <a:ext cx="4552950" cy="369332"/>
            </a:xfrm>
            <a:prstGeom prst="rect">
              <a:avLst/>
            </a:prstGeom>
            <a:noFill/>
            <a:ln>
              <a:noFill/>
            </a:ln>
          </p:spPr>
          <p:txBody>
            <a:bodyPr wrap="square" rtlCol="0">
              <a:spAutoFit/>
            </a:bodyPr>
            <a:lstStyle/>
            <a:p>
              <a:r>
                <a:rPr lang="en-US" dirty="0" err="1" smtClean="0">
                  <a:solidFill>
                    <a:schemeClr val="tx1">
                      <a:lumMod val="65000"/>
                      <a:lumOff val="35000"/>
                    </a:schemeClr>
                  </a:solidFill>
                </a:rPr>
                <a:t>Timelike</a:t>
              </a:r>
              <a:r>
                <a:rPr lang="en-US" dirty="0" smtClean="0">
                  <a:solidFill>
                    <a:schemeClr val="tx1">
                      <a:lumMod val="65000"/>
                      <a:lumOff val="35000"/>
                    </a:schemeClr>
                  </a:solidFill>
                </a:rPr>
                <a:t> means: exist </a:t>
              </a:r>
              <a:r>
                <a:rPr lang="en-US" dirty="0" err="1" smtClean="0">
                  <a:solidFill>
                    <a:schemeClr val="tx1">
                      <a:lumMod val="65000"/>
                      <a:lumOff val="35000"/>
                    </a:schemeClr>
                  </a:solidFill>
                </a:rPr>
                <a:t>comoving</a:t>
              </a:r>
              <a:r>
                <a:rPr lang="en-US" dirty="0" smtClean="0">
                  <a:solidFill>
                    <a:schemeClr val="tx1">
                      <a:lumMod val="65000"/>
                      <a:lumOff val="35000"/>
                    </a:schemeClr>
                  </a:solidFill>
                </a:rPr>
                <a:t> observer</a:t>
              </a:r>
              <a:endParaRPr lang="hu-HU" dirty="0">
                <a:solidFill>
                  <a:schemeClr val="tx1">
                    <a:lumMod val="65000"/>
                    <a:lumOff val="35000"/>
                  </a:schemeClr>
                </a:solidFill>
              </a:endParaRPr>
            </a:p>
          </p:txBody>
        </p:sp>
        <p:pic>
          <p:nvPicPr>
            <p:cNvPr id="123921" name="Picture 1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14400" y="2647950"/>
              <a:ext cx="6477000" cy="476250"/>
            </a:xfrm>
            <a:prstGeom prst="rect">
              <a:avLst/>
            </a:prstGeom>
            <a:noFill/>
          </p:spPr>
        </p:pic>
      </p:grpSp>
      <p:sp>
        <p:nvSpPr>
          <p:cNvPr id="23"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3914"/>
                                        </p:tgtEl>
                                        <p:attrNameLst>
                                          <p:attrName>style.visibility</p:attrName>
                                        </p:attrNameLst>
                                      </p:cBhvr>
                                      <p:to>
                                        <p:strVal val="visible"/>
                                      </p:to>
                                    </p:set>
                                    <p:anim calcmode="lin" valueType="num">
                                      <p:cBhvr additive="base">
                                        <p:cTn id="7" dur="500" fill="hold"/>
                                        <p:tgtEl>
                                          <p:spTgt spid="123914"/>
                                        </p:tgtEl>
                                        <p:attrNameLst>
                                          <p:attrName>ppt_x</p:attrName>
                                        </p:attrNameLst>
                                      </p:cBhvr>
                                      <p:tavLst>
                                        <p:tav tm="0">
                                          <p:val>
                                            <p:strVal val="0-#ppt_w/2"/>
                                          </p:val>
                                        </p:tav>
                                        <p:tav tm="100000">
                                          <p:val>
                                            <p:strVal val="#ppt_x"/>
                                          </p:val>
                                        </p:tav>
                                      </p:tavLst>
                                    </p:anim>
                                    <p:anim calcmode="lin" valueType="num">
                                      <p:cBhvr additive="base">
                                        <p:cTn id="8" dur="500" fill="hold"/>
                                        <p:tgtEl>
                                          <p:spTgt spid="1239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0-#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123911"/>
                                        </p:tgtEl>
                                        <p:attrNameLst>
                                          <p:attrName>style.visibility</p:attrName>
                                        </p:attrNameLst>
                                      </p:cBhvr>
                                      <p:to>
                                        <p:strVal val="visible"/>
                                      </p:to>
                                    </p:set>
                                    <p:animEffect transition="in" filter="fade">
                                      <p:cBhvr>
                                        <p:cTn id="19" dur="770" decel="100000"/>
                                        <p:tgtEl>
                                          <p:spTgt spid="123911"/>
                                        </p:tgtEl>
                                      </p:cBhvr>
                                    </p:animEffect>
                                    <p:animScale>
                                      <p:cBhvr>
                                        <p:cTn id="20" dur="770" decel="100000"/>
                                        <p:tgtEl>
                                          <p:spTgt spid="123911"/>
                                        </p:tgtEl>
                                      </p:cBhvr>
                                      <p:from x="10000" y="10000"/>
                                      <p:to x="200000" y="450000"/>
                                    </p:animScale>
                                    <p:animScale>
                                      <p:cBhvr>
                                        <p:cTn id="21" dur="1230" accel="100000" fill="hold">
                                          <p:stCondLst>
                                            <p:cond delay="770"/>
                                          </p:stCondLst>
                                        </p:cTn>
                                        <p:tgtEl>
                                          <p:spTgt spid="123911"/>
                                        </p:tgtEl>
                                      </p:cBhvr>
                                      <p:from x="200000" y="450000"/>
                                      <p:to x="100000" y="100000"/>
                                    </p:animScale>
                                    <p:set>
                                      <p:cBhvr>
                                        <p:cTn id="22" dur="770" fill="hold"/>
                                        <p:tgtEl>
                                          <p:spTgt spid="123911"/>
                                        </p:tgtEl>
                                        <p:attrNameLst>
                                          <p:attrName>ppt_x</p:attrName>
                                        </p:attrNameLst>
                                      </p:cBhvr>
                                      <p:to>
                                        <p:strVal val="(0.5)"/>
                                      </p:to>
                                    </p:set>
                                    <p:anim from="(0.5)" to="(#ppt_x)" calcmode="lin" valueType="num">
                                      <p:cBhvr>
                                        <p:cTn id="23" dur="1230" accel="100000" fill="hold">
                                          <p:stCondLst>
                                            <p:cond delay="770"/>
                                          </p:stCondLst>
                                        </p:cTn>
                                        <p:tgtEl>
                                          <p:spTgt spid="123911"/>
                                        </p:tgtEl>
                                        <p:attrNameLst>
                                          <p:attrName>ppt_x</p:attrName>
                                        </p:attrNameLst>
                                      </p:cBhvr>
                                    </p:anim>
                                    <p:set>
                                      <p:cBhvr>
                                        <p:cTn id="24" dur="770" fill="hold"/>
                                        <p:tgtEl>
                                          <p:spTgt spid="123911"/>
                                        </p:tgtEl>
                                        <p:attrNameLst>
                                          <p:attrName>ppt_y</p:attrName>
                                        </p:attrNameLst>
                                      </p:cBhvr>
                                      <p:to>
                                        <p:strVal val="(#ppt_y+0.4)"/>
                                      </p:to>
                                    </p:set>
                                    <p:anim from="(#ppt_y+0.4)" to="(#ppt_y)" calcmode="lin" valueType="num">
                                      <p:cBhvr>
                                        <p:cTn id="25" dur="1230" accel="100000" fill="hold">
                                          <p:stCondLst>
                                            <p:cond delay="770"/>
                                          </p:stCondLst>
                                        </p:cTn>
                                        <p:tgtEl>
                                          <p:spTgt spid="1239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0">
  <p:cSld>
    <p:bg>
      <p:bgPr>
        <a:blipFill>
          <a:blip r:embed="rId2" cstate="print">
            <a:duotone>
              <a:prstClr val="black"/>
              <a:schemeClr val="tx2">
                <a:tint val="45000"/>
                <a:satMod val="400000"/>
              </a:schemeClr>
            </a:duotone>
            <a:lum bright="-73000" contrast="23000"/>
          </a:blip>
          <a:stretch>
            <a:fillRect/>
          </a:stretch>
        </a:blipFill>
        <a:effectLst/>
      </p:bgPr>
    </p:bg>
    <p:spTree>
      <p:nvGrpSpPr>
        <p:cNvPr id="1" name=""/>
        <p:cNvGrpSpPr/>
        <p:nvPr/>
      </p:nvGrpSpPr>
      <p:grpSpPr>
        <a:xfrm>
          <a:off x="0" y="0"/>
          <a:ext cx="0" cy="0"/>
          <a:chOff x="0" y="0"/>
          <a:chExt cx="0" cy="0"/>
        </a:xfrm>
      </p:grpSpPr>
      <p:pic>
        <p:nvPicPr>
          <p:cNvPr id="11" name="Picture 10" descr="halo2.png"/>
          <p:cNvPicPr>
            <a:picLocks noChangeAspect="1"/>
          </p:cNvPicPr>
          <p:nvPr/>
        </p:nvPicPr>
        <p:blipFill>
          <a:blip r:embed="rId3" cstate="print"/>
          <a:stretch>
            <a:fillRect/>
          </a:stretch>
        </p:blipFill>
        <p:spPr>
          <a:xfrm>
            <a:off x="720000" y="532800"/>
            <a:ext cx="7266055" cy="6453070"/>
          </a:xfrm>
          <a:prstGeom prst="rect">
            <a:avLst/>
          </a:prstGeom>
        </p:spPr>
      </p:pic>
      <p:pic>
        <p:nvPicPr>
          <p:cNvPr id="8" name="Picture 7" descr="halo6.png"/>
          <p:cNvPicPr>
            <a:picLocks noChangeAspect="1"/>
          </p:cNvPicPr>
          <p:nvPr/>
        </p:nvPicPr>
        <p:blipFill>
          <a:blip r:embed="rId4" cstate="print"/>
          <a:stretch>
            <a:fillRect/>
          </a:stretch>
        </p:blipFill>
        <p:spPr>
          <a:xfrm>
            <a:off x="720442" y="533195"/>
            <a:ext cx="7266055" cy="6453070"/>
          </a:xfrm>
          <a:prstGeom prst="rect">
            <a:avLst/>
          </a:prstGeom>
        </p:spPr>
      </p:pic>
      <p:pic>
        <p:nvPicPr>
          <p:cNvPr id="13" name="Picture 12" descr="halo2.png"/>
          <p:cNvPicPr>
            <a:picLocks noChangeAspect="1"/>
          </p:cNvPicPr>
          <p:nvPr/>
        </p:nvPicPr>
        <p:blipFill>
          <a:blip r:embed="rId5" cstate="print"/>
          <a:stretch>
            <a:fillRect/>
          </a:stretch>
        </p:blipFill>
        <p:spPr>
          <a:xfrm>
            <a:off x="720000" y="532616"/>
            <a:ext cx="7266055" cy="6453070"/>
          </a:xfrm>
          <a:prstGeom prst="rect">
            <a:avLst/>
          </a:prstGeom>
        </p:spPr>
      </p:pic>
      <p:sp>
        <p:nvSpPr>
          <p:cNvPr id="2" name="Title 1"/>
          <p:cNvSpPr>
            <a:spLocks noGrp="1"/>
          </p:cNvSpPr>
          <p:nvPr>
            <p:ph type="title"/>
          </p:nvPr>
        </p:nvSpPr>
        <p:spPr/>
        <p:txBody>
          <a:bodyPr/>
          <a:lstStyle/>
          <a:p>
            <a:r>
              <a:rPr lang="en-US" dirty="0" smtClean="0">
                <a:solidFill>
                  <a:schemeClr val="bg2">
                    <a:lumMod val="75000"/>
                  </a:schemeClr>
                </a:solidFill>
              </a:rPr>
              <a:t>Specifying a </a:t>
            </a:r>
            <a:r>
              <a:rPr lang="en-US" dirty="0" err="1" smtClean="0">
                <a:solidFill>
                  <a:schemeClr val="bg2">
                    <a:lumMod val="75000"/>
                  </a:schemeClr>
                </a:solidFill>
              </a:rPr>
              <a:t>genrel</a:t>
            </a:r>
            <a:r>
              <a:rPr lang="en-US" dirty="0" smtClean="0">
                <a:solidFill>
                  <a:schemeClr val="bg2">
                    <a:lumMod val="75000"/>
                  </a:schemeClr>
                </a:solidFill>
              </a:rPr>
              <a:t> space-time</a:t>
            </a:r>
            <a:endParaRPr lang="hu-HU" dirty="0">
              <a:solidFill>
                <a:schemeClr val="bg2">
                  <a:lumMod val="75000"/>
                </a:schemeClr>
              </a:solidFill>
            </a:endParaRPr>
          </a:p>
        </p:txBody>
      </p:sp>
      <p:sp>
        <p:nvSpPr>
          <p:cNvPr id="5" name="Footer Placeholder 4"/>
          <p:cNvSpPr>
            <a:spLocks noGrp="1"/>
          </p:cNvSpPr>
          <p:nvPr>
            <p:ph type="ftr" sz="quarter" idx="11"/>
          </p:nvPr>
        </p:nvSpPr>
        <p:spPr/>
        <p:txBody>
          <a:bodyPr/>
          <a:lstStyle/>
          <a:p>
            <a:pPr>
              <a:defRPr/>
            </a:pPr>
            <a:r>
              <a:rPr lang="en-US" dirty="0" smtClean="0"/>
              <a:t>Relativity Theory and Logic </a:t>
            </a:r>
            <a:endParaRPr lang="hu-HU" dirty="0"/>
          </a:p>
        </p:txBody>
      </p:sp>
      <p:sp>
        <p:nvSpPr>
          <p:cNvPr id="6" name="Slide Number Placeholder 5"/>
          <p:cNvSpPr>
            <a:spLocks noGrp="1"/>
          </p:cNvSpPr>
          <p:nvPr>
            <p:ph type="sldNum" sz="quarter" idx="12"/>
          </p:nvPr>
        </p:nvSpPr>
        <p:spPr/>
        <p:txBody>
          <a:bodyPr/>
          <a:lstStyle/>
          <a:p>
            <a:pPr>
              <a:defRPr/>
            </a:pPr>
            <a:r>
              <a:rPr lang="hu-HU" smtClean="0"/>
              <a:t>Page: </a:t>
            </a:r>
            <a:fld id="{277E8C10-15AE-4CA2-BB30-4F2793F59FF9}" type="slidenum">
              <a:rPr lang="hu-HU" smtClean="0"/>
              <a:pPr>
                <a:defRPr/>
              </a:pPr>
              <a:t>74</a:t>
            </a:fld>
            <a:endParaRPr lang="hu-HU"/>
          </a:p>
        </p:txBody>
      </p:sp>
      <p:sp>
        <p:nvSpPr>
          <p:cNvPr id="9"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Examples for genrel spacetimes</a:t>
            </a:r>
            <a:endParaRPr lang="hu-HU" dirty="0"/>
          </a:p>
        </p:txBody>
      </p:sp>
      <p:pic>
        <p:nvPicPr>
          <p:cNvPr id="7" name="Content Placeholder 6" descr="st-sw-bh.jpg"/>
          <p:cNvPicPr>
            <a:picLocks noGrp="1" noChangeAspect="1"/>
          </p:cNvPicPr>
          <p:nvPr>
            <p:ph idx="1"/>
          </p:nvPr>
        </p:nvPicPr>
        <p:blipFill>
          <a:blip r:embed="rId2" cstate="print"/>
          <a:stretch>
            <a:fillRect/>
          </a:stretch>
        </p:blipFill>
        <p:spPr>
          <a:xfrm>
            <a:off x="0" y="1950936"/>
            <a:ext cx="5029200" cy="4362316"/>
          </a:xfrm>
        </p:spPr>
      </p:pic>
      <p:sp>
        <p:nvSpPr>
          <p:cNvPr id="4" name="Date Placeholder 3"/>
          <p:cNvSpPr>
            <a:spLocks noGrp="1"/>
          </p:cNvSpPr>
          <p:nvPr>
            <p:ph type="dt" sz="half" idx="10"/>
          </p:nvPr>
        </p:nvSpPr>
        <p:spPr/>
        <p:txBody>
          <a:bodyPr/>
          <a:lstStyle/>
          <a:p>
            <a:pPr>
              <a:defRPr/>
            </a:pPr>
            <a:endParaRPr lang="hu-HU" dirty="0"/>
          </a:p>
        </p:txBody>
      </p:sp>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lang="hu-HU" smtClean="0"/>
              <a:t>Page: </a:t>
            </a:r>
            <a:fld id="{277E8C10-15AE-4CA2-BB30-4F2793F59FF9}" type="slidenum">
              <a:rPr lang="hu-HU" smtClean="0"/>
              <a:pPr>
                <a:defRPr/>
              </a:pPr>
              <a:t>75</a:t>
            </a:fld>
            <a:endParaRPr lang="hu-HU"/>
          </a:p>
        </p:txBody>
      </p:sp>
      <p:pic>
        <p:nvPicPr>
          <p:cNvPr id="8" name="Picture 7" descr="st-sw-bh2.jpg"/>
          <p:cNvPicPr>
            <a:picLocks noChangeAspect="1"/>
          </p:cNvPicPr>
          <p:nvPr/>
        </p:nvPicPr>
        <p:blipFill>
          <a:blip r:embed="rId3" cstate="print"/>
          <a:stretch>
            <a:fillRect/>
          </a:stretch>
        </p:blipFill>
        <p:spPr>
          <a:xfrm>
            <a:off x="5032457" y="1342417"/>
            <a:ext cx="4111543" cy="4970834"/>
          </a:xfrm>
          <a:prstGeom prst="rect">
            <a:avLst/>
          </a:prstGeom>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t-sw-bh-infall2.jpg"/>
          <p:cNvPicPr>
            <a:picLocks noChangeAspect="1"/>
          </p:cNvPicPr>
          <p:nvPr/>
        </p:nvPicPr>
        <p:blipFill>
          <a:blip r:embed="rId2" cstate="print"/>
          <a:stretch>
            <a:fillRect/>
          </a:stretch>
        </p:blipFill>
        <p:spPr>
          <a:xfrm>
            <a:off x="4503905" y="1612783"/>
            <a:ext cx="4640093" cy="4467006"/>
          </a:xfrm>
          <a:prstGeom prst="rect">
            <a:avLst/>
          </a:prstGeom>
        </p:spPr>
      </p:pic>
      <p:sp>
        <p:nvSpPr>
          <p:cNvPr id="2" name="Title 1"/>
          <p:cNvSpPr>
            <a:spLocks noGrp="1"/>
          </p:cNvSpPr>
          <p:nvPr>
            <p:ph type="title"/>
          </p:nvPr>
        </p:nvSpPr>
        <p:spPr/>
        <p:txBody>
          <a:bodyPr/>
          <a:lstStyle/>
          <a:p>
            <a:r>
              <a:rPr lang="hu-HU" dirty="0" smtClean="0"/>
              <a:t>Examples for genrel spacetimes</a:t>
            </a:r>
            <a:endParaRPr lang="hu-HU" dirty="0"/>
          </a:p>
        </p:txBody>
      </p:sp>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lang="hu-HU" smtClean="0"/>
              <a:t>Page: </a:t>
            </a:r>
            <a:fld id="{277E8C10-15AE-4CA2-BB30-4F2793F59FF9}" type="slidenum">
              <a:rPr lang="hu-HU" smtClean="0"/>
              <a:pPr>
                <a:defRPr/>
              </a:pPr>
              <a:t>76</a:t>
            </a:fld>
            <a:endParaRPr lang="hu-HU"/>
          </a:p>
        </p:txBody>
      </p:sp>
      <p:pic>
        <p:nvPicPr>
          <p:cNvPr id="7" name="Content Placeholder 6" descr="st-sw-bh-infall.jpg"/>
          <p:cNvPicPr>
            <a:picLocks noGrp="1" noChangeAspect="1"/>
          </p:cNvPicPr>
          <p:nvPr>
            <p:ph idx="1"/>
          </p:nvPr>
        </p:nvPicPr>
        <p:blipFill>
          <a:blip r:embed="rId3" cstate="print"/>
          <a:stretch>
            <a:fillRect/>
          </a:stretch>
        </p:blipFill>
        <p:spPr>
          <a:xfrm>
            <a:off x="0" y="2254555"/>
            <a:ext cx="4856469" cy="3825232"/>
          </a:xfrm>
        </p:spPr>
      </p:pic>
      <p:pic>
        <p:nvPicPr>
          <p:cNvPr id="8" name="Picture 7" descr="750px-Black_Hole_Milkyway.jpg"/>
          <p:cNvPicPr>
            <a:picLocks noChangeAspect="1"/>
          </p:cNvPicPr>
          <p:nvPr/>
        </p:nvPicPr>
        <p:blipFill>
          <a:blip r:embed="rId4" cstate="print"/>
          <a:stretch>
            <a:fillRect/>
          </a:stretch>
        </p:blipFill>
        <p:spPr>
          <a:xfrm rot="20734073">
            <a:off x="1988939" y="1603859"/>
            <a:ext cx="4731823" cy="33878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z="190500">
            <a:bevelT w="25400" h="19050"/>
            <a:contourClr>
              <a:srgbClr val="FFFFFF"/>
            </a:contourClr>
          </a:sp3d>
        </p:spPr>
      </p:pic>
      <p:sp>
        <p:nvSpPr>
          <p:cNvPr id="10"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70" decel="100000"/>
                                        <p:tgtEl>
                                          <p:spTgt spid="8"/>
                                        </p:tgtEl>
                                      </p:cBhvr>
                                    </p:animEffect>
                                    <p:animScale>
                                      <p:cBhvr>
                                        <p:cTn id="8" dur="770" decel="100000"/>
                                        <p:tgtEl>
                                          <p:spTgt spid="8"/>
                                        </p:tgtEl>
                                      </p:cBhvr>
                                      <p:from x="10000" y="10000"/>
                                      <p:to x="200000" y="450000"/>
                                    </p:animScale>
                                    <p:animScale>
                                      <p:cBhvr>
                                        <p:cTn id="9" dur="1230" accel="100000" fill="hold">
                                          <p:stCondLst>
                                            <p:cond delay="770"/>
                                          </p:stCondLst>
                                        </p:cTn>
                                        <p:tgtEl>
                                          <p:spTgt spid="8"/>
                                        </p:tgtEl>
                                      </p:cBhvr>
                                      <p:from x="200000" y="450000"/>
                                      <p:to x="100000" y="100000"/>
                                    </p:animScale>
                                    <p:set>
                                      <p:cBhvr>
                                        <p:cTn id="10" dur="770" fill="hold"/>
                                        <p:tgtEl>
                                          <p:spTgt spid="8"/>
                                        </p:tgtEl>
                                        <p:attrNameLst>
                                          <p:attrName>ppt_x</p:attrName>
                                        </p:attrNameLst>
                                      </p:cBhvr>
                                      <p:to>
                                        <p:strVal val="(0.5)"/>
                                      </p:to>
                                    </p:set>
                                    <p:anim from="(0.5)" to="(#ppt_x)" calcmode="lin" valueType="num">
                                      <p:cBhvr>
                                        <p:cTn id="11" dur="1230" accel="100000" fill="hold">
                                          <p:stCondLst>
                                            <p:cond delay="770"/>
                                          </p:stCondLst>
                                        </p:cTn>
                                        <p:tgtEl>
                                          <p:spTgt spid="8"/>
                                        </p:tgtEl>
                                        <p:attrNameLst>
                                          <p:attrName>ppt_x</p:attrName>
                                        </p:attrNameLst>
                                      </p:cBhvr>
                                    </p:anim>
                                    <p:set>
                                      <p:cBhvr>
                                        <p:cTn id="12" dur="770" fill="hold"/>
                                        <p:tgtEl>
                                          <p:spTgt spid="8"/>
                                        </p:tgtEl>
                                        <p:attrNameLst>
                                          <p:attrName>ppt_y</p:attrName>
                                        </p:attrNameLst>
                                      </p:cBhvr>
                                      <p:to>
                                        <p:strVal val="(#ppt_y+0.4)"/>
                                      </p:to>
                                    </p:set>
                                    <p:anim from="(#ppt_y+0.4)" to="(#ppt_y)" calcmode="lin" valueType="num">
                                      <p:cBhvr>
                                        <p:cTn id="13"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Examples for genrel spacetimes</a:t>
            </a:r>
            <a:endParaRPr lang="hu-HU" dirty="0"/>
          </a:p>
        </p:txBody>
      </p:sp>
      <p:pic>
        <p:nvPicPr>
          <p:cNvPr id="7" name="Content Placeholder 6" descr="rot-bh.jpg"/>
          <p:cNvPicPr>
            <a:picLocks noGrp="1" noChangeAspect="1"/>
          </p:cNvPicPr>
          <p:nvPr>
            <p:ph idx="1"/>
          </p:nvPr>
        </p:nvPicPr>
        <p:blipFill>
          <a:blip r:embed="rId2" cstate="print"/>
          <a:stretch>
            <a:fillRect/>
          </a:stretch>
        </p:blipFill>
        <p:spPr>
          <a:xfrm>
            <a:off x="0" y="2040547"/>
            <a:ext cx="4901296" cy="3669590"/>
          </a:xfrm>
        </p:spPr>
      </p:pic>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lang="hu-HU" smtClean="0"/>
              <a:t>Page: </a:t>
            </a:r>
            <a:fld id="{277E8C10-15AE-4CA2-BB30-4F2793F59FF9}" type="slidenum">
              <a:rPr lang="hu-HU" smtClean="0"/>
              <a:pPr>
                <a:defRPr/>
              </a:pPr>
              <a:t>77</a:t>
            </a:fld>
            <a:endParaRPr lang="hu-HU"/>
          </a:p>
        </p:txBody>
      </p:sp>
      <p:pic>
        <p:nvPicPr>
          <p:cNvPr id="8" name="Picture 7" descr="rot-bh2.jpg"/>
          <p:cNvPicPr>
            <a:picLocks noChangeAspect="1"/>
          </p:cNvPicPr>
          <p:nvPr/>
        </p:nvPicPr>
        <p:blipFill>
          <a:blip r:embed="rId3" cstate="print"/>
          <a:stretch>
            <a:fillRect/>
          </a:stretch>
        </p:blipFill>
        <p:spPr>
          <a:xfrm>
            <a:off x="4776281" y="1568332"/>
            <a:ext cx="4367719" cy="4141803"/>
          </a:xfrm>
          <a:prstGeom prst="rect">
            <a:avLst/>
          </a:prstGeom>
        </p:spPr>
      </p:pic>
      <p:pic>
        <p:nvPicPr>
          <p:cNvPr id="9" name="Picture 8" descr="Worm3.jpg"/>
          <p:cNvPicPr>
            <a:picLocks noChangeAspect="1"/>
          </p:cNvPicPr>
          <p:nvPr/>
        </p:nvPicPr>
        <p:blipFill>
          <a:blip r:embed="rId4" cstate="print"/>
          <a:stretch>
            <a:fillRect/>
          </a:stretch>
        </p:blipFill>
        <p:spPr>
          <a:xfrm>
            <a:off x="1692166" y="1254602"/>
            <a:ext cx="5828621" cy="38060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z="63500"/>
        </p:spPr>
      </p:pic>
      <p:sp>
        <p:nvSpPr>
          <p:cNvPr id="10"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Examples for genrel spacetimes</a:t>
            </a:r>
            <a:endParaRPr lang="hu-HU" dirty="0"/>
          </a:p>
        </p:txBody>
      </p:sp>
      <p:pic>
        <p:nvPicPr>
          <p:cNvPr id="7" name="Content Placeholder 6" descr="godel-rot-un.jpg"/>
          <p:cNvPicPr>
            <a:picLocks noGrp="1" noChangeAspect="1"/>
          </p:cNvPicPr>
          <p:nvPr>
            <p:ph idx="1"/>
          </p:nvPr>
        </p:nvPicPr>
        <p:blipFill>
          <a:blip r:embed="rId2" cstate="print"/>
          <a:stretch>
            <a:fillRect/>
          </a:stretch>
        </p:blipFill>
        <p:spPr>
          <a:xfrm>
            <a:off x="1220827" y="1262332"/>
            <a:ext cx="6687401" cy="5128740"/>
          </a:xfrm>
        </p:spPr>
      </p:pic>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lang="hu-HU" smtClean="0"/>
              <a:t>Page: </a:t>
            </a:r>
            <a:fld id="{277E8C10-15AE-4CA2-BB30-4F2793F59FF9}" type="slidenum">
              <a:rPr lang="hu-HU" smtClean="0"/>
              <a:pPr>
                <a:defRPr/>
              </a:pPr>
              <a:t>78</a:t>
            </a:fld>
            <a:endParaRPr lang="hu-HU"/>
          </a:p>
        </p:txBody>
      </p:sp>
      <p:pic>
        <p:nvPicPr>
          <p:cNvPr id="8" name="Picture 7" descr="DSC_0113.JPG"/>
          <p:cNvPicPr>
            <a:picLocks noChangeAspect="1"/>
          </p:cNvPicPr>
          <p:nvPr/>
        </p:nvPicPr>
        <p:blipFill>
          <a:blip r:embed="rId3" cstate="print"/>
          <a:stretch>
            <a:fillRect/>
          </a:stretch>
        </p:blipFill>
        <p:spPr>
          <a:xfrm>
            <a:off x="2266967" y="1124607"/>
            <a:ext cx="3881429" cy="4731778"/>
          </a:xfrm>
          <a:prstGeom prst="rect">
            <a:avLst/>
          </a:prstGeom>
          <a:ln w="190500" cap="sq">
            <a:solidFill>
              <a:srgbClr val="C8C6BD"/>
            </a:solidFill>
            <a:prstDash val="solid"/>
            <a:miter lim="800000"/>
          </a:ln>
          <a:effectLst>
            <a:outerShdw blurRad="50800" dist="38100" dir="2700000" sx="101000" sy="101000" algn="tl" rotWithShape="0">
              <a:prstClr val="black">
                <a:alpha val="40000"/>
              </a:prstClr>
            </a:outerShdw>
          </a:effectLst>
          <a:scene3d>
            <a:camera prst="orthographicFront"/>
            <a:lightRig rig="threePt" dir="t">
              <a:rot lat="0" lon="0" rev="2100000"/>
            </a:lightRig>
          </a:scene3d>
          <a:sp3d extrusionH="25400">
            <a:bevelT w="304800" h="152400" prst="hardEdge"/>
            <a:extrusionClr>
              <a:srgbClr val="000000"/>
            </a:extrusionClr>
          </a:sp3d>
        </p:spPr>
      </p:pic>
      <p:sp>
        <p:nvSpPr>
          <p:cNvPr id="9"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Examples for genrel spacetimes</a:t>
            </a:r>
            <a:endParaRPr lang="hu-HU" dirty="0"/>
          </a:p>
        </p:txBody>
      </p:sp>
      <p:pic>
        <p:nvPicPr>
          <p:cNvPr id="7" name="Content Placeholder 6" descr="lightcones-open.jpg"/>
          <p:cNvPicPr>
            <a:picLocks noGrp="1" noChangeAspect="1"/>
          </p:cNvPicPr>
          <p:nvPr>
            <p:ph idx="1"/>
          </p:nvPr>
        </p:nvPicPr>
        <p:blipFill>
          <a:blip r:embed="rId3" cstate="print"/>
          <a:stretch>
            <a:fillRect/>
          </a:stretch>
        </p:blipFill>
        <p:spPr>
          <a:xfrm>
            <a:off x="1116000" y="1080000"/>
            <a:ext cx="6907329" cy="5185077"/>
          </a:xfrm>
        </p:spPr>
      </p:pic>
      <p:sp>
        <p:nvSpPr>
          <p:cNvPr id="5" name="Footer Placeholder 4"/>
          <p:cNvSpPr>
            <a:spLocks noGrp="1"/>
          </p:cNvSpPr>
          <p:nvPr>
            <p:ph type="ftr" sz="quarter" idx="11"/>
          </p:nvPr>
        </p:nvSpPr>
        <p:spPr/>
        <p:txBody>
          <a:bodyPr/>
          <a:lstStyle/>
          <a:p>
            <a:pPr>
              <a:defRPr/>
            </a:pPr>
            <a:r>
              <a:rPr lang="en-US" smtClean="0"/>
              <a:t>Relativity Theory and Logic </a:t>
            </a:r>
            <a:endParaRPr lang="hu-HU"/>
          </a:p>
        </p:txBody>
      </p:sp>
      <p:sp>
        <p:nvSpPr>
          <p:cNvPr id="6" name="Slide Number Placeholder 5"/>
          <p:cNvSpPr>
            <a:spLocks noGrp="1"/>
          </p:cNvSpPr>
          <p:nvPr>
            <p:ph type="sldNum" sz="quarter" idx="12"/>
          </p:nvPr>
        </p:nvSpPr>
        <p:spPr/>
        <p:txBody>
          <a:bodyPr/>
          <a:lstStyle/>
          <a:p>
            <a:pPr>
              <a:defRPr/>
            </a:pPr>
            <a:r>
              <a:rPr lang="hu-HU" smtClean="0"/>
              <a:t>Page: </a:t>
            </a:r>
            <a:fld id="{277E8C10-15AE-4CA2-BB30-4F2793F59FF9}" type="slidenum">
              <a:rPr lang="hu-HU" smtClean="0"/>
              <a:pPr>
                <a:defRPr/>
              </a:pPr>
              <a:t>79</a:t>
            </a:fld>
            <a:endParaRPr lang="hu-HU"/>
          </a:p>
        </p:txBody>
      </p:sp>
      <p:sp>
        <p:nvSpPr>
          <p:cNvPr id="9" name="TextBox 8"/>
          <p:cNvSpPr txBox="1"/>
          <p:nvPr/>
        </p:nvSpPr>
        <p:spPr>
          <a:xfrm>
            <a:off x="1025573" y="6225702"/>
            <a:ext cx="6998753" cy="276999"/>
          </a:xfrm>
          <a:prstGeom prst="rect">
            <a:avLst/>
          </a:prstGeom>
          <a:noFill/>
        </p:spPr>
        <p:txBody>
          <a:bodyPr wrap="square" rtlCol="0">
            <a:spAutoFit/>
          </a:bodyPr>
          <a:lstStyle/>
          <a:p>
            <a:r>
              <a:rPr lang="en-US" sz="1200" dirty="0" smtClean="0"/>
              <a:t>More in our papers in </a:t>
            </a:r>
            <a:r>
              <a:rPr lang="en-US" sz="1200" b="1" dirty="0" smtClean="0"/>
              <a:t>General Relativity and Gravitation</a:t>
            </a:r>
            <a:r>
              <a:rPr lang="en-US" sz="1200" dirty="0" smtClean="0"/>
              <a:t> 2008  &amp;  in </a:t>
            </a:r>
            <a:r>
              <a:rPr lang="en-US" sz="1200" b="1" dirty="0" smtClean="0"/>
              <a:t>arXiv.org</a:t>
            </a:r>
            <a:r>
              <a:rPr lang="en-US" sz="1200" dirty="0" smtClean="0"/>
              <a:t> 2008</a:t>
            </a:r>
            <a:endParaRPr lang="hu-HU" sz="1200" dirty="0"/>
          </a:p>
        </p:txBody>
      </p:sp>
      <p:sp>
        <p:nvSpPr>
          <p:cNvPr id="10" name="Téglalap 8"/>
          <p:cNvSpPr/>
          <p:nvPr/>
        </p:nvSpPr>
        <p:spPr>
          <a:xfrm>
            <a:off x="6646584" y="6015526"/>
            <a:ext cx="1364476" cy="246221"/>
          </a:xfrm>
          <a:prstGeom prst="rect">
            <a:avLst/>
          </a:prstGeom>
        </p:spPr>
        <p:txBody>
          <a:bodyPr wrap="none">
            <a:spAutoFit/>
          </a:bodyPr>
          <a:lstStyle/>
          <a:p>
            <a:r>
              <a:rPr lang="en-US" sz="1000" i="1" dirty="0" err="1" smtClean="0"/>
              <a:t>Lightcones</a:t>
            </a:r>
            <a:r>
              <a:rPr lang="en-US" sz="1000" i="1" dirty="0" smtClean="0"/>
              <a:t> open up. </a:t>
            </a:r>
            <a:endParaRPr lang="hu-HU" sz="1000" i="1" dirty="0"/>
          </a:p>
        </p:txBody>
      </p:sp>
      <p:sp>
        <p:nvSpPr>
          <p:cNvPr id="11" name="Date Placeholder 10"/>
          <p:cNvSpPr txBox="1">
            <a:spLocks noGrp="1"/>
          </p:cNvSpPr>
          <p:nvPr>
            <p:ph type="dt" sz="half"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Language for </a:t>
            </a:r>
            <a:r>
              <a:rPr lang="en-US" dirty="0" err="1" smtClean="0"/>
              <a:t>specrel</a:t>
            </a:r>
            <a:endParaRPr lang="hu-HU" dirty="0"/>
          </a:p>
        </p:txBody>
      </p:sp>
      <p:sp>
        <p:nvSpPr>
          <p:cNvPr id="4" name="Footer Placeholder 3"/>
          <p:cNvSpPr>
            <a:spLocks noGrp="1"/>
          </p:cNvSpPr>
          <p:nvPr>
            <p:ph type="ftr" sz="quarter" idx="11"/>
          </p:nvPr>
        </p:nvSpPr>
        <p:spPr/>
        <p:txBody>
          <a:bodyPr/>
          <a:lstStyle/>
          <a:p>
            <a:pPr>
              <a:defRPr/>
            </a:pPr>
            <a:r>
              <a:rPr lang="en-US" dirty="0" smtClean="0"/>
              <a:t>Relativity Theory and Logic </a:t>
            </a:r>
            <a:endParaRPr lang="hu-HU" dirty="0"/>
          </a:p>
        </p:txBody>
      </p:sp>
      <p:sp>
        <p:nvSpPr>
          <p:cNvPr id="5" name="Slide Number Placeholder 4"/>
          <p:cNvSpPr>
            <a:spLocks noGrp="1"/>
          </p:cNvSpPr>
          <p:nvPr>
            <p:ph type="sldNum" sz="quarter" idx="12"/>
          </p:nvPr>
        </p:nvSpPr>
        <p:spPr/>
        <p:txBody>
          <a:bodyPr/>
          <a:lstStyle/>
          <a:p>
            <a:pPr>
              <a:defRPr/>
            </a:pPr>
            <a:r>
              <a:rPr/>
              <a:t>Page: </a:t>
            </a:r>
            <a:fld id="{905C81AA-BC46-4F89-AFE8-17D1D7930249}" type="slidenum">
              <a:rPr/>
              <a:pPr>
                <a:defRPr/>
              </a:pPr>
              <a:t>8</a:t>
            </a:fld>
            <a:endParaRPr/>
          </a:p>
        </p:txBody>
      </p:sp>
      <p:sp>
        <p:nvSpPr>
          <p:cNvPr id="2048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0487" name="Rectangle 3"/>
          <p:cNvSpPr>
            <a:spLocks noChangeArrowheads="1"/>
          </p:cNvSpPr>
          <p:nvPr/>
        </p:nvSpPr>
        <p:spPr bwMode="auto">
          <a:xfrm>
            <a:off x="0" y="1076325"/>
            <a:ext cx="9144000" cy="0"/>
          </a:xfrm>
          <a:prstGeom prst="rect">
            <a:avLst/>
          </a:prstGeom>
          <a:noFill/>
          <a:ln w="9525">
            <a:noFill/>
            <a:miter lim="800000"/>
            <a:headEnd/>
            <a:tailEnd/>
          </a:ln>
        </p:spPr>
        <p:txBody>
          <a:bodyPr wrap="none" anchor="ctr">
            <a:spAutoFit/>
          </a:bodyPr>
          <a:lstStyle/>
          <a:p>
            <a:endParaRPr lang="en-US"/>
          </a:p>
        </p:txBody>
      </p:sp>
      <p:sp>
        <p:nvSpPr>
          <p:cNvPr id="2048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0489" name="Rectangle 6"/>
          <p:cNvSpPr>
            <a:spLocks noChangeArrowheads="1"/>
          </p:cNvSpPr>
          <p:nvPr/>
        </p:nvSpPr>
        <p:spPr bwMode="auto">
          <a:xfrm>
            <a:off x="0" y="1076325"/>
            <a:ext cx="9144000" cy="0"/>
          </a:xfrm>
          <a:prstGeom prst="rect">
            <a:avLst/>
          </a:prstGeom>
          <a:noFill/>
          <a:ln w="9525">
            <a:noFill/>
            <a:miter lim="800000"/>
            <a:headEnd/>
            <a:tailEnd/>
          </a:ln>
        </p:spPr>
        <p:txBody>
          <a:bodyPr wrap="none" anchor="ctr">
            <a:spAutoFit/>
          </a:bodyPr>
          <a:lstStyle/>
          <a:p>
            <a:endParaRPr lang="en-US"/>
          </a:p>
        </p:txBody>
      </p:sp>
      <p:sp>
        <p:nvSpPr>
          <p:cNvPr id="20490" name="TextBox 17"/>
          <p:cNvSpPr txBox="1">
            <a:spLocks noChangeArrowheads="1"/>
          </p:cNvSpPr>
          <p:nvPr/>
        </p:nvSpPr>
        <p:spPr bwMode="auto">
          <a:xfrm>
            <a:off x="571500" y="2286000"/>
            <a:ext cx="8358188" cy="584200"/>
          </a:xfrm>
          <a:prstGeom prst="rect">
            <a:avLst/>
          </a:prstGeom>
          <a:noFill/>
          <a:ln w="9525">
            <a:noFill/>
            <a:miter lim="800000"/>
            <a:headEnd/>
            <a:tailEnd/>
          </a:ln>
        </p:spPr>
        <p:txBody>
          <a:bodyPr anchor="ctr">
            <a:spAutoFit/>
          </a:bodyPr>
          <a:lstStyle/>
          <a:p>
            <a:r>
              <a:rPr lang="en-US" sz="3200">
                <a:latin typeface="Cambria Math" pitchFamily="18" charset="0"/>
              </a:rPr>
              <a:t>W(m, t x y z, b)</a:t>
            </a:r>
            <a:r>
              <a:rPr lang="en-US" sz="2000">
                <a:latin typeface="Cambria Math" pitchFamily="18" charset="0"/>
              </a:rPr>
              <a:t> </a:t>
            </a:r>
            <a:r>
              <a:rPr lang="en-US" sz="2000" b="1">
                <a:latin typeface="Franklin Gothic Book" pitchFamily="34" charset="0"/>
                <a:sym typeface="Wingdings" pitchFamily="2" charset="2"/>
              </a:rPr>
              <a:t> </a:t>
            </a:r>
            <a:r>
              <a:rPr lang="en-US" sz="1600">
                <a:latin typeface="Franklin Gothic Book" pitchFamily="34" charset="0"/>
                <a:sym typeface="Wingdings" pitchFamily="2" charset="2"/>
              </a:rPr>
              <a:t>body </a:t>
            </a:r>
            <a:r>
              <a:rPr lang="en-US" sz="1600">
                <a:latin typeface="Franklin Gothic Book" pitchFamily="34" charset="0"/>
              </a:rPr>
              <a:t>“b” is present at coordinates “t x y z” for observer “m”</a:t>
            </a:r>
            <a:r>
              <a:rPr lang="en-US" sz="1600">
                <a:latin typeface="Franklin Gothic Book" pitchFamily="34" charset="0"/>
                <a:sym typeface="Wingdings" pitchFamily="2" charset="2"/>
              </a:rPr>
              <a:t> </a:t>
            </a:r>
            <a:endParaRPr lang="hu-HU" sz="1600">
              <a:latin typeface="Franklin Gothic Book" pitchFamily="34" charset="0"/>
            </a:endParaRPr>
          </a:p>
        </p:txBody>
      </p:sp>
      <p:sp>
        <p:nvSpPr>
          <p:cNvPr id="2049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0493" name="Rectangle 3"/>
          <p:cNvSpPr>
            <a:spLocks noChangeArrowheads="1"/>
          </p:cNvSpPr>
          <p:nvPr/>
        </p:nvSpPr>
        <p:spPr bwMode="auto">
          <a:xfrm>
            <a:off x="-539750" y="1009650"/>
            <a:ext cx="9144000" cy="0"/>
          </a:xfrm>
          <a:prstGeom prst="rect">
            <a:avLst/>
          </a:prstGeom>
          <a:noFill/>
          <a:ln w="9525">
            <a:noFill/>
            <a:miter lim="800000"/>
            <a:headEnd/>
            <a:tailEnd/>
          </a:ln>
        </p:spPr>
        <p:txBody>
          <a:bodyPr wrap="none" anchor="ctr">
            <a:spAutoFit/>
          </a:bodyPr>
          <a:lstStyle/>
          <a:p>
            <a:endParaRPr lang="en-US"/>
          </a:p>
        </p:txBody>
      </p:sp>
      <p:sp>
        <p:nvSpPr>
          <p:cNvPr id="20494"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0495" name="Rectangle 6"/>
          <p:cNvSpPr>
            <a:spLocks noChangeArrowheads="1"/>
          </p:cNvSpPr>
          <p:nvPr/>
        </p:nvSpPr>
        <p:spPr bwMode="auto">
          <a:xfrm>
            <a:off x="-539750" y="1009650"/>
            <a:ext cx="9144000" cy="0"/>
          </a:xfrm>
          <a:prstGeom prst="rect">
            <a:avLst/>
          </a:prstGeom>
          <a:noFill/>
          <a:ln w="9525">
            <a:noFill/>
            <a:miter lim="800000"/>
            <a:headEnd/>
            <a:tailEnd/>
          </a:ln>
        </p:spPr>
        <p:txBody>
          <a:bodyPr wrap="none" anchor="ctr">
            <a:spAutoFit/>
          </a:bodyPr>
          <a:lstStyle/>
          <a:p>
            <a:endParaRPr lang="en-US"/>
          </a:p>
        </p:txBody>
      </p:sp>
      <p:sp>
        <p:nvSpPr>
          <p:cNvPr id="2049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0497" name="Rectangle 9"/>
          <p:cNvSpPr>
            <a:spLocks noChangeArrowheads="1"/>
          </p:cNvSpPr>
          <p:nvPr/>
        </p:nvSpPr>
        <p:spPr bwMode="auto">
          <a:xfrm>
            <a:off x="-539750" y="1009650"/>
            <a:ext cx="9144000" cy="0"/>
          </a:xfrm>
          <a:prstGeom prst="rect">
            <a:avLst/>
          </a:prstGeom>
          <a:noFill/>
          <a:ln w="9525">
            <a:noFill/>
            <a:miter lim="800000"/>
            <a:headEnd/>
            <a:tailEnd/>
          </a:ln>
        </p:spPr>
        <p:txBody>
          <a:bodyPr wrap="none" anchor="ctr">
            <a:spAutoFit/>
          </a:bodyPr>
          <a:lstStyle/>
          <a:p>
            <a:endParaRPr lang="en-US"/>
          </a:p>
        </p:txBody>
      </p:sp>
      <p:sp>
        <p:nvSpPr>
          <p:cNvPr id="20498"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0499" name="Rectangle 12"/>
          <p:cNvSpPr>
            <a:spLocks noChangeArrowheads="1"/>
          </p:cNvSpPr>
          <p:nvPr/>
        </p:nvSpPr>
        <p:spPr bwMode="auto">
          <a:xfrm>
            <a:off x="-539750" y="1076325"/>
            <a:ext cx="9144000" cy="457200"/>
          </a:xfrm>
          <a:prstGeom prst="rect">
            <a:avLst/>
          </a:prstGeom>
          <a:noFill/>
          <a:ln w="9525">
            <a:noFill/>
            <a:miter lim="800000"/>
            <a:headEnd/>
            <a:tailEnd/>
          </a:ln>
        </p:spPr>
        <p:txBody>
          <a:bodyPr wrap="none" anchor="ctr">
            <a:spAutoFit/>
          </a:bodyPr>
          <a:lstStyle/>
          <a:p>
            <a:endParaRPr lang="en-US"/>
          </a:p>
        </p:txBody>
      </p:sp>
      <p:sp>
        <p:nvSpPr>
          <p:cNvPr id="2050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0501" name="Rectangle 3"/>
          <p:cNvSpPr>
            <a:spLocks noChangeArrowheads="1"/>
          </p:cNvSpPr>
          <p:nvPr/>
        </p:nvSpPr>
        <p:spPr bwMode="auto">
          <a:xfrm>
            <a:off x="-539750" y="942975"/>
            <a:ext cx="9144000" cy="0"/>
          </a:xfrm>
          <a:prstGeom prst="rect">
            <a:avLst/>
          </a:prstGeom>
          <a:noFill/>
          <a:ln w="9525">
            <a:noFill/>
            <a:miter lim="800000"/>
            <a:headEnd/>
            <a:tailEnd/>
          </a:ln>
        </p:spPr>
        <p:txBody>
          <a:bodyPr wrap="none" anchor="ctr">
            <a:spAutoFit/>
          </a:bodyPr>
          <a:lstStyle/>
          <a:p>
            <a:endParaRPr lang="en-US"/>
          </a:p>
        </p:txBody>
      </p:sp>
      <p:sp>
        <p:nvSpPr>
          <p:cNvPr id="2050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0504" name="Rectangle 6"/>
          <p:cNvSpPr>
            <a:spLocks noChangeArrowheads="1"/>
          </p:cNvSpPr>
          <p:nvPr/>
        </p:nvSpPr>
        <p:spPr bwMode="auto">
          <a:xfrm>
            <a:off x="-539750" y="1076325"/>
            <a:ext cx="9144000" cy="0"/>
          </a:xfrm>
          <a:prstGeom prst="rect">
            <a:avLst/>
          </a:prstGeom>
          <a:noFill/>
          <a:ln w="9525">
            <a:noFill/>
            <a:miter lim="800000"/>
            <a:headEnd/>
            <a:tailEnd/>
          </a:ln>
        </p:spPr>
        <p:txBody>
          <a:bodyPr wrap="none" anchor="ctr">
            <a:spAutoFit/>
          </a:bodyPr>
          <a:lstStyle/>
          <a:p>
            <a:endParaRPr lang="en-US"/>
          </a:p>
        </p:txBody>
      </p:sp>
      <p:graphicFrame>
        <p:nvGraphicFramePr>
          <p:cNvPr id="34" name="Objektum 33"/>
          <p:cNvGraphicFramePr>
            <a:graphicFrameLocks noChangeAspect="1"/>
          </p:cNvGraphicFramePr>
          <p:nvPr/>
        </p:nvGraphicFramePr>
        <p:xfrm>
          <a:off x="642938" y="1428750"/>
          <a:ext cx="3213100" cy="657225"/>
        </p:xfrm>
        <a:graphic>
          <a:graphicData uri="http://schemas.openxmlformats.org/presentationml/2006/ole">
            <p:oleObj spid="_x0000_s2050" name="Equation" r:id="rId4" imgW="1117440" imgH="228600" progId="Equation.3">
              <p:embed/>
            </p:oleObj>
          </a:graphicData>
        </a:graphic>
      </p:graphicFrame>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pic>
        <p:nvPicPr>
          <p:cNvPr id="205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86011" y="5904691"/>
            <a:ext cx="4143375" cy="390525"/>
          </a:xfrm>
          <a:prstGeom prst="rect">
            <a:avLst/>
          </a:prstGeom>
          <a:noFill/>
        </p:spPr>
      </p:pic>
      <p:sp>
        <p:nvSpPr>
          <p:cNvPr id="2053" name="Rectangle 5"/>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4"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68495" y="5924147"/>
            <a:ext cx="1171575" cy="342900"/>
          </a:xfrm>
          <a:prstGeom prst="rect">
            <a:avLst/>
          </a:prstGeom>
          <a:noFill/>
        </p:spPr>
      </p:pic>
      <p:sp>
        <p:nvSpPr>
          <p:cNvPr id="2056" name="Rectangle 8"/>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2" name="Group 41"/>
          <p:cNvGrpSpPr/>
          <p:nvPr/>
        </p:nvGrpSpPr>
        <p:grpSpPr>
          <a:xfrm>
            <a:off x="3437786" y="3025841"/>
            <a:ext cx="2501900" cy="2857600"/>
            <a:chOff x="3437786" y="3025841"/>
            <a:chExt cx="2501900" cy="2857600"/>
          </a:xfrm>
        </p:grpSpPr>
        <p:grpSp>
          <p:nvGrpSpPr>
            <p:cNvPr id="20491" name="Group 42"/>
            <p:cNvGrpSpPr>
              <a:grpSpLocks/>
            </p:cNvGrpSpPr>
            <p:nvPr/>
          </p:nvGrpSpPr>
          <p:grpSpPr bwMode="auto">
            <a:xfrm>
              <a:off x="3437786" y="3174996"/>
              <a:ext cx="2501900" cy="2708445"/>
              <a:chOff x="3143240" y="3242778"/>
              <a:chExt cx="2500330" cy="2708577"/>
            </a:xfrm>
          </p:grpSpPr>
          <p:grpSp>
            <p:nvGrpSpPr>
              <p:cNvPr id="20505" name="Group 34"/>
              <p:cNvGrpSpPr>
                <a:grpSpLocks/>
              </p:cNvGrpSpPr>
              <p:nvPr/>
            </p:nvGrpSpPr>
            <p:grpSpPr bwMode="auto">
              <a:xfrm>
                <a:off x="3143240" y="3286918"/>
                <a:ext cx="2357454" cy="2428098"/>
                <a:chOff x="3143240" y="3286918"/>
                <a:chExt cx="2357454" cy="2428098"/>
              </a:xfrm>
            </p:grpSpPr>
            <p:cxnSp>
              <p:nvCxnSpPr>
                <p:cNvPr id="22" name="Straight Arrow Connector 21"/>
                <p:cNvCxnSpPr/>
                <p:nvPr/>
              </p:nvCxnSpPr>
              <p:spPr>
                <a:xfrm rot="5400000" flipH="1" flipV="1">
                  <a:off x="3000669" y="4143898"/>
                  <a:ext cx="1714583"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857167" y="5000395"/>
                  <a:ext cx="1643618" cy="6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3142999" y="5000637"/>
                  <a:ext cx="714410" cy="7139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506" name="TextBox 35"/>
              <p:cNvSpPr txBox="1">
                <a:spLocks noChangeArrowheads="1"/>
              </p:cNvSpPr>
              <p:nvPr/>
            </p:nvSpPr>
            <p:spPr bwMode="auto">
              <a:xfrm>
                <a:off x="3892482" y="3242778"/>
                <a:ext cx="214314" cy="307777"/>
              </a:xfrm>
              <a:prstGeom prst="rect">
                <a:avLst/>
              </a:prstGeom>
              <a:noFill/>
              <a:ln w="9525">
                <a:noFill/>
                <a:miter lim="800000"/>
                <a:headEnd/>
                <a:tailEnd/>
              </a:ln>
            </p:spPr>
            <p:txBody>
              <a:bodyPr>
                <a:spAutoFit/>
              </a:bodyPr>
              <a:lstStyle/>
              <a:p>
                <a:r>
                  <a:rPr lang="en-US" sz="1400" dirty="0">
                    <a:latin typeface="Franklin Gothic Book" pitchFamily="34" charset="0"/>
                  </a:rPr>
                  <a:t>t</a:t>
                </a:r>
                <a:endParaRPr lang="hu-HU" sz="1400" dirty="0">
                  <a:latin typeface="Franklin Gothic Book" pitchFamily="34" charset="0"/>
                </a:endParaRPr>
              </a:p>
            </p:txBody>
          </p:sp>
          <p:sp>
            <p:nvSpPr>
              <p:cNvPr id="20507" name="TextBox 36"/>
              <p:cNvSpPr txBox="1">
                <a:spLocks noChangeArrowheads="1"/>
              </p:cNvSpPr>
              <p:nvPr/>
            </p:nvSpPr>
            <p:spPr bwMode="auto">
              <a:xfrm>
                <a:off x="5429256" y="5000636"/>
                <a:ext cx="214314" cy="307777"/>
              </a:xfrm>
              <a:prstGeom prst="rect">
                <a:avLst/>
              </a:prstGeom>
              <a:noFill/>
              <a:ln w="9525">
                <a:noFill/>
                <a:miter lim="800000"/>
                <a:headEnd/>
                <a:tailEnd/>
              </a:ln>
            </p:spPr>
            <p:txBody>
              <a:bodyPr>
                <a:spAutoFit/>
              </a:bodyPr>
              <a:lstStyle/>
              <a:p>
                <a:r>
                  <a:rPr lang="en-US" sz="1400">
                    <a:latin typeface="Franklin Gothic Book" pitchFamily="34" charset="0"/>
                  </a:rPr>
                  <a:t>x</a:t>
                </a:r>
                <a:endParaRPr lang="hu-HU" sz="1400">
                  <a:latin typeface="Franklin Gothic Book" pitchFamily="34" charset="0"/>
                </a:endParaRPr>
              </a:p>
            </p:txBody>
          </p:sp>
          <p:sp>
            <p:nvSpPr>
              <p:cNvPr id="20508" name="TextBox 37"/>
              <p:cNvSpPr txBox="1">
                <a:spLocks noChangeArrowheads="1"/>
              </p:cNvSpPr>
              <p:nvPr/>
            </p:nvSpPr>
            <p:spPr bwMode="auto">
              <a:xfrm>
                <a:off x="3143240" y="5643578"/>
                <a:ext cx="214314" cy="307777"/>
              </a:xfrm>
              <a:prstGeom prst="rect">
                <a:avLst/>
              </a:prstGeom>
              <a:noFill/>
              <a:ln w="9525">
                <a:noFill/>
                <a:miter lim="800000"/>
                <a:headEnd/>
                <a:tailEnd/>
              </a:ln>
            </p:spPr>
            <p:txBody>
              <a:bodyPr>
                <a:spAutoFit/>
              </a:bodyPr>
              <a:lstStyle/>
              <a:p>
                <a:r>
                  <a:rPr lang="en-US" sz="1400">
                    <a:latin typeface="Franklin Gothic Book" pitchFamily="34" charset="0"/>
                  </a:rPr>
                  <a:t>y</a:t>
                </a:r>
                <a:endParaRPr lang="hu-HU" sz="1400">
                  <a:latin typeface="Franklin Gothic Book" pitchFamily="34" charset="0"/>
                </a:endParaRPr>
              </a:p>
            </p:txBody>
          </p:sp>
          <p:sp>
            <p:nvSpPr>
              <p:cNvPr id="41" name="Freeform 40"/>
              <p:cNvSpPr/>
              <p:nvPr/>
            </p:nvSpPr>
            <p:spPr>
              <a:xfrm>
                <a:off x="3993606" y="3452509"/>
                <a:ext cx="715514" cy="1795549"/>
              </a:xfrm>
              <a:custGeom>
                <a:avLst/>
                <a:gdLst>
                  <a:gd name="connsiteX0" fmla="*/ 21336 w 716280"/>
                  <a:gd name="connsiteY0" fmla="*/ 1796796 h 1796796"/>
                  <a:gd name="connsiteX1" fmla="*/ 48768 w 716280"/>
                  <a:gd name="connsiteY1" fmla="*/ 1101852 h 1796796"/>
                  <a:gd name="connsiteX2" fmla="*/ 313944 w 716280"/>
                  <a:gd name="connsiteY2" fmla="*/ 653796 h 1796796"/>
                  <a:gd name="connsiteX3" fmla="*/ 332232 w 716280"/>
                  <a:gd name="connsiteY3" fmla="*/ 333756 h 1796796"/>
                  <a:gd name="connsiteX4" fmla="*/ 487680 w 716280"/>
                  <a:gd name="connsiteY4" fmla="*/ 41148 h 1796796"/>
                  <a:gd name="connsiteX5" fmla="*/ 716280 w 716280"/>
                  <a:gd name="connsiteY5" fmla="*/ 86868 h 1796796"/>
                  <a:gd name="connsiteX6" fmla="*/ 716280 w 716280"/>
                  <a:gd name="connsiteY6" fmla="*/ 86868 h 1796796"/>
                  <a:gd name="connsiteX7" fmla="*/ 716280 w 716280"/>
                  <a:gd name="connsiteY7" fmla="*/ 86868 h 1796796"/>
                  <a:gd name="connsiteX8" fmla="*/ 716280 w 716280"/>
                  <a:gd name="connsiteY8" fmla="*/ 96012 h 179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6280" h="1796796">
                    <a:moveTo>
                      <a:pt x="21336" y="1796796"/>
                    </a:moveTo>
                    <a:cubicBezTo>
                      <a:pt x="10668" y="1544574"/>
                      <a:pt x="0" y="1292352"/>
                      <a:pt x="48768" y="1101852"/>
                    </a:cubicBezTo>
                    <a:cubicBezTo>
                      <a:pt x="97536" y="911352"/>
                      <a:pt x="266700" y="781812"/>
                      <a:pt x="313944" y="653796"/>
                    </a:cubicBezTo>
                    <a:cubicBezTo>
                      <a:pt x="361188" y="525780"/>
                      <a:pt x="303276" y="435864"/>
                      <a:pt x="332232" y="333756"/>
                    </a:cubicBezTo>
                    <a:cubicBezTo>
                      <a:pt x="361188" y="231648"/>
                      <a:pt x="423672" y="82296"/>
                      <a:pt x="487680" y="41148"/>
                    </a:cubicBezTo>
                    <a:cubicBezTo>
                      <a:pt x="551688" y="0"/>
                      <a:pt x="716280" y="86868"/>
                      <a:pt x="716280" y="86868"/>
                    </a:cubicBezTo>
                    <a:lnTo>
                      <a:pt x="716280" y="86868"/>
                    </a:lnTo>
                    <a:lnTo>
                      <a:pt x="716280" y="86868"/>
                    </a:lnTo>
                    <a:lnTo>
                      <a:pt x="716280" y="96012"/>
                    </a:lnTo>
                  </a:path>
                </a:pathLst>
              </a:custGeom>
              <a:ln w="28575"/>
            </p:spPr>
            <p:style>
              <a:lnRef idx="1">
                <a:schemeClr val="accent2"/>
              </a:lnRef>
              <a:fillRef idx="0">
                <a:schemeClr val="accent2"/>
              </a:fillRef>
              <a:effectRef idx="0">
                <a:schemeClr val="accent2"/>
              </a:effectRef>
              <a:fontRef idx="minor">
                <a:schemeClr val="tx1"/>
              </a:fontRef>
            </p:style>
            <p:txBody>
              <a:bodyPr anchor="ctr"/>
              <a:lstStyle/>
              <a:p>
                <a:pPr algn="ctr" fontAlgn="auto">
                  <a:spcBef>
                    <a:spcPts val="0"/>
                  </a:spcBef>
                  <a:spcAft>
                    <a:spcPts val="0"/>
                  </a:spcAft>
                  <a:defRPr/>
                </a:pPr>
                <a:endParaRPr lang="hu-HU"/>
              </a:p>
            </p:txBody>
          </p:sp>
          <p:sp>
            <p:nvSpPr>
              <p:cNvPr id="20510" name="TextBox 41"/>
              <p:cNvSpPr txBox="1">
                <a:spLocks noChangeArrowheads="1"/>
              </p:cNvSpPr>
              <p:nvPr/>
            </p:nvSpPr>
            <p:spPr bwMode="auto">
              <a:xfrm>
                <a:off x="4429123" y="3571876"/>
                <a:ext cx="1106572" cy="307792"/>
              </a:xfrm>
              <a:prstGeom prst="rect">
                <a:avLst/>
              </a:prstGeom>
              <a:noFill/>
              <a:ln w="9525">
                <a:noFill/>
                <a:miter lim="800000"/>
                <a:headEnd/>
                <a:tailEnd/>
              </a:ln>
            </p:spPr>
            <p:txBody>
              <a:bodyPr wrap="square">
                <a:spAutoFit/>
              </a:bodyPr>
              <a:lstStyle/>
              <a:p>
                <a:r>
                  <a:rPr lang="en-US" sz="1400" dirty="0">
                    <a:latin typeface="Franklin Gothic Book" pitchFamily="34" charset="0"/>
                  </a:rPr>
                  <a:t>b </a:t>
                </a:r>
                <a:r>
                  <a:rPr lang="en-US" sz="1400" dirty="0" smtClean="0">
                    <a:latin typeface="Franklin Gothic Book" pitchFamily="34" charset="0"/>
                  </a:rPr>
                  <a:t>(</a:t>
                </a:r>
                <a:r>
                  <a:rPr lang="en-US" sz="1400" dirty="0" err="1" smtClean="0">
                    <a:latin typeface="Franklin Gothic Book" pitchFamily="34" charset="0"/>
                  </a:rPr>
                  <a:t>worldline</a:t>
                </a:r>
                <a:r>
                  <a:rPr lang="en-US" sz="1400" dirty="0" smtClean="0">
                    <a:latin typeface="Franklin Gothic Book" pitchFamily="34" charset="0"/>
                  </a:rPr>
                  <a:t>)</a:t>
                </a:r>
                <a:endParaRPr lang="en-US" sz="1400" dirty="0">
                  <a:latin typeface="Franklin Gothic Book" pitchFamily="34" charset="0"/>
                </a:endParaRPr>
              </a:p>
            </p:txBody>
          </p:sp>
        </p:grpSp>
        <p:sp>
          <p:nvSpPr>
            <p:cNvPr id="40" name="TextBox 35"/>
            <p:cNvSpPr txBox="1">
              <a:spLocks noChangeArrowheads="1"/>
            </p:cNvSpPr>
            <p:nvPr/>
          </p:nvSpPr>
          <p:spPr bwMode="auto">
            <a:xfrm>
              <a:off x="3853515" y="3025841"/>
              <a:ext cx="214449" cy="307762"/>
            </a:xfrm>
            <a:prstGeom prst="rect">
              <a:avLst/>
            </a:prstGeom>
            <a:noFill/>
            <a:ln w="9525">
              <a:noFill/>
              <a:miter lim="800000"/>
              <a:headEnd/>
              <a:tailEnd/>
            </a:ln>
          </p:spPr>
          <p:txBody>
            <a:bodyPr>
              <a:spAutoFit/>
            </a:bodyPr>
            <a:lstStyle/>
            <a:p>
              <a:r>
                <a:rPr lang="hu-HU" sz="1400" b="1" i="1" dirty="0" smtClean="0">
                  <a:latin typeface="Franklin Gothic Book" pitchFamily="34" charset="0"/>
                </a:rPr>
                <a:t>m</a:t>
              </a:r>
              <a:endParaRPr lang="hu-HU" sz="1400" b="1" i="1" dirty="0">
                <a:latin typeface="Franklin Gothic Book" pitchFamily="34" charset="0"/>
              </a:endParaRPr>
            </a:p>
          </p:txBody>
        </p:sp>
      </p:grpSp>
      <p:sp>
        <p:nvSpPr>
          <p:cNvPr id="43" name="Date Placeholder 10"/>
          <p:cNvSpPr>
            <a:spLocks noGrp="1"/>
          </p:cNvSpPr>
          <p:nvPr>
            <p:ph type="dt" sz="quarter" idx="10"/>
          </p:nvPr>
        </p:nvSpPr>
        <p:spPr bwMode="auto">
          <a:xfrm>
            <a:off x="3848405" y="6419543"/>
            <a:ext cx="4214842" cy="288925"/>
          </a:xfrm>
          <a:noFill/>
          <a:ln>
            <a:miter lim="800000"/>
            <a:headEnd/>
            <a:tailEnd/>
          </a:ln>
        </p:spPr>
        <p:txBody>
          <a:bodyPr wrap="square" lIns="91440" tIns="45720" rIns="91440" bIns="45720" numCol="1" anchor="t" anchorCtr="0" compatLnSpc="1">
            <a:prstTxWarp prst="textNoShape">
              <a:avLst/>
            </a:prstTxWarp>
          </a:bodyPr>
          <a:lstStyle/>
          <a:p>
            <a:pPr>
              <a:defRPr/>
            </a:pPr>
            <a:r>
              <a:rPr lang="hu-HU" dirty="0" err="1" smtClean="0"/>
              <a:t>Logic</a:t>
            </a:r>
            <a:r>
              <a:rPr lang="hu-HU" dirty="0" smtClean="0"/>
              <a:t> </a:t>
            </a:r>
            <a:r>
              <a:rPr lang="hu-HU" dirty="0" err="1" smtClean="0"/>
              <a:t>Colloquium</a:t>
            </a:r>
            <a:r>
              <a:rPr lang="hu-HU" dirty="0" smtClean="0"/>
              <a:t>, </a:t>
            </a:r>
            <a:r>
              <a:rPr lang="hu-HU" dirty="0" err="1" smtClean="0"/>
              <a:t>Sofia</a:t>
            </a:r>
            <a:r>
              <a:rPr lang="hu-HU" dirty="0" smtClean="0"/>
              <a:t>, </a:t>
            </a:r>
            <a:r>
              <a:rPr lang="hu-HU" dirty="0" err="1" smtClean="0"/>
              <a:t>July</a:t>
            </a:r>
            <a:r>
              <a:rPr lang="hu-HU" dirty="0" smtClean="0"/>
              <a:t> 31 – August 6 2009</a:t>
            </a:r>
            <a:endParaRPr lang="hu-HU"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hu-HU" dirty="0" smtClean="0"/>
              <a:t>publications</a:t>
            </a:r>
            <a:endParaRPr lang="hu-HU" dirty="0"/>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a:t>Page: </a:t>
            </a:r>
            <a:fld id="{C7AEC07B-BE96-4C5E-8DB5-97E0230F3898}" type="slidenum">
              <a:rPr/>
              <a:pPr>
                <a:defRPr/>
              </a:pPr>
              <a:t>80</a:t>
            </a:fld>
            <a:endParaRPr/>
          </a:p>
        </p:txBody>
      </p:sp>
      <p:sp>
        <p:nvSpPr>
          <p:cNvPr id="33798" name="TextBox 5"/>
          <p:cNvSpPr txBox="1">
            <a:spLocks noChangeArrowheads="1"/>
          </p:cNvSpPr>
          <p:nvPr/>
        </p:nvSpPr>
        <p:spPr bwMode="auto">
          <a:xfrm>
            <a:off x="571500" y="1271588"/>
            <a:ext cx="8286750" cy="4464050"/>
          </a:xfrm>
          <a:prstGeom prst="rect">
            <a:avLst/>
          </a:prstGeom>
          <a:noFill/>
          <a:ln w="9525">
            <a:noFill/>
            <a:miter lim="800000"/>
            <a:headEnd/>
            <a:tailEnd/>
          </a:ln>
        </p:spPr>
        <p:txBody>
          <a:bodyPr>
            <a:spAutoFit/>
          </a:bodyPr>
          <a:lstStyle/>
          <a:p>
            <a:r>
              <a:rPr lang="en-US">
                <a:latin typeface="Franklin Gothic Book" pitchFamily="34" charset="0"/>
              </a:rPr>
              <a:t>More concrete material available from our group:</a:t>
            </a:r>
          </a:p>
          <a:p>
            <a:endParaRPr lang="en-US" sz="1400">
              <a:latin typeface="Franklin Gothic Book" pitchFamily="34" charset="0"/>
            </a:endParaRPr>
          </a:p>
          <a:p>
            <a:r>
              <a:rPr lang="en-US" sz="1400">
                <a:latin typeface="Franklin Gothic Book" pitchFamily="34" charset="0"/>
              </a:rPr>
              <a:t>(1) Logic of Spacetime</a:t>
            </a:r>
          </a:p>
          <a:p>
            <a:r>
              <a:rPr lang="hu-HU" sz="1400">
                <a:latin typeface="Franklin Gothic Book" pitchFamily="34" charset="0"/>
              </a:rPr>
              <a:t>			</a:t>
            </a:r>
            <a:r>
              <a:rPr lang="en-US" sz="1400">
                <a:latin typeface="Franklin Gothic Book" pitchFamily="34" charset="0"/>
                <a:hlinkClick r:id="rId3"/>
              </a:rPr>
              <a:t>http://ftp.math-inst.hu/pub/algebraic-logic/Logicofspacetime.pdf</a:t>
            </a:r>
            <a:endParaRPr lang="hu-HU" sz="1400">
              <a:latin typeface="Franklin Gothic Book" pitchFamily="34" charset="0"/>
            </a:endParaRPr>
          </a:p>
          <a:p>
            <a:endParaRPr lang="en-US" sz="1400">
              <a:latin typeface="Franklin Gothic Book" pitchFamily="34" charset="0"/>
            </a:endParaRPr>
          </a:p>
          <a:p>
            <a:r>
              <a:rPr lang="en-US" sz="1400">
                <a:latin typeface="Franklin Gothic Book" pitchFamily="34" charset="0"/>
              </a:rPr>
              <a:t>(2) in Foundation of Physics</a:t>
            </a:r>
          </a:p>
          <a:p>
            <a:r>
              <a:rPr lang="hu-HU" sz="1400">
                <a:latin typeface="Franklin Gothic Book" pitchFamily="34" charset="0"/>
              </a:rPr>
              <a:t>			</a:t>
            </a:r>
            <a:r>
              <a:rPr lang="en-US" sz="1400">
                <a:latin typeface="Franklin Gothic Book" pitchFamily="34" charset="0"/>
                <a:hlinkClick r:id="rId4"/>
              </a:rPr>
              <a:t>http://ftp.math-inst.hu/pub/algebraic-logic/twp.pdf</a:t>
            </a:r>
            <a:endParaRPr lang="hu-HU" sz="1400">
              <a:latin typeface="Franklin Gothic Book" pitchFamily="34" charset="0"/>
            </a:endParaRPr>
          </a:p>
          <a:p>
            <a:endParaRPr lang="en-US" sz="1400">
              <a:latin typeface="Franklin Gothic Book" pitchFamily="34" charset="0"/>
            </a:endParaRPr>
          </a:p>
          <a:p>
            <a:r>
              <a:rPr lang="en-US" sz="1400">
                <a:latin typeface="Franklin Gothic Book" pitchFamily="34" charset="0"/>
              </a:rPr>
              <a:t>(3) First-order logic foundation of relativity theories </a:t>
            </a:r>
            <a:endParaRPr lang="hu-HU" sz="1400">
              <a:latin typeface="Franklin Gothic Book" pitchFamily="34" charset="0"/>
            </a:endParaRPr>
          </a:p>
          <a:p>
            <a:r>
              <a:rPr lang="hu-HU" sz="1400">
                <a:latin typeface="Franklin Gothic Book" pitchFamily="34" charset="0"/>
              </a:rPr>
              <a:t>			</a:t>
            </a:r>
            <a:r>
              <a:rPr lang="en-US" sz="1400">
                <a:latin typeface="Franklin Gothic Book" pitchFamily="34" charset="0"/>
                <a:hlinkClick r:id="rId5"/>
              </a:rPr>
              <a:t>http://ftp.math-inst.hu/pub/algebraic-logic/springer.2006-04-10.pdf</a:t>
            </a:r>
            <a:endParaRPr lang="hu-HU" sz="1400">
              <a:latin typeface="Franklin Gothic Book" pitchFamily="34" charset="0"/>
            </a:endParaRPr>
          </a:p>
          <a:p>
            <a:endParaRPr lang="en-US" sz="1400">
              <a:latin typeface="Franklin Gothic Book" pitchFamily="34" charset="0"/>
            </a:endParaRPr>
          </a:p>
          <a:p>
            <a:r>
              <a:rPr lang="en-US" sz="1400">
                <a:latin typeface="Franklin Gothic Book" pitchFamily="34" charset="0"/>
              </a:rPr>
              <a:t>(4) FOL 75 papers</a:t>
            </a:r>
          </a:p>
          <a:p>
            <a:r>
              <a:rPr lang="hu-HU" sz="1400">
                <a:latin typeface="Franklin Gothic Book" pitchFamily="34" charset="0"/>
              </a:rPr>
              <a:t>			</a:t>
            </a:r>
            <a:r>
              <a:rPr lang="en-US" sz="1400">
                <a:latin typeface="Franklin Gothic Book" pitchFamily="34" charset="0"/>
                <a:hlinkClick r:id="rId6"/>
              </a:rPr>
              <a:t>http://www.math-inst.hu/pub/algebraic-logic/foundrel03nov.html</a:t>
            </a:r>
            <a:endParaRPr lang="hu-HU" sz="1400">
              <a:latin typeface="Franklin Gothic Book" pitchFamily="34" charset="0"/>
            </a:endParaRPr>
          </a:p>
          <a:p>
            <a:r>
              <a:rPr lang="hu-HU" sz="1400">
                <a:latin typeface="Franklin Gothic Book" pitchFamily="34" charset="0"/>
              </a:rPr>
              <a:t>			</a:t>
            </a:r>
            <a:r>
              <a:rPr lang="en-US" sz="1400">
                <a:latin typeface="Franklin Gothic Book" pitchFamily="34" charset="0"/>
                <a:hlinkClick r:id="rId7"/>
              </a:rPr>
              <a:t>http://www.math-inst.hu/pub/algebraic-logic/loc-mnt04.html</a:t>
            </a:r>
            <a:endParaRPr lang="hu-HU" sz="1400">
              <a:latin typeface="Franklin Gothic Book" pitchFamily="34" charset="0"/>
            </a:endParaRPr>
          </a:p>
          <a:p>
            <a:endParaRPr lang="en-US" sz="1400">
              <a:latin typeface="Franklin Gothic Book" pitchFamily="34" charset="0"/>
            </a:endParaRPr>
          </a:p>
          <a:p>
            <a:r>
              <a:rPr lang="en-US" sz="1400">
                <a:latin typeface="Franklin Gothic Book" pitchFamily="34" charset="0"/>
              </a:rPr>
              <a:t>(5) our e-book on conceptual analysis of SpecRel </a:t>
            </a:r>
            <a:endParaRPr lang="hu-HU" sz="1400">
              <a:latin typeface="Franklin Gothic Book" pitchFamily="34" charset="0"/>
            </a:endParaRPr>
          </a:p>
          <a:p>
            <a:r>
              <a:rPr lang="hu-HU" sz="1400">
                <a:latin typeface="Franklin Gothic Book" pitchFamily="34" charset="0"/>
              </a:rPr>
              <a:t>			</a:t>
            </a:r>
            <a:r>
              <a:rPr lang="en-US" sz="1400">
                <a:latin typeface="Franklin Gothic Book" pitchFamily="34" charset="0"/>
                <a:hlinkClick r:id="rId8"/>
              </a:rPr>
              <a:t>http://www.math-inst.hu/pub/algebraic-logic/olsort.html</a:t>
            </a:r>
            <a:endParaRPr lang="hu-HU" sz="1400">
              <a:latin typeface="Franklin Gothic Book" pitchFamily="34" charset="0"/>
            </a:endParaRPr>
          </a:p>
          <a:p>
            <a:endParaRPr lang="en-US" sz="1400">
              <a:latin typeface="Franklin Gothic Book" pitchFamily="34" charset="0"/>
            </a:endParaRPr>
          </a:p>
          <a:p>
            <a:r>
              <a:rPr lang="en-US" sz="1400">
                <a:latin typeface="Franklin Gothic Book" pitchFamily="34" charset="0"/>
              </a:rPr>
              <a:t>(6) More on István Németi's homepage </a:t>
            </a:r>
            <a:r>
              <a:rPr lang="en-US" sz="1400">
                <a:latin typeface="Franklin Gothic Book" pitchFamily="34" charset="0"/>
                <a:hlinkClick r:id="rId9"/>
              </a:rPr>
              <a:t>http://www.renyi.hu/~nemeti/</a:t>
            </a:r>
            <a:endParaRPr lang="hu-HU" sz="1400">
              <a:latin typeface="Franklin Gothic Book" pitchFamily="34" charset="0"/>
            </a:endParaRPr>
          </a:p>
          <a:p>
            <a:r>
              <a:rPr lang="en-US" sz="1400">
                <a:latin typeface="Franklin Gothic Book" pitchFamily="34" charset="0"/>
              </a:rPr>
              <a:t>     (Some papers available, and some recent work)</a:t>
            </a:r>
            <a:endParaRPr lang="hu-HU" sz="1400">
              <a:solidFill>
                <a:srgbClr val="002060"/>
              </a:solidFill>
              <a:latin typeface="Franklin Gothic Book" pitchFamily="34" charset="0"/>
            </a:endParaRPr>
          </a:p>
        </p:txBody>
      </p:sp>
      <p:sp>
        <p:nvSpPr>
          <p:cNvPr id="7" name="TextBox 6"/>
          <p:cNvSpPr txBox="1"/>
          <p:nvPr/>
        </p:nvSpPr>
        <p:spPr>
          <a:xfrm>
            <a:off x="2000250" y="5643563"/>
            <a:ext cx="5143500" cy="769937"/>
          </a:xfrm>
          <a:prstGeom prst="rect">
            <a:avLst/>
          </a:prstGeom>
          <a:noFill/>
        </p:spPr>
        <p:txBody>
          <a:bodyPr>
            <a:spAutoFit/>
          </a:bodyPr>
          <a:lstStyle/>
          <a:p>
            <a:pPr algn="ctr" fontAlgn="auto">
              <a:spcBef>
                <a:spcPts val="0"/>
              </a:spcBef>
              <a:spcAft>
                <a:spcPts val="0"/>
              </a:spcAft>
              <a:defRPr/>
            </a:pPr>
            <a:r>
              <a:rPr lang="hu-HU" sz="4400" b="1" i="1" u="sng" dirty="0">
                <a:solidFill>
                  <a:schemeClr val="accent3">
                    <a:lumMod val="75000"/>
                  </a:schemeClr>
                </a:solidFill>
                <a:latin typeface="+mn-lt"/>
                <a:cs typeface="+mn-cs"/>
              </a:rPr>
              <a:t>Thank you!</a:t>
            </a:r>
          </a:p>
        </p:txBody>
      </p:sp>
      <p:sp>
        <p:nvSpPr>
          <p:cNvPr id="8" name="Date Placeholder 10"/>
          <p:cNvSpPr txBox="1">
            <a:spLocks noGrp="1"/>
          </p:cNvSpPr>
          <p:nvPr>
            <p:ph type="dt"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50"/>
          <p:cNvGrpSpPr/>
          <p:nvPr/>
        </p:nvGrpSpPr>
        <p:grpSpPr>
          <a:xfrm>
            <a:off x="1598054" y="3037958"/>
            <a:ext cx="6186794" cy="2585323"/>
            <a:chOff x="1021403" y="3025302"/>
            <a:chExt cx="6186794" cy="2585323"/>
          </a:xfrm>
        </p:grpSpPr>
        <p:sp>
          <p:nvSpPr>
            <p:cNvPr id="52" name="TextBox 51"/>
            <p:cNvSpPr txBox="1"/>
            <p:nvPr/>
          </p:nvSpPr>
          <p:spPr>
            <a:xfrm>
              <a:off x="1021403" y="3025302"/>
              <a:ext cx="6186794" cy="2585323"/>
            </a:xfrm>
            <a:prstGeom prst="rect">
              <a:avLst/>
            </a:prstGeom>
            <a:noFill/>
            <a:ln w="12700">
              <a:solidFill>
                <a:schemeClr val="bg2">
                  <a:lumMod val="50000"/>
                </a:schemeClr>
              </a:solidFill>
            </a:ln>
          </p:spPr>
          <p:txBody>
            <a:bodyPr wrap="square" rtlCol="0">
              <a:spAutoFit/>
            </a:bodyPr>
            <a:lstStyle/>
            <a:p>
              <a:pPr lvl="0"/>
              <a:r>
                <a:rPr lang="en-US" dirty="0" smtClean="0"/>
                <a:t>1.     ( Q , + , ∙ ) is a field in the sense of abstract algebra </a:t>
              </a:r>
              <a:endParaRPr lang="hu-HU" dirty="0" smtClean="0"/>
            </a:p>
            <a:p>
              <a:r>
                <a:rPr lang="en-US" dirty="0" smtClean="0"/>
                <a:t>        (with 0 , + , 1 , / as derived operations)</a:t>
              </a:r>
            </a:p>
            <a:p>
              <a:endParaRPr lang="en-US" dirty="0" smtClean="0"/>
            </a:p>
            <a:p>
              <a:r>
                <a:rPr lang="en-US" dirty="0" smtClean="0"/>
                <a:t>2. </a:t>
              </a:r>
            </a:p>
            <a:p>
              <a:endParaRPr lang="en-US" dirty="0" smtClean="0"/>
            </a:p>
            <a:p>
              <a:r>
                <a:rPr lang="en-US" dirty="0" smtClean="0"/>
                <a:t>3.</a:t>
              </a:r>
            </a:p>
            <a:p>
              <a:r>
                <a:rPr lang="en-US" dirty="0" smtClean="0"/>
                <a:t>       </a:t>
              </a:r>
            </a:p>
            <a:p>
              <a:r>
                <a:rPr lang="en-US" dirty="0" smtClean="0"/>
                <a:t>         </a:t>
              </a:r>
              <a:r>
                <a:rPr lang="hu-HU" dirty="0" smtClean="0"/>
                <a:t>Ordering derived: </a:t>
              </a:r>
            </a:p>
            <a:p>
              <a:endParaRPr lang="hu-HU" dirty="0"/>
            </a:p>
          </p:txBody>
        </p:sp>
        <p:pic>
          <p:nvPicPr>
            <p:cNvPr id="5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43974" y="3852153"/>
              <a:ext cx="4248150" cy="381000"/>
            </a:xfrm>
            <a:prstGeom prst="rect">
              <a:avLst/>
            </a:prstGeom>
            <a:noFill/>
            <a:ln w="12700">
              <a:noFill/>
            </a:ln>
          </p:spPr>
        </p:pic>
        <p:pic>
          <p:nvPicPr>
            <p:cNvPr id="54"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53702" y="4396902"/>
              <a:ext cx="2943225" cy="381000"/>
            </a:xfrm>
            <a:prstGeom prst="rect">
              <a:avLst/>
            </a:prstGeom>
            <a:noFill/>
            <a:ln w="12700">
              <a:noFill/>
            </a:ln>
          </p:spPr>
        </p:pic>
        <p:pic>
          <p:nvPicPr>
            <p:cNvPr id="55"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550596" y="4805464"/>
              <a:ext cx="2971800" cy="523875"/>
            </a:xfrm>
            <a:prstGeom prst="rect">
              <a:avLst/>
            </a:prstGeom>
            <a:noFill/>
            <a:ln w="12700">
              <a:noFill/>
            </a:ln>
          </p:spPr>
        </p:pic>
      </p:grpSp>
      <p:sp>
        <p:nvSpPr>
          <p:cNvPr id="2" name="Title 1"/>
          <p:cNvSpPr>
            <a:spLocks noGrp="1"/>
          </p:cNvSpPr>
          <p:nvPr>
            <p:ph type="title"/>
          </p:nvPr>
        </p:nvSpPr>
        <p:spPr/>
        <p:txBody>
          <a:bodyPr/>
          <a:lstStyle/>
          <a:p>
            <a:pPr fontAlgn="auto">
              <a:spcAft>
                <a:spcPts val="0"/>
              </a:spcAft>
              <a:defRPr/>
            </a:pPr>
            <a:r>
              <a:rPr lang="en-US" dirty="0" smtClean="0"/>
              <a:t>Axioms for </a:t>
            </a:r>
            <a:r>
              <a:rPr lang="en-US" dirty="0" err="1" smtClean="0"/>
              <a:t>specrel</a:t>
            </a:r>
            <a:endParaRPr lang="en-US" dirty="0"/>
          </a:p>
        </p:txBody>
      </p:sp>
      <p:sp>
        <p:nvSpPr>
          <p:cNvPr id="3" name="Date Placeholder 2"/>
          <p:cNvSpPr>
            <a:spLocks noGrp="1"/>
          </p:cNvSpPr>
          <p:nvPr>
            <p:ph type="dt" sz="quarter" idx="10"/>
          </p:nvPr>
        </p:nvSpPr>
        <p:spPr/>
        <p:txBody>
          <a:bodyPr/>
          <a:lstStyle/>
          <a:p>
            <a:pPr>
              <a:defRPr/>
            </a:pPr>
            <a:endParaRPr lang="hu-HU" dirty="0"/>
          </a:p>
        </p:txBody>
      </p:sp>
      <p:sp>
        <p:nvSpPr>
          <p:cNvPr id="4" name="Footer Placeholder 3"/>
          <p:cNvSpPr>
            <a:spLocks noGrp="1"/>
          </p:cNvSpPr>
          <p:nvPr>
            <p:ph type="ftr" sz="quarter" idx="11"/>
          </p:nvPr>
        </p:nvSpPr>
        <p:spPr/>
        <p:txBody>
          <a:bodyPr/>
          <a:lstStyle/>
          <a:p>
            <a:pPr>
              <a:defRPr/>
            </a:pPr>
            <a:r>
              <a:rPr lang="en-US" smtClean="0"/>
              <a:t>Relativity Theory and Logic </a:t>
            </a:r>
            <a:endParaRPr lang="hu-HU"/>
          </a:p>
        </p:txBody>
      </p:sp>
      <p:sp>
        <p:nvSpPr>
          <p:cNvPr id="5" name="Slide Number Placeholder 4"/>
          <p:cNvSpPr>
            <a:spLocks noGrp="1"/>
          </p:cNvSpPr>
          <p:nvPr>
            <p:ph type="sldNum" sz="quarter" idx="12"/>
          </p:nvPr>
        </p:nvSpPr>
        <p:spPr/>
        <p:txBody>
          <a:bodyPr/>
          <a:lstStyle/>
          <a:p>
            <a:pPr>
              <a:defRPr/>
            </a:pPr>
            <a:r>
              <a:rPr/>
              <a:t>Page: </a:t>
            </a:r>
            <a:fld id="{8BEB1E02-4C47-4D5F-BE96-6C78C9B53937}" type="slidenum">
              <a:rPr/>
              <a:pPr>
                <a:defRPr/>
              </a:pPr>
              <a:t>9</a:t>
            </a:fld>
            <a:endParaRPr/>
          </a:p>
        </p:txBody>
      </p:sp>
      <p:grpSp>
        <p:nvGrpSpPr>
          <p:cNvPr id="6" name="Group 22"/>
          <p:cNvGrpSpPr>
            <a:grpSpLocks/>
          </p:cNvGrpSpPr>
          <p:nvPr/>
        </p:nvGrpSpPr>
        <p:grpSpPr bwMode="auto">
          <a:xfrm>
            <a:off x="325438" y="1500188"/>
            <a:ext cx="7604125" cy="1155223"/>
            <a:chOff x="642910" y="1500174"/>
            <a:chExt cx="7603930" cy="1156280"/>
          </a:xfrm>
        </p:grpSpPr>
        <p:sp>
          <p:nvSpPr>
            <p:cNvPr id="21535" name="TextBox 5"/>
            <p:cNvSpPr txBox="1">
              <a:spLocks noChangeArrowheads="1"/>
            </p:cNvSpPr>
            <p:nvPr/>
          </p:nvSpPr>
          <p:spPr bwMode="auto">
            <a:xfrm>
              <a:off x="642910" y="1500174"/>
              <a:ext cx="2000264" cy="584775"/>
            </a:xfrm>
            <a:prstGeom prst="rect">
              <a:avLst/>
            </a:prstGeom>
            <a:noFill/>
            <a:ln w="9525">
              <a:noFill/>
              <a:miter lim="800000"/>
              <a:headEnd/>
              <a:tailEnd/>
            </a:ln>
          </p:spPr>
          <p:txBody>
            <a:bodyPr>
              <a:spAutoFit/>
            </a:bodyPr>
            <a:lstStyle/>
            <a:p>
              <a:pPr marL="342900" indent="-342900">
                <a:spcBef>
                  <a:spcPct val="20000"/>
                </a:spcBef>
                <a:buClr>
                  <a:schemeClr val="accent1"/>
                </a:buClr>
                <a:buSzPct val="70000"/>
                <a:buFont typeface="Wingdings 2" pitchFamily="18" charset="2"/>
                <a:buChar char=""/>
              </a:pPr>
              <a:r>
                <a:rPr lang="en-US" sz="3200" dirty="0" err="1" smtClean="0">
                  <a:solidFill>
                    <a:schemeClr val="tx2"/>
                  </a:solidFill>
                  <a:latin typeface="Franklin Gothic Book" pitchFamily="34" charset="0"/>
                </a:rPr>
                <a:t>AxField</a:t>
              </a:r>
              <a:endParaRPr lang="en-US" sz="3200" dirty="0">
                <a:solidFill>
                  <a:schemeClr val="tx2"/>
                </a:solidFill>
                <a:latin typeface="Franklin Gothic Book" pitchFamily="34" charset="0"/>
              </a:endParaRPr>
            </a:p>
          </p:txBody>
        </p:sp>
        <p:sp>
          <p:nvSpPr>
            <p:cNvPr id="21536" name="TextBox 6"/>
            <p:cNvSpPr txBox="1">
              <a:spLocks noChangeArrowheads="1"/>
            </p:cNvSpPr>
            <p:nvPr/>
          </p:nvSpPr>
          <p:spPr bwMode="auto">
            <a:xfrm>
              <a:off x="2357422" y="2009532"/>
              <a:ext cx="5889418" cy="646922"/>
            </a:xfrm>
            <a:prstGeom prst="rect">
              <a:avLst/>
            </a:prstGeom>
            <a:noFill/>
            <a:ln w="9525">
              <a:noFill/>
              <a:miter lim="800000"/>
              <a:headEnd/>
              <a:tailEnd/>
            </a:ln>
          </p:spPr>
          <p:txBody>
            <a:bodyPr>
              <a:spAutoFit/>
            </a:bodyPr>
            <a:lstStyle/>
            <a:p>
              <a:r>
                <a:rPr lang="en-US" dirty="0" smtClean="0">
                  <a:latin typeface="Franklin Gothic Book" pitchFamily="34" charset="0"/>
                </a:rPr>
                <a:t>Usual properties of addition and multiplication on Q :</a:t>
              </a:r>
            </a:p>
            <a:p>
              <a:r>
                <a:rPr lang="en-US" dirty="0" smtClean="0">
                  <a:latin typeface="Franklin Gothic Book" pitchFamily="34" charset="0"/>
                </a:rPr>
                <a:t>Q  is an ordered Euclidean field.</a:t>
              </a:r>
              <a:endParaRPr lang="en-US" dirty="0">
                <a:latin typeface="Franklin Gothic Book" pitchFamily="34" charset="0"/>
              </a:endParaRPr>
            </a:p>
          </p:txBody>
        </p:sp>
      </p:grpSp>
      <p:sp>
        <p:nvSpPr>
          <p:cNvPr id="2151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1512" name="Rectangle 3"/>
          <p:cNvSpPr>
            <a:spLocks noChangeArrowheads="1"/>
          </p:cNvSpPr>
          <p:nvPr/>
        </p:nvSpPr>
        <p:spPr bwMode="auto">
          <a:xfrm>
            <a:off x="0" y="762000"/>
            <a:ext cx="9144000" cy="0"/>
          </a:xfrm>
          <a:prstGeom prst="rect">
            <a:avLst/>
          </a:prstGeom>
          <a:noFill/>
          <a:ln w="9525">
            <a:noFill/>
            <a:miter lim="800000"/>
            <a:headEnd/>
            <a:tailEnd/>
          </a:ln>
        </p:spPr>
        <p:txBody>
          <a:bodyPr wrap="none" anchor="ctr">
            <a:spAutoFit/>
          </a:bodyPr>
          <a:lstStyle/>
          <a:p>
            <a:endParaRPr lang="en-US"/>
          </a:p>
        </p:txBody>
      </p:sp>
      <p:sp>
        <p:nvSpPr>
          <p:cNvPr id="21513"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1514" name="Rectangle 6"/>
          <p:cNvSpPr>
            <a:spLocks noChangeArrowheads="1"/>
          </p:cNvSpPr>
          <p:nvPr/>
        </p:nvSpPr>
        <p:spPr bwMode="auto">
          <a:xfrm>
            <a:off x="0" y="762000"/>
            <a:ext cx="9144000" cy="0"/>
          </a:xfrm>
          <a:prstGeom prst="rect">
            <a:avLst/>
          </a:prstGeom>
          <a:noFill/>
          <a:ln w="9525">
            <a:noFill/>
            <a:miter lim="800000"/>
            <a:headEnd/>
            <a:tailEnd/>
          </a:ln>
        </p:spPr>
        <p:txBody>
          <a:bodyPr wrap="none" anchor="ctr">
            <a:spAutoFit/>
          </a:bodyPr>
          <a:lstStyle/>
          <a:p>
            <a:endParaRPr lang="en-US"/>
          </a:p>
        </p:txBody>
      </p:sp>
      <p:sp>
        <p:nvSpPr>
          <p:cNvPr id="2151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Franklin Gothic Book" pitchFamily="34" charset="0"/>
            </a:endParaRPr>
          </a:p>
        </p:txBody>
      </p:sp>
      <p:sp>
        <p:nvSpPr>
          <p:cNvPr id="21517" name="Rectangle 9"/>
          <p:cNvSpPr>
            <a:spLocks noChangeArrowheads="1"/>
          </p:cNvSpPr>
          <p:nvPr/>
        </p:nvSpPr>
        <p:spPr bwMode="auto">
          <a:xfrm>
            <a:off x="-539750" y="800100"/>
            <a:ext cx="9144000" cy="457200"/>
          </a:xfrm>
          <a:prstGeom prst="rect">
            <a:avLst/>
          </a:prstGeom>
          <a:noFill/>
          <a:ln w="9525">
            <a:noFill/>
            <a:miter lim="800000"/>
            <a:headEnd/>
            <a:tailEnd/>
          </a:ln>
        </p:spPr>
        <p:txBody>
          <a:bodyPr wrap="none" anchor="ctr">
            <a:spAutoFit/>
          </a:bodyPr>
          <a:lstStyle/>
          <a:p>
            <a:endParaRPr lang="en-US"/>
          </a:p>
        </p:txBody>
      </p:sp>
      <p:sp>
        <p:nvSpPr>
          <p:cNvPr id="39" name="Date Placeholder 10"/>
          <p:cNvSpPr txBox="1">
            <a:spLocks/>
          </p:cNvSpPr>
          <p:nvPr/>
        </p:nvSpPr>
        <p:spPr bwMode="auto">
          <a:xfrm>
            <a:off x="3848405" y="6419543"/>
            <a:ext cx="4214842" cy="2889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Logic</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Colloquium</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Sofia</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a:t>
            </a:r>
            <a:r>
              <a:rPr kumimoji="0" lang="hu-HU" sz="1200" b="0" i="0" u="none" strike="noStrike" kern="1200" cap="none" spc="0" normalizeH="0" baseline="0" noProof="0" dirty="0" err="1" smtClean="0">
                <a:ln>
                  <a:noFill/>
                </a:ln>
                <a:solidFill>
                  <a:schemeClr val="accent1">
                    <a:shade val="75000"/>
                  </a:schemeClr>
                </a:solidFill>
                <a:effectLst/>
                <a:uLnTx/>
                <a:uFillTx/>
                <a:latin typeface="+mn-lt"/>
                <a:ea typeface="+mn-ea"/>
                <a:cs typeface="+mn-cs"/>
              </a:rPr>
              <a:t>July</a:t>
            </a:r>
            <a:r>
              <a:rPr kumimoji="0" lang="hu-HU" sz="1200" b="0" i="0" u="none" strike="noStrike" kern="1200" cap="none" spc="0" normalizeH="0" baseline="0" noProof="0" dirty="0" smtClean="0">
                <a:ln>
                  <a:noFill/>
                </a:ln>
                <a:solidFill>
                  <a:schemeClr val="accent1">
                    <a:shade val="75000"/>
                  </a:schemeClr>
                </a:solidFill>
                <a:effectLst/>
                <a:uLnTx/>
                <a:uFillTx/>
                <a:latin typeface="+mn-lt"/>
                <a:ea typeface="+mn-ea"/>
                <a:cs typeface="+mn-cs"/>
              </a:rPr>
              <a:t> 31 – August 6 2009</a:t>
            </a:r>
            <a:endParaRPr kumimoji="0" lang="hu-HU"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9493</TotalTime>
  <Words>6087</Words>
  <Application>Microsoft Office PowerPoint</Application>
  <PresentationFormat>On-screen Show (4:3)</PresentationFormat>
  <Paragraphs>1100</Paragraphs>
  <Slides>80</Slides>
  <Notes>73</Notes>
  <HiddenSlides>26</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Trek</vt:lpstr>
      <vt:lpstr>Equation</vt:lpstr>
      <vt:lpstr>Relativity Theory                   by Hajnal Andréka, István &amp; Péter Németi</vt:lpstr>
      <vt:lpstr>Welcome</vt:lpstr>
      <vt:lpstr>Aims of our school</vt:lpstr>
      <vt:lpstr>PLAN of OUR presentations</vt:lpstr>
      <vt:lpstr>Aims of our school</vt:lpstr>
      <vt:lpstr>Logic axiomatization of R.T.</vt:lpstr>
      <vt:lpstr>Language for specrel</vt:lpstr>
      <vt:lpstr>Language for specrel</vt:lpstr>
      <vt:lpstr>Axioms for specrel</vt:lpstr>
      <vt:lpstr>Axioms for specrel</vt:lpstr>
      <vt:lpstr>Axioms for specrel</vt:lpstr>
      <vt:lpstr>Axioms for specrel</vt:lpstr>
      <vt:lpstr>Axioms for specrel</vt:lpstr>
      <vt:lpstr>Axioms for Specrel</vt:lpstr>
      <vt:lpstr>Specrel</vt:lpstr>
      <vt:lpstr>Specrel</vt:lpstr>
      <vt:lpstr>Specrel</vt:lpstr>
      <vt:lpstr>Specrel</vt:lpstr>
      <vt:lpstr>Specrel</vt:lpstr>
      <vt:lpstr>Relativistic effects</vt:lpstr>
      <vt:lpstr>Moving clocks get out of synchronism</vt:lpstr>
      <vt:lpstr>Moving clocks get out of synchronism</vt:lpstr>
      <vt:lpstr>Moving clocks get out of syncronism</vt:lpstr>
      <vt:lpstr>Moving clocks get out of syncronism</vt:lpstr>
      <vt:lpstr>Moving clocks get out of syncronism</vt:lpstr>
      <vt:lpstr>Relativistic effects</vt:lpstr>
      <vt:lpstr>Moving clocks slow down</vt:lpstr>
      <vt:lpstr>Moving clocks slow down</vt:lpstr>
      <vt:lpstr>Moving spaceships shrink</vt:lpstr>
      <vt:lpstr>Moving spaceships shrink</vt:lpstr>
      <vt:lpstr>Relativistic effects</vt:lpstr>
      <vt:lpstr>Worldview transformation</vt:lpstr>
      <vt:lpstr>specrel</vt:lpstr>
      <vt:lpstr>Other formalisations of specrel </vt:lpstr>
      <vt:lpstr>specrel</vt:lpstr>
      <vt:lpstr>Theory of Accelerated observers</vt:lpstr>
      <vt:lpstr>Language for accrel</vt:lpstr>
      <vt:lpstr>Language for accrel</vt:lpstr>
      <vt:lpstr>Axioms for accelerated observers</vt:lpstr>
      <vt:lpstr>Thought experiment</vt:lpstr>
      <vt:lpstr>Thought experiment</vt:lpstr>
      <vt:lpstr>Axioms for accelerated observers</vt:lpstr>
      <vt:lpstr>Axioms for accelerated observers</vt:lpstr>
      <vt:lpstr>Accrel</vt:lpstr>
      <vt:lpstr>Accrel</vt:lpstr>
      <vt:lpstr>Accrel</vt:lpstr>
      <vt:lpstr>Accrel</vt:lpstr>
      <vt:lpstr>Accelerating spacefleet</vt:lpstr>
      <vt:lpstr>Accelerating spacefleet</vt:lpstr>
      <vt:lpstr>Accelerating spacefleet</vt:lpstr>
      <vt:lpstr>are the effects real?</vt:lpstr>
      <vt:lpstr>Accrel</vt:lpstr>
      <vt:lpstr>uniformly accelerated observers</vt:lpstr>
      <vt:lpstr>uniformly accelerated observers</vt:lpstr>
      <vt:lpstr>uniformly accelerated observers</vt:lpstr>
      <vt:lpstr>uniformly accelerating spaceship</vt:lpstr>
      <vt:lpstr>uniformly accelerating spaceship</vt:lpstr>
      <vt:lpstr>uniformly accelerating spaceship</vt:lpstr>
      <vt:lpstr>Gravitiy causes slow time</vt:lpstr>
      <vt:lpstr>Everyday use of relativity theory</vt:lpstr>
      <vt:lpstr>Gravitiy causes slow time</vt:lpstr>
      <vt:lpstr>Gravitiy causes slow time</vt:lpstr>
      <vt:lpstr>Gravitiy causes slow time</vt:lpstr>
      <vt:lpstr>Application of GR to logic</vt:lpstr>
      <vt:lpstr>accrel</vt:lpstr>
      <vt:lpstr>General relativity </vt:lpstr>
      <vt:lpstr>genrel</vt:lpstr>
      <vt:lpstr>Axioms for Genrel</vt:lpstr>
      <vt:lpstr>genrel</vt:lpstr>
      <vt:lpstr>genrel</vt:lpstr>
      <vt:lpstr>uniformly accelerated observers</vt:lpstr>
      <vt:lpstr>Genrel</vt:lpstr>
      <vt:lpstr>genrel</vt:lpstr>
      <vt:lpstr>Specifying a genrel space-time</vt:lpstr>
      <vt:lpstr>Examples for genrel spacetimes</vt:lpstr>
      <vt:lpstr>Examples for genrel spacetimes</vt:lpstr>
      <vt:lpstr>Examples for genrel spacetimes</vt:lpstr>
      <vt:lpstr>Examples for genrel spacetimes</vt:lpstr>
      <vt:lpstr>Examples for genrel spacetimes</vt:lpstr>
      <vt:lpstr>publications</vt:lpstr>
    </vt:vector>
  </TitlesOfParts>
  <Company>OTP Bank 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Németi Péter</dc:creator>
  <cp:lastModifiedBy> Istvan Nemeti</cp:lastModifiedBy>
  <cp:revision>861</cp:revision>
  <dcterms:created xsi:type="dcterms:W3CDTF">2007-09-04T05:44:58Z</dcterms:created>
  <dcterms:modified xsi:type="dcterms:W3CDTF">2009-08-02T10:36:09Z</dcterms:modified>
</cp:coreProperties>
</file>